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Quattrocento Sans"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gG69Y5TO9Bq4OthiTh7UJWSygb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1649876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6840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3" name="Google Shape;19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49238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4" name="Google Shape;20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19738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36603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65435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91907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6" name="Google Shape;13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62949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 name="Google Shape;14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8374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7" name="Google Shape;15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51274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28084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0" name="Google Shape;18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91573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8"/>
          <p:cNvSpPr>
            <a:spLocks noGrp="1"/>
          </p:cNvSpPr>
          <p:nvPr>
            <p:ph type="pic" idx="2"/>
          </p:nvPr>
        </p:nvSpPr>
        <p:spPr>
          <a:xfrm>
            <a:off x="5183188" y="987425"/>
            <a:ext cx="6172200" cy="4873625"/>
          </a:xfrm>
          <a:prstGeom prst="rect">
            <a:avLst/>
          </a:prstGeom>
          <a:noFill/>
          <a:ln>
            <a:noFill/>
          </a:ln>
        </p:spPr>
      </p:sp>
      <p:sp>
        <p:nvSpPr>
          <p:cNvPr id="64" name="Google Shape;64;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forbes.com/sites/averyblank/2021/01/19/5-ways-to-identify-reliable-sources-and-maintain-your-credibility/?sh=232e736f5aa9" TargetMode="External"/><Relationship Id="rId5" Type="http://schemas.openxmlformats.org/officeDocument/2006/relationships/image" Target="../media/image1.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1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stevenson.edu/online/about-us/news/how-to-identify-reliable-information" TargetMode="External"/><Relationship Id="rId5" Type="http://schemas.openxmlformats.org/officeDocument/2006/relationships/image" Target="../media/image1.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3.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3298769" y="4838310"/>
            <a:ext cx="5585974" cy="60637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757070"/>
              </a:buClr>
              <a:buSzPts val="2000"/>
              <a:buFont typeface="Quattrocento Sans"/>
              <a:buNone/>
            </a:pPr>
            <a:r>
              <a:rPr lang="en-IE">
                <a:solidFill>
                  <a:schemeClr val="lt1"/>
                </a:solidFill>
              </a:rPr>
              <a:t>.</a:t>
            </a:r>
            <a:endParaRPr>
              <a:solidFill>
                <a:schemeClr val="lt1"/>
              </a:solidFill>
            </a:endParaRPr>
          </a:p>
        </p:txBody>
      </p:sp>
      <p:pic>
        <p:nvPicPr>
          <p:cNvPr id="85" name="Google Shape;85;p1"/>
          <p:cNvPicPr preferRelativeResize="0"/>
          <p:nvPr/>
        </p:nvPicPr>
        <p:blipFill rotWithShape="1">
          <a:blip r:embed="rId3">
            <a:alphaModFix/>
          </a:blip>
          <a:srcRect/>
          <a:stretch/>
        </p:blipFill>
        <p:spPr>
          <a:xfrm>
            <a:off x="235341" y="6255161"/>
            <a:ext cx="1964299" cy="412100"/>
          </a:xfrm>
          <a:prstGeom prst="rect">
            <a:avLst/>
          </a:prstGeom>
          <a:noFill/>
          <a:ln>
            <a:noFill/>
          </a:ln>
        </p:spPr>
      </p:pic>
      <p:pic>
        <p:nvPicPr>
          <p:cNvPr id="86" name="Google Shape;86;p1"/>
          <p:cNvPicPr preferRelativeResize="0"/>
          <p:nvPr/>
        </p:nvPicPr>
        <p:blipFill rotWithShape="1">
          <a:blip r:embed="rId4">
            <a:alphaModFix/>
          </a:blip>
          <a:srcRect/>
          <a:stretch/>
        </p:blipFill>
        <p:spPr>
          <a:xfrm>
            <a:off x="2812474" y="1174035"/>
            <a:ext cx="6558564" cy="3269778"/>
          </a:xfrm>
          <a:prstGeom prst="rect">
            <a:avLst/>
          </a:prstGeom>
          <a:noFill/>
          <a:ln>
            <a:noFill/>
          </a:ln>
        </p:spPr>
      </p:pic>
      <p:pic>
        <p:nvPicPr>
          <p:cNvPr id="87" name="Google Shape;87;p1"/>
          <p:cNvPicPr preferRelativeResize="0"/>
          <p:nvPr/>
        </p:nvPicPr>
        <p:blipFill rotWithShape="1">
          <a:blip r:embed="rId5">
            <a:alphaModFix/>
          </a:blip>
          <a:srcRect/>
          <a:stretch/>
        </p:blipFill>
        <p:spPr>
          <a:xfrm>
            <a:off x="11068051" y="174274"/>
            <a:ext cx="1013552" cy="1817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0"/>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96" name="Google Shape;196;p10" descr="A picture containing person, table, indoor, window&#10;&#10;Description automatically generated"/>
          <p:cNvPicPr preferRelativeResize="0"/>
          <p:nvPr/>
        </p:nvPicPr>
        <p:blipFill rotWithShape="1">
          <a:blip r:embed="rId4">
            <a:alphaModFix amt="15000"/>
          </a:blip>
          <a:srcRect b="15622"/>
          <a:stretch/>
        </p:blipFill>
        <p:spPr>
          <a:xfrm>
            <a:off x="127" y="0"/>
            <a:ext cx="12191746" cy="6858000"/>
          </a:xfrm>
          <a:prstGeom prst="rect">
            <a:avLst/>
          </a:prstGeom>
          <a:solidFill>
            <a:srgbClr val="BE1522"/>
          </a:solidFill>
          <a:ln>
            <a:noFill/>
          </a:ln>
        </p:spPr>
      </p:pic>
      <p:sp>
        <p:nvSpPr>
          <p:cNvPr id="197" name="Google Shape;197;p10"/>
          <p:cNvSpPr txBox="1"/>
          <p:nvPr/>
        </p:nvSpPr>
        <p:spPr>
          <a:xfrm>
            <a:off x="3425070" y="899745"/>
            <a:ext cx="72117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IE" sz="3600" b="1" i="0" u="none" strike="noStrike" cap="none">
                <a:solidFill>
                  <a:schemeClr val="lt1"/>
                </a:solidFill>
                <a:latin typeface="Quattrocento Sans"/>
                <a:ea typeface="Quattrocento Sans"/>
                <a:cs typeface="Quattrocento Sans"/>
                <a:sym typeface="Quattrocento Sans"/>
              </a:rPr>
              <a:t>Further research</a:t>
            </a:r>
            <a:endParaRPr sz="3600" b="1" i="0" u="none" strike="noStrike" cap="none">
              <a:solidFill>
                <a:schemeClr val="lt1"/>
              </a:solidFill>
              <a:latin typeface="Quattrocento Sans"/>
              <a:ea typeface="Quattrocento Sans"/>
              <a:cs typeface="Quattrocento Sans"/>
              <a:sym typeface="Quattrocento Sans"/>
            </a:endParaRPr>
          </a:p>
        </p:txBody>
      </p:sp>
      <p:sp>
        <p:nvSpPr>
          <p:cNvPr id="198" name="Google Shape;198;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sp>
        <p:nvSpPr>
          <p:cNvPr id="199" name="Google Shape;199;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200" name="Google Shape;200;p10"/>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201" name="Google Shape;201;p10"/>
          <p:cNvSpPr txBox="1"/>
          <p:nvPr/>
        </p:nvSpPr>
        <p:spPr>
          <a:xfrm>
            <a:off x="2414600" y="3086100"/>
            <a:ext cx="6386400" cy="4097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600"/>
              <a:buFont typeface="Arial"/>
              <a:buNone/>
            </a:pPr>
            <a:r>
              <a:rPr lang="en-IE" sz="2600">
                <a:solidFill>
                  <a:schemeClr val="lt1"/>
                </a:solidFill>
              </a:rPr>
              <a:t>If you’re interested in learning more about the credibility and reliability of information forbes.com have created some helpful tips right here </a:t>
            </a:r>
            <a:r>
              <a:rPr lang="en-IE" sz="2600" u="sng">
                <a:solidFill>
                  <a:schemeClr val="hlink"/>
                </a:solidFill>
                <a:hlinkClick r:id="rId6"/>
              </a:rPr>
              <a:t>https://www.forbes.com/sites/averyblank/2021/01/19/5-ways-to-identify-reliable-sources-and-maintain-your-credibility/?sh=232e736f5aa9</a:t>
            </a:r>
            <a:endParaRPr sz="2400" b="0" i="0" u="none" strike="noStrike" cap="none">
              <a:solidFill>
                <a:schemeClr val="lt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1500" b="0"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8"/>
          <p:cNvSpPr txBox="1"/>
          <p:nvPr/>
        </p:nvSpPr>
        <p:spPr>
          <a:xfrm>
            <a:off x="5185019" y="6117074"/>
            <a:ext cx="6771600" cy="5541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IE" sz="1000" b="0" i="0" u="none" strike="noStrike" cap="none">
                <a:solidFill>
                  <a:schemeClr val="dk1"/>
                </a:solidFill>
                <a:latin typeface="Quattrocento Sans"/>
                <a:ea typeface="Quattrocento Sans"/>
                <a:cs typeface="Quattrocento Sans"/>
                <a:sym typeface="Quattrocento San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2021-1-SE01-KA220-VET-000032922</a:t>
            </a:r>
            <a:endParaRPr sz="1400" b="0" i="0" u="none" strike="noStrike" cap="none">
              <a:solidFill>
                <a:srgbClr val="000000"/>
              </a:solidFill>
              <a:latin typeface="Arial"/>
              <a:ea typeface="Arial"/>
              <a:cs typeface="Arial"/>
              <a:sym typeface="Arial"/>
            </a:endParaRPr>
          </a:p>
        </p:txBody>
      </p:sp>
      <p:pic>
        <p:nvPicPr>
          <p:cNvPr id="207" name="Google Shape;207;p18"/>
          <p:cNvPicPr preferRelativeResize="0"/>
          <p:nvPr/>
        </p:nvPicPr>
        <p:blipFill rotWithShape="1">
          <a:blip r:embed="rId3">
            <a:alphaModFix/>
          </a:blip>
          <a:srcRect/>
          <a:stretch/>
        </p:blipFill>
        <p:spPr>
          <a:xfrm>
            <a:off x="4191000" y="974011"/>
            <a:ext cx="3810001" cy="1899479"/>
          </a:xfrm>
          <a:prstGeom prst="rect">
            <a:avLst/>
          </a:prstGeom>
          <a:noFill/>
          <a:ln>
            <a:noFill/>
          </a:ln>
        </p:spPr>
      </p:pic>
      <p:sp>
        <p:nvSpPr>
          <p:cNvPr id="208" name="Google Shape;208;p18"/>
          <p:cNvSpPr/>
          <p:nvPr/>
        </p:nvSpPr>
        <p:spPr>
          <a:xfrm>
            <a:off x="10353554" y="57149"/>
            <a:ext cx="1838400" cy="79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sp>
        <p:nvSpPr>
          <p:cNvPr id="209" name="Google Shape;209;p18"/>
          <p:cNvSpPr/>
          <p:nvPr/>
        </p:nvSpPr>
        <p:spPr>
          <a:xfrm>
            <a:off x="10827521" y="138329"/>
            <a:ext cx="1364400" cy="357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0" name="Google Shape;210;p18"/>
          <p:cNvPicPr preferRelativeResize="0"/>
          <p:nvPr/>
        </p:nvPicPr>
        <p:blipFill rotWithShape="1">
          <a:blip r:embed="rId4">
            <a:alphaModFix/>
          </a:blip>
          <a:srcRect/>
          <a:stretch/>
        </p:blipFill>
        <p:spPr>
          <a:xfrm>
            <a:off x="11002357" y="219532"/>
            <a:ext cx="1013549" cy="181798"/>
          </a:xfrm>
          <a:prstGeom prst="rect">
            <a:avLst/>
          </a:prstGeom>
          <a:noFill/>
          <a:ln>
            <a:noFill/>
          </a:ln>
        </p:spPr>
      </p:pic>
      <p:pic>
        <p:nvPicPr>
          <p:cNvPr id="211" name="Google Shape;211;p18"/>
          <p:cNvPicPr preferRelativeResize="0"/>
          <p:nvPr/>
        </p:nvPicPr>
        <p:blipFill rotWithShape="1">
          <a:blip r:embed="rId5">
            <a:alphaModFix/>
          </a:blip>
          <a:srcRect/>
          <a:stretch/>
        </p:blipFill>
        <p:spPr>
          <a:xfrm>
            <a:off x="2297323" y="3690456"/>
            <a:ext cx="7597357" cy="1609649"/>
          </a:xfrm>
          <a:prstGeom prst="rect">
            <a:avLst/>
          </a:prstGeom>
          <a:noFill/>
          <a:ln>
            <a:noFill/>
          </a:ln>
        </p:spPr>
      </p:pic>
      <p:pic>
        <p:nvPicPr>
          <p:cNvPr id="212" name="Google Shape;212;p18"/>
          <p:cNvPicPr preferRelativeResize="0"/>
          <p:nvPr/>
        </p:nvPicPr>
        <p:blipFill rotWithShape="1">
          <a:blip r:embed="rId6">
            <a:alphaModFix/>
          </a:blip>
          <a:srcRect/>
          <a:stretch/>
        </p:blipFill>
        <p:spPr>
          <a:xfrm>
            <a:off x="235341" y="6255161"/>
            <a:ext cx="1964297" cy="412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p:nvPr/>
        </p:nvSpPr>
        <p:spPr>
          <a:xfrm>
            <a:off x="1459132"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2"/>
          <p:cNvSpPr txBox="1"/>
          <p:nvPr/>
        </p:nvSpPr>
        <p:spPr>
          <a:xfrm>
            <a:off x="3989883"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2"/>
          <p:cNvSpPr txBox="1"/>
          <p:nvPr/>
        </p:nvSpPr>
        <p:spPr>
          <a:xfrm>
            <a:off x="1803086" y="2336853"/>
            <a:ext cx="1681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2"/>
          <p:cNvSpPr txBox="1"/>
          <p:nvPr/>
        </p:nvSpPr>
        <p:spPr>
          <a:xfrm>
            <a:off x="9051388"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2"/>
          <p:cNvSpPr txBox="1"/>
          <p:nvPr/>
        </p:nvSpPr>
        <p:spPr>
          <a:xfrm>
            <a:off x="1459131"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E" sz="1400" b="0" i="0" u="none" strike="noStrike" cap="none">
                <a:solidFill>
                  <a:schemeClr val="lt1"/>
                </a:solidFill>
                <a:latin typeface="Quattrocento Sans"/>
                <a:ea typeface="Quattrocento Sans"/>
                <a:cs typeface="Quattrocento Sans"/>
                <a:sym typeface="Quattrocento Sans"/>
              </a:rPr>
              <a:t>Here you could describe the topic of the section</a:t>
            </a:r>
            <a:endParaRPr sz="1400" b="0" i="0" u="none" strike="noStrike" cap="none">
              <a:solidFill>
                <a:srgbClr val="000000"/>
              </a:solidFill>
              <a:latin typeface="Arial"/>
              <a:ea typeface="Arial"/>
              <a:cs typeface="Arial"/>
              <a:sym typeface="Arial"/>
            </a:endParaRPr>
          </a:p>
        </p:txBody>
      </p:sp>
      <p:sp>
        <p:nvSpPr>
          <p:cNvPr id="97" name="Google Shape;97;p2"/>
          <p:cNvSpPr txBox="1"/>
          <p:nvPr/>
        </p:nvSpPr>
        <p:spPr>
          <a:xfrm>
            <a:off x="3475509" y="953543"/>
            <a:ext cx="51255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E" sz="1400" b="0" i="0" u="none" strike="noStrike" cap="none">
                <a:solidFill>
                  <a:schemeClr val="lt1"/>
                </a:solidFill>
                <a:latin typeface="Quattrocento Sans"/>
                <a:ea typeface="Quattrocento Sans"/>
                <a:cs typeface="Quattrocento Sans"/>
                <a:sym typeface="Quattrocento Sans"/>
              </a:rPr>
              <a:t>Hdbchdcbhwdcbdwhc wdhbc hwdc hd chc hc hc hd chdc condhdclhwdbcdhbcw</a:t>
            </a:r>
            <a:endParaRPr sz="1400" b="0" i="0" u="none" strike="noStrike" cap="none">
              <a:solidFill>
                <a:srgbClr val="000000"/>
              </a:solidFill>
              <a:latin typeface="Arial"/>
              <a:ea typeface="Arial"/>
              <a:cs typeface="Arial"/>
              <a:sym typeface="Arial"/>
            </a:endParaRPr>
          </a:p>
        </p:txBody>
      </p:sp>
      <p:sp>
        <p:nvSpPr>
          <p:cNvPr id="98" name="Google Shape;98;p2"/>
          <p:cNvSpPr txBox="1"/>
          <p:nvPr/>
        </p:nvSpPr>
        <p:spPr>
          <a:xfrm>
            <a:off x="6520636"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E" sz="1400" b="0" i="0" u="none" strike="noStrike" cap="none">
                <a:solidFill>
                  <a:schemeClr val="lt1"/>
                </a:solidFill>
                <a:latin typeface="Quattrocento Sans"/>
                <a:ea typeface="Quattrocento Sans"/>
                <a:cs typeface="Quattrocento Sans"/>
                <a:sym typeface="Quattrocento Sans"/>
              </a:rPr>
              <a:t>Here you could describe the topic of the section</a:t>
            </a:r>
            <a:endParaRPr sz="1400" b="0" i="0" u="none" strike="noStrike" cap="none">
              <a:solidFill>
                <a:srgbClr val="000000"/>
              </a:solidFill>
              <a:latin typeface="Arial"/>
              <a:ea typeface="Arial"/>
              <a:cs typeface="Arial"/>
              <a:sym typeface="Arial"/>
            </a:endParaRPr>
          </a:p>
        </p:txBody>
      </p:sp>
      <p:sp>
        <p:nvSpPr>
          <p:cNvPr id="99" name="Google Shape;99;p2"/>
          <p:cNvSpPr txBox="1"/>
          <p:nvPr/>
        </p:nvSpPr>
        <p:spPr>
          <a:xfrm>
            <a:off x="9051388"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E" sz="1400" b="0" i="0" u="none" strike="noStrike" cap="none">
                <a:solidFill>
                  <a:schemeClr val="lt1"/>
                </a:solidFill>
                <a:latin typeface="Quattrocento Sans"/>
                <a:ea typeface="Quattrocento Sans"/>
                <a:cs typeface="Quattrocento Sans"/>
                <a:sym typeface="Quattrocento Sans"/>
              </a:rPr>
              <a:t>Here you could describe the topic of the section</a:t>
            </a:r>
            <a:endParaRPr sz="1400" b="0" i="0" u="none" strike="noStrike" cap="none">
              <a:solidFill>
                <a:srgbClr val="000000"/>
              </a:solidFill>
              <a:latin typeface="Arial"/>
              <a:ea typeface="Arial"/>
              <a:cs typeface="Arial"/>
              <a:sym typeface="Arial"/>
            </a:endParaRPr>
          </a:p>
        </p:txBody>
      </p:sp>
      <p:pic>
        <p:nvPicPr>
          <p:cNvPr id="100" name="Google Shape;100;p2"/>
          <p:cNvPicPr preferRelativeResize="0"/>
          <p:nvPr/>
        </p:nvPicPr>
        <p:blipFill rotWithShape="1">
          <a:blip r:embed="rId3">
            <a:alphaModFix/>
          </a:blip>
          <a:srcRect/>
          <a:stretch/>
        </p:blipFill>
        <p:spPr>
          <a:xfrm>
            <a:off x="11068051" y="174274"/>
            <a:ext cx="1013552" cy="181798"/>
          </a:xfrm>
          <a:prstGeom prst="rect">
            <a:avLst/>
          </a:prstGeom>
          <a:noFill/>
          <a:ln>
            <a:noFill/>
          </a:ln>
        </p:spPr>
      </p:pic>
      <p:pic>
        <p:nvPicPr>
          <p:cNvPr id="101" name="Google Shape;101;p2"/>
          <p:cNvPicPr preferRelativeResize="0"/>
          <p:nvPr/>
        </p:nvPicPr>
        <p:blipFill rotWithShape="1">
          <a:blip r:embed="rId4">
            <a:alphaModFix/>
          </a:blip>
          <a:srcRect/>
          <a:stretch/>
        </p:blipFill>
        <p:spPr>
          <a:xfrm>
            <a:off x="235341" y="6255161"/>
            <a:ext cx="1964299" cy="412100"/>
          </a:xfrm>
          <a:prstGeom prst="rect">
            <a:avLst/>
          </a:prstGeom>
          <a:noFill/>
          <a:ln>
            <a:noFill/>
          </a:ln>
        </p:spPr>
      </p:pic>
      <p:sp>
        <p:nvSpPr>
          <p:cNvPr id="102" name="Google Shape;102;p2"/>
          <p:cNvSpPr txBox="1"/>
          <p:nvPr/>
        </p:nvSpPr>
        <p:spPr>
          <a:xfrm>
            <a:off x="4572000" y="1343025"/>
            <a:ext cx="7643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3" name="Google Shape;103;p2"/>
          <p:cNvSpPr txBox="1"/>
          <p:nvPr/>
        </p:nvSpPr>
        <p:spPr>
          <a:xfrm>
            <a:off x="1459125" y="356075"/>
            <a:ext cx="8929800" cy="1446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IE" sz="3600" b="1" i="1">
                <a:latin typeface="Calibri"/>
                <a:ea typeface="Calibri"/>
                <a:cs typeface="Calibri"/>
                <a:sym typeface="Calibri"/>
              </a:rPr>
              <a:t>Analysing Information</a:t>
            </a:r>
            <a:r>
              <a:rPr lang="en-IE" sz="3600" b="1" i="1" u="none" strike="noStrike" cap="none">
                <a:solidFill>
                  <a:srgbClr val="000000"/>
                </a:solidFill>
                <a:latin typeface="Calibri"/>
                <a:ea typeface="Calibri"/>
                <a:cs typeface="Calibri"/>
                <a:sym typeface="Calibri"/>
              </a:rPr>
              <a:t> Handbook</a:t>
            </a:r>
            <a:r>
              <a:rPr lang="en-IE" sz="2900" b="1" i="1" u="none" strike="noStrike" cap="none">
                <a:solidFill>
                  <a:srgbClr val="000000"/>
                </a:solidFill>
                <a:latin typeface="Calibri"/>
                <a:ea typeface="Calibri"/>
                <a:cs typeface="Calibri"/>
                <a:sym typeface="Calibri"/>
              </a:rPr>
              <a:t> </a:t>
            </a:r>
            <a:endParaRPr sz="2900" b="1"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endParaRPr sz="2300" b="1"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endParaRPr sz="2300" b="1" i="1" u="none" strike="noStrike" cap="none">
              <a:solidFill>
                <a:srgbClr val="000000"/>
              </a:solidFill>
              <a:latin typeface="Calibri"/>
              <a:ea typeface="Calibri"/>
              <a:cs typeface="Calibri"/>
              <a:sym typeface="Calibri"/>
            </a:endParaRPr>
          </a:p>
        </p:txBody>
      </p:sp>
      <p:sp>
        <p:nvSpPr>
          <p:cNvPr id="104" name="Google Shape;104;p2"/>
          <p:cNvSpPr txBox="1"/>
          <p:nvPr/>
        </p:nvSpPr>
        <p:spPr>
          <a:xfrm>
            <a:off x="1659775" y="2596038"/>
            <a:ext cx="7929600" cy="905100"/>
          </a:xfrm>
          <a:prstGeom prst="rect">
            <a:avLst/>
          </a:prstGeom>
          <a:noFill/>
          <a:ln>
            <a:noFill/>
          </a:ln>
        </p:spPr>
        <p:txBody>
          <a:bodyPr spcFirstLastPara="1" wrap="square" lIns="91425" tIns="91425" rIns="91425" bIns="91425" anchor="t" anchorCtr="0">
            <a:noAutofit/>
          </a:bodyPr>
          <a:lstStyle/>
          <a:p>
            <a:pPr marL="0" marR="0" lvl="0" indent="0" algn="l" rtl="0">
              <a:lnSpc>
                <a:spcPct val="110000"/>
              </a:lnSpc>
              <a:spcBef>
                <a:spcPts val="3000"/>
              </a:spcBef>
              <a:spcAft>
                <a:spcPts val="0"/>
              </a:spcAft>
              <a:buClr>
                <a:schemeClr val="dk1"/>
              </a:buClr>
              <a:buSzPts val="1100"/>
              <a:buFont typeface="Arial"/>
              <a:buNone/>
            </a:pPr>
            <a:r>
              <a:rPr lang="en-IE" sz="2300" b="1">
                <a:solidFill>
                  <a:srgbClr val="101010"/>
                </a:solidFill>
                <a:highlight>
                  <a:srgbClr val="FFFFFF"/>
                </a:highlight>
              </a:rPr>
              <a:t>The ultimate authority must always rest with the individual's own reason and critical analysis</a:t>
            </a:r>
            <a:r>
              <a:rPr lang="en-IE" sz="2900" b="1" i="0" u="none" strike="noStrike" cap="none">
                <a:solidFill>
                  <a:schemeClr val="dk1"/>
                </a:solidFill>
              </a:rPr>
              <a:t>”</a:t>
            </a:r>
            <a:endParaRPr sz="2900" b="1" i="0" u="none" strike="noStrike" cap="none">
              <a:solidFill>
                <a:schemeClr val="dk1"/>
              </a:solidFill>
            </a:endParaRPr>
          </a:p>
          <a:p>
            <a:pPr marL="0" marR="0" lvl="0" indent="0" algn="l" rtl="0">
              <a:lnSpc>
                <a:spcPct val="115000"/>
              </a:lnSpc>
              <a:spcBef>
                <a:spcPts val="1500"/>
              </a:spcBef>
              <a:spcAft>
                <a:spcPts val="1500"/>
              </a:spcAft>
              <a:buClr>
                <a:schemeClr val="dk1"/>
              </a:buClr>
              <a:buSzPts val="1100"/>
              <a:buFont typeface="Arial"/>
              <a:buNone/>
            </a:pPr>
            <a:r>
              <a:rPr lang="en-IE" sz="2250" b="0" i="1" u="none" strike="noStrike" cap="none">
                <a:solidFill>
                  <a:schemeClr val="dk1"/>
                </a:solidFill>
                <a:latin typeface="Arial"/>
                <a:ea typeface="Arial"/>
                <a:cs typeface="Arial"/>
                <a:sym typeface="Arial"/>
              </a:rPr>
              <a:t>- </a:t>
            </a:r>
            <a:r>
              <a:rPr lang="en-IE" sz="2250" i="1">
                <a:solidFill>
                  <a:schemeClr val="dk1"/>
                </a:solidFill>
              </a:rPr>
              <a:t>Dalai Lama</a:t>
            </a:r>
            <a:endParaRPr sz="2200" b="0" i="0" u="none" strike="noStrike" cap="non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3"/>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10" name="Google Shape;110;p3"/>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11" name="Google Shape;111;p3"/>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12" name="Google Shape;112;p3"/>
          <p:cNvSpPr/>
          <p:nvPr/>
        </p:nvSpPr>
        <p:spPr>
          <a:xfrm>
            <a:off x="2263945" y="1587447"/>
            <a:ext cx="7664100" cy="36831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3"/>
          <p:cNvSpPr txBox="1"/>
          <p:nvPr/>
        </p:nvSpPr>
        <p:spPr>
          <a:xfrm>
            <a:off x="2943584" y="1974013"/>
            <a:ext cx="7014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IE" sz="3600" b="1">
                <a:solidFill>
                  <a:srgbClr val="BE1522"/>
                </a:solidFill>
                <a:latin typeface="Quattrocento Sans"/>
                <a:ea typeface="Quattrocento Sans"/>
                <a:cs typeface="Quattrocento Sans"/>
                <a:sym typeface="Quattrocento Sans"/>
              </a:rPr>
              <a:t>Analysis Skills</a:t>
            </a:r>
            <a:r>
              <a:rPr lang="en-IE" sz="3600" b="1" i="0" u="none" strike="noStrike" cap="none">
                <a:solidFill>
                  <a:srgbClr val="BE1522"/>
                </a:solidFill>
                <a:latin typeface="Quattrocento Sans"/>
                <a:ea typeface="Quattrocento Sans"/>
                <a:cs typeface="Quattrocento Sans"/>
                <a:sym typeface="Quattrocento Sans"/>
              </a:rPr>
              <a:t> </a:t>
            </a:r>
            <a:endParaRPr sz="3600" b="1" i="0" u="none" strike="noStrike" cap="none">
              <a:solidFill>
                <a:srgbClr val="BE1522"/>
              </a:solidFill>
              <a:latin typeface="Quattrocento Sans"/>
              <a:ea typeface="Quattrocento Sans"/>
              <a:cs typeface="Quattrocento Sans"/>
              <a:sym typeface="Quattrocento Sans"/>
            </a:endParaRPr>
          </a:p>
        </p:txBody>
      </p:sp>
      <p:sp>
        <p:nvSpPr>
          <p:cNvPr id="114" name="Google Shape;114;p3"/>
          <p:cNvSpPr txBox="1"/>
          <p:nvPr/>
        </p:nvSpPr>
        <p:spPr>
          <a:xfrm>
            <a:off x="2943584" y="2857245"/>
            <a:ext cx="64863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Quattrocento Sans"/>
              <a:buNone/>
            </a:pPr>
            <a:r>
              <a:rPr lang="en-IE" sz="2000" b="0" i="0" u="none" strike="noStrike" cap="none">
                <a:solidFill>
                  <a:schemeClr val="dk1"/>
                </a:solidFill>
                <a:latin typeface="Quattrocento Sans"/>
                <a:ea typeface="Quattrocento Sans"/>
                <a:cs typeface="Quattrocento Sans"/>
                <a:sym typeface="Quattrocento Sans"/>
              </a:rPr>
              <a:t> </a:t>
            </a:r>
            <a:r>
              <a:rPr lang="en-IE" sz="1800">
                <a:solidFill>
                  <a:schemeClr val="dk1"/>
                </a:solidFill>
              </a:rPr>
              <a:t>Analysis</a:t>
            </a:r>
            <a:r>
              <a:rPr lang="en-IE" sz="1800" b="0" i="0" u="none" strike="noStrike" cap="none">
                <a:solidFill>
                  <a:schemeClr val="dk1"/>
                </a:solidFill>
                <a:latin typeface="Arial"/>
                <a:ea typeface="Arial"/>
                <a:cs typeface="Arial"/>
                <a:sym typeface="Arial"/>
              </a:rPr>
              <a:t> skills are useful skills in many areas of life, by properly conducting </a:t>
            </a:r>
            <a:r>
              <a:rPr lang="en-IE" sz="1800">
                <a:solidFill>
                  <a:schemeClr val="dk1"/>
                </a:solidFill>
              </a:rPr>
              <a:t>analysis you increase the chances of making the right decision for your remote working career</a:t>
            </a:r>
            <a:r>
              <a:rPr lang="en-IE" sz="1800" b="0" i="0" u="none" strike="noStrike" cap="none">
                <a:solidFill>
                  <a:schemeClr val="dk1"/>
                </a:solidFill>
                <a:latin typeface="Arial"/>
                <a:ea typeface="Arial"/>
                <a:cs typeface="Arial"/>
                <a:sym typeface="Arial"/>
              </a:rPr>
              <a:t>.</a:t>
            </a:r>
            <a:endParaRPr sz="1700" b="0" i="0" u="none" strike="noStrike" cap="none">
              <a:solidFill>
                <a:srgbClr val="000000"/>
              </a:solidFill>
              <a:latin typeface="Arial"/>
              <a:ea typeface="Arial"/>
              <a:cs typeface="Arial"/>
              <a:sym typeface="Arial"/>
            </a:endParaRPr>
          </a:p>
        </p:txBody>
      </p:sp>
      <p:pic>
        <p:nvPicPr>
          <p:cNvPr id="115" name="Google Shape;115;p3"/>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16" name="Google Shape;116;p3"/>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3786886" y="438146"/>
            <a:ext cx="4618228" cy="49173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BE1522"/>
              </a:buClr>
              <a:buSzPts val="3600"/>
              <a:buFont typeface="Quattrocento Sans"/>
              <a:buNone/>
            </a:pPr>
            <a:r>
              <a:rPr lang="en-IE" sz="3600" b="1">
                <a:solidFill>
                  <a:srgbClr val="BE1522"/>
                </a:solidFill>
                <a:latin typeface="Quattrocento Sans"/>
                <a:ea typeface="Quattrocento Sans"/>
                <a:cs typeface="Quattrocento Sans"/>
                <a:sym typeface="Quattrocento Sans"/>
              </a:rPr>
              <a:t>Information Overload</a:t>
            </a:r>
            <a:endParaRPr/>
          </a:p>
        </p:txBody>
      </p:sp>
      <p:sp>
        <p:nvSpPr>
          <p:cNvPr id="122" name="Google Shape;122;p4"/>
          <p:cNvSpPr txBox="1"/>
          <p:nvPr/>
        </p:nvSpPr>
        <p:spPr>
          <a:xfrm>
            <a:off x="2251311" y="1471132"/>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sz="1400" b="0" i="0" u="none" strike="noStrike" cap="none">
              <a:solidFill>
                <a:srgbClr val="000000"/>
              </a:solidFill>
              <a:latin typeface="Arial"/>
              <a:ea typeface="Arial"/>
              <a:cs typeface="Arial"/>
              <a:sym typeface="Arial"/>
            </a:endParaRPr>
          </a:p>
        </p:txBody>
      </p:sp>
      <p:sp>
        <p:nvSpPr>
          <p:cNvPr id="123" name="Google Shape;123;p4"/>
          <p:cNvSpPr txBox="1"/>
          <p:nvPr/>
        </p:nvSpPr>
        <p:spPr>
          <a:xfrm flipH="1">
            <a:off x="3026825" y="2051930"/>
            <a:ext cx="7261200" cy="1580400"/>
          </a:xfrm>
          <a:prstGeom prst="rect">
            <a:avLst/>
          </a:prstGeom>
          <a:no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chemeClr val="dk1"/>
              </a:buClr>
              <a:buSzPts val="1100"/>
              <a:buFont typeface="Arial"/>
              <a:buNone/>
            </a:pPr>
            <a:r>
              <a:rPr lang="en-IE" sz="2100" b="1">
                <a:solidFill>
                  <a:schemeClr val="dk1"/>
                </a:solidFill>
              </a:rPr>
              <a:t>In the modern day and age there are billions of pieces of information available to you, not all of this information was created equally however. Having the ability to discern the value of a piece of information is  a necessary skill for a remote working career</a:t>
            </a:r>
            <a:endParaRPr sz="1400" b="0" i="0" u="none" strike="noStrike" cap="none">
              <a:solidFill>
                <a:srgbClr val="000000"/>
              </a:solidFill>
              <a:latin typeface="Arial"/>
              <a:ea typeface="Arial"/>
              <a:cs typeface="Arial"/>
              <a:sym typeface="Arial"/>
            </a:endParaRPr>
          </a:p>
        </p:txBody>
      </p:sp>
      <p:sp>
        <p:nvSpPr>
          <p:cNvPr id="124" name="Google Shape;124;p4"/>
          <p:cNvSpPr txBox="1"/>
          <p:nvPr/>
        </p:nvSpPr>
        <p:spPr>
          <a:xfrm>
            <a:off x="2251311" y="2737598"/>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sz="1400" b="0" i="0" u="none" strike="noStrike" cap="none">
              <a:solidFill>
                <a:srgbClr val="000000"/>
              </a:solidFill>
              <a:latin typeface="Arial"/>
              <a:ea typeface="Arial"/>
              <a:cs typeface="Arial"/>
              <a:sym typeface="Arial"/>
            </a:endParaRPr>
          </a:p>
        </p:txBody>
      </p:sp>
      <p:sp>
        <p:nvSpPr>
          <p:cNvPr id="125" name="Google Shape;125;p4"/>
          <p:cNvSpPr txBox="1"/>
          <p:nvPr/>
        </p:nvSpPr>
        <p:spPr>
          <a:xfrm>
            <a:off x="2251311" y="3917766"/>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sz="1400" b="0" i="0" u="none" strike="noStrike" cap="none">
              <a:solidFill>
                <a:srgbClr val="000000"/>
              </a:solidFill>
              <a:latin typeface="Arial"/>
              <a:ea typeface="Arial"/>
              <a:cs typeface="Arial"/>
              <a:sym typeface="Arial"/>
            </a:endParaRPr>
          </a:p>
        </p:txBody>
      </p:sp>
      <p:sp>
        <p:nvSpPr>
          <p:cNvPr id="126" name="Google Shape;126;p4"/>
          <p:cNvSpPr txBox="1"/>
          <p:nvPr/>
        </p:nvSpPr>
        <p:spPr>
          <a:xfrm>
            <a:off x="2251311" y="5158500"/>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sz="1400" b="0" i="0" u="none" strike="noStrike" cap="none">
              <a:solidFill>
                <a:srgbClr val="000000"/>
              </a:solidFill>
              <a:latin typeface="Arial"/>
              <a:ea typeface="Arial"/>
              <a:cs typeface="Arial"/>
              <a:sym typeface="Arial"/>
            </a:endParaRPr>
          </a:p>
        </p:txBody>
      </p:sp>
      <p:sp>
        <p:nvSpPr>
          <p:cNvPr id="127" name="Google Shape;127;p4"/>
          <p:cNvSpPr txBox="1"/>
          <p:nvPr/>
        </p:nvSpPr>
        <p:spPr>
          <a:xfrm>
            <a:off x="3741208" y="5158500"/>
            <a:ext cx="7261149"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F3F3F"/>
              </a:buClr>
              <a:buSzPts val="2000"/>
              <a:buFont typeface="Quattrocento Sans"/>
              <a:buNone/>
            </a:pPr>
            <a:endParaRPr sz="1400" b="0" i="0" u="none" strike="noStrike" cap="none">
              <a:solidFill>
                <a:srgbClr val="000000"/>
              </a:solidFill>
              <a:latin typeface="Arial"/>
              <a:ea typeface="Arial"/>
              <a:cs typeface="Arial"/>
              <a:sym typeface="Arial"/>
            </a:endParaRPr>
          </a:p>
        </p:txBody>
      </p:sp>
      <p:sp>
        <p:nvSpPr>
          <p:cNvPr id="128" name="Google Shape;128;p4"/>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29" name="Google Shape;129;p4"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sp>
        <p:nvSpPr>
          <p:cNvPr id="130" name="Google Shape;130;p4"/>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31" name="Google Shape;131;p4"/>
          <p:cNvPicPr preferRelativeResize="0"/>
          <p:nvPr/>
        </p:nvPicPr>
        <p:blipFill rotWithShape="1">
          <a:blip r:embed="rId4">
            <a:alphaModFix/>
          </a:blip>
          <a:srcRect t="1926"/>
          <a:stretch/>
        </p:blipFill>
        <p:spPr>
          <a:xfrm>
            <a:off x="1045611" y="0"/>
            <a:ext cx="897978" cy="5820508"/>
          </a:xfrm>
          <a:prstGeom prst="rect">
            <a:avLst/>
          </a:prstGeom>
          <a:noFill/>
          <a:ln>
            <a:noFill/>
          </a:ln>
        </p:spPr>
      </p:pic>
      <p:pic>
        <p:nvPicPr>
          <p:cNvPr id="132" name="Google Shape;132;p4"/>
          <p:cNvPicPr preferRelativeResize="0"/>
          <p:nvPr/>
        </p:nvPicPr>
        <p:blipFill rotWithShape="1">
          <a:blip r:embed="rId5">
            <a:alphaModFix/>
          </a:blip>
          <a:srcRect/>
          <a:stretch/>
        </p:blipFill>
        <p:spPr>
          <a:xfrm>
            <a:off x="11002357" y="219532"/>
            <a:ext cx="1013552" cy="181798"/>
          </a:xfrm>
          <a:prstGeom prst="rect">
            <a:avLst/>
          </a:prstGeom>
          <a:noFill/>
          <a:ln>
            <a:noFill/>
          </a:ln>
        </p:spPr>
      </p:pic>
      <p:pic>
        <p:nvPicPr>
          <p:cNvPr id="133" name="Google Shape;133;p4"/>
          <p:cNvPicPr preferRelativeResize="0"/>
          <p:nvPr/>
        </p:nvPicPr>
        <p:blipFill rotWithShape="1">
          <a:blip r:embed="rId6">
            <a:alphaModFix/>
          </a:blip>
          <a:srcRect/>
          <a:stretch/>
        </p:blipFill>
        <p:spPr>
          <a:xfrm>
            <a:off x="235341" y="6255161"/>
            <a:ext cx="1964299" cy="412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5"/>
          <p:cNvSpPr txBox="1">
            <a:spLocks noGrp="1"/>
          </p:cNvSpPr>
          <p:nvPr>
            <p:ph type="title"/>
          </p:nvPr>
        </p:nvSpPr>
        <p:spPr>
          <a:xfrm>
            <a:off x="3017850" y="818406"/>
            <a:ext cx="5739338" cy="52593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662483"/>
              </a:buClr>
              <a:buSzPts val="3600"/>
              <a:buFont typeface="Quattrocento Sans"/>
              <a:buNone/>
            </a:pPr>
            <a:r>
              <a:rPr lang="en-IE" sz="3600" b="1">
                <a:solidFill>
                  <a:srgbClr val="662483"/>
                </a:solidFill>
                <a:latin typeface="Quattrocento Sans"/>
                <a:ea typeface="Quattrocento Sans"/>
                <a:cs typeface="Quattrocento Sans"/>
                <a:sym typeface="Quattrocento Sans"/>
              </a:rPr>
              <a:t>Acknowledging sources</a:t>
            </a:r>
            <a:endParaRPr/>
          </a:p>
        </p:txBody>
      </p:sp>
      <p:sp>
        <p:nvSpPr>
          <p:cNvPr id="139" name="Google Shape;139;p5"/>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0" name="Google Shape;140;p5"/>
          <p:cNvPicPr preferRelativeResize="0"/>
          <p:nvPr/>
        </p:nvPicPr>
        <p:blipFill rotWithShape="1">
          <a:blip r:embed="rId3">
            <a:alphaModFix/>
          </a:blip>
          <a:srcRect/>
          <a:stretch/>
        </p:blipFill>
        <p:spPr>
          <a:xfrm>
            <a:off x="10984241" y="164749"/>
            <a:ext cx="1068327" cy="225776"/>
          </a:xfrm>
          <a:prstGeom prst="rect">
            <a:avLst/>
          </a:prstGeom>
          <a:noFill/>
          <a:ln>
            <a:noFill/>
          </a:ln>
        </p:spPr>
      </p:pic>
      <p:pic>
        <p:nvPicPr>
          <p:cNvPr id="141" name="Google Shape;141;p5"/>
          <p:cNvPicPr preferRelativeResize="0"/>
          <p:nvPr/>
        </p:nvPicPr>
        <p:blipFill rotWithShape="1">
          <a:blip r:embed="rId4">
            <a:alphaModFix/>
          </a:blip>
          <a:srcRect/>
          <a:stretch/>
        </p:blipFill>
        <p:spPr>
          <a:xfrm>
            <a:off x="235341" y="6255161"/>
            <a:ext cx="1964299" cy="412100"/>
          </a:xfrm>
          <a:prstGeom prst="rect">
            <a:avLst/>
          </a:prstGeom>
          <a:noFill/>
          <a:ln>
            <a:noFill/>
          </a:ln>
        </p:spPr>
      </p:pic>
      <p:sp>
        <p:nvSpPr>
          <p:cNvPr id="142" name="Google Shape;142;p5"/>
          <p:cNvSpPr txBox="1"/>
          <p:nvPr/>
        </p:nvSpPr>
        <p:spPr>
          <a:xfrm>
            <a:off x="1928825" y="2200275"/>
            <a:ext cx="8401200" cy="2366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IE" sz="2100">
                <a:solidFill>
                  <a:schemeClr val="dk1"/>
                </a:solidFill>
              </a:rPr>
              <a:t>It is important to analyse the source of information as well as the information itself, some information available online may be purposely misleading to fulfill an ulterior motive, for example information provided by a disgruntled employee may make an organisation seem unattractive to work for but you must remember the source of this information </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6"/>
          <p:cNvPicPr preferRelativeResize="0"/>
          <p:nvPr/>
        </p:nvPicPr>
        <p:blipFill rotWithShape="1">
          <a:blip r:embed="rId3">
            <a:alphaModFix/>
          </a:blip>
          <a:srcRect/>
          <a:stretch/>
        </p:blipFill>
        <p:spPr>
          <a:xfrm>
            <a:off x="0" y="-138325"/>
            <a:ext cx="12192000" cy="6858001"/>
          </a:xfrm>
          <a:prstGeom prst="rect">
            <a:avLst/>
          </a:prstGeom>
          <a:noFill/>
          <a:ln>
            <a:noFill/>
          </a:ln>
        </p:spPr>
      </p:pic>
      <p:sp>
        <p:nvSpPr>
          <p:cNvPr id="148" name="Google Shape;148;p6"/>
          <p:cNvSpPr txBox="1"/>
          <p:nvPr/>
        </p:nvSpPr>
        <p:spPr>
          <a:xfrm>
            <a:off x="8228037" y="2211031"/>
            <a:ext cx="1765200" cy="393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600"/>
              <a:buFont typeface="Fjalla One"/>
              <a:buNone/>
            </a:pPr>
            <a:endParaRPr sz="1400" b="0" i="0" u="none" strike="noStrike" cap="none">
              <a:solidFill>
                <a:srgbClr val="000000"/>
              </a:solidFill>
              <a:latin typeface="Arial"/>
              <a:ea typeface="Arial"/>
              <a:cs typeface="Arial"/>
              <a:sym typeface="Arial"/>
            </a:endParaRPr>
          </a:p>
        </p:txBody>
      </p:sp>
      <p:sp>
        <p:nvSpPr>
          <p:cNvPr id="149" name="Google Shape;149;p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sp>
        <p:nvSpPr>
          <p:cNvPr id="150" name="Google Shape;150;p6"/>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1" name="Google Shape;151;p6"/>
          <p:cNvPicPr preferRelativeResize="0"/>
          <p:nvPr/>
        </p:nvPicPr>
        <p:blipFill rotWithShape="1">
          <a:blip r:embed="rId4">
            <a:alphaModFix/>
          </a:blip>
          <a:srcRect/>
          <a:stretch/>
        </p:blipFill>
        <p:spPr>
          <a:xfrm>
            <a:off x="11002357" y="219532"/>
            <a:ext cx="1013552" cy="181798"/>
          </a:xfrm>
          <a:prstGeom prst="rect">
            <a:avLst/>
          </a:prstGeom>
          <a:noFill/>
          <a:ln>
            <a:noFill/>
          </a:ln>
        </p:spPr>
      </p:pic>
      <p:pic>
        <p:nvPicPr>
          <p:cNvPr id="152" name="Google Shape;152;p6"/>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153" name="Google Shape;153;p6"/>
          <p:cNvSpPr txBox="1"/>
          <p:nvPr/>
        </p:nvSpPr>
        <p:spPr>
          <a:xfrm>
            <a:off x="1743075" y="495650"/>
            <a:ext cx="78723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IE" sz="3600">
                <a:solidFill>
                  <a:schemeClr val="lt1"/>
                </a:solidFill>
                <a:latin typeface="Calibri"/>
                <a:ea typeface="Calibri"/>
                <a:cs typeface="Calibri"/>
                <a:sym typeface="Calibri"/>
              </a:rPr>
              <a:t>Developing your Analytical Skills</a:t>
            </a:r>
            <a:endParaRPr sz="3600" b="0" i="0" u="none" strike="noStrike" cap="none">
              <a:solidFill>
                <a:schemeClr val="lt1"/>
              </a:solidFill>
              <a:latin typeface="Calibri"/>
              <a:ea typeface="Calibri"/>
              <a:cs typeface="Calibri"/>
              <a:sym typeface="Calibri"/>
            </a:endParaRPr>
          </a:p>
        </p:txBody>
      </p:sp>
      <p:sp>
        <p:nvSpPr>
          <p:cNvPr id="154" name="Google Shape;154;p6"/>
          <p:cNvSpPr txBox="1"/>
          <p:nvPr/>
        </p:nvSpPr>
        <p:spPr>
          <a:xfrm>
            <a:off x="2293625" y="2211025"/>
            <a:ext cx="7329600" cy="1691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IE" sz="2200">
                <a:solidFill>
                  <a:schemeClr val="lt1"/>
                </a:solidFill>
              </a:rPr>
              <a:t>When conducting analysis on information that you have gathered you will need to combine your knowledge of the subject with a systematic and consistent process that will reliably guide you to the correct decision </a:t>
            </a:r>
            <a:r>
              <a:rPr lang="en-IE" sz="2200" b="0" i="0" u="none" strike="noStrike" cap="none">
                <a:solidFill>
                  <a:schemeClr val="lt1"/>
                </a:solidFill>
                <a:latin typeface="Arial"/>
                <a:ea typeface="Arial"/>
                <a:cs typeface="Arial"/>
                <a:sym typeface="Arial"/>
              </a:rPr>
              <a:t>.</a:t>
            </a:r>
            <a:endParaRPr sz="2100" b="0" i="0" u="none" strike="noStrike" cap="non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0" name="Google Shape;160;p7"/>
          <p:cNvSpPr txBox="1"/>
          <p:nvPr/>
        </p:nvSpPr>
        <p:spPr>
          <a:xfrm>
            <a:off x="3025277" y="1095150"/>
            <a:ext cx="4556700" cy="1232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600"/>
              <a:buFont typeface="Fjalla One"/>
              <a:buNone/>
            </a:pPr>
            <a:r>
              <a:rPr lang="en-IE" sz="3600" b="1">
                <a:solidFill>
                  <a:schemeClr val="lt1"/>
                </a:solidFill>
                <a:latin typeface="Quattrocento Sans"/>
                <a:ea typeface="Quattrocento Sans"/>
                <a:cs typeface="Quattrocento Sans"/>
                <a:sym typeface="Quattrocento Sans"/>
              </a:rPr>
              <a:t>Trust the Process</a:t>
            </a:r>
            <a:endParaRPr sz="4400" b="1" i="0" u="none" strike="noStrike" cap="none">
              <a:solidFill>
                <a:schemeClr val="lt1"/>
              </a:solidFill>
              <a:latin typeface="Quattrocento Sans"/>
              <a:ea typeface="Quattrocento Sans"/>
              <a:cs typeface="Quattrocento Sans"/>
              <a:sym typeface="Quattrocento Sans"/>
            </a:endParaRPr>
          </a:p>
        </p:txBody>
      </p:sp>
      <p:sp>
        <p:nvSpPr>
          <p:cNvPr id="161" name="Google Shape;161;p7"/>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2" name="Google Shape;162;p7"/>
          <p:cNvPicPr preferRelativeResize="0"/>
          <p:nvPr/>
        </p:nvPicPr>
        <p:blipFill rotWithShape="1">
          <a:blip r:embed="rId4">
            <a:alphaModFix/>
          </a:blip>
          <a:srcRect/>
          <a:stretch/>
        </p:blipFill>
        <p:spPr>
          <a:xfrm>
            <a:off x="11002357" y="219532"/>
            <a:ext cx="1013552" cy="181798"/>
          </a:xfrm>
          <a:prstGeom prst="rect">
            <a:avLst/>
          </a:prstGeom>
          <a:noFill/>
          <a:ln>
            <a:noFill/>
          </a:ln>
        </p:spPr>
      </p:pic>
      <p:sp>
        <p:nvSpPr>
          <p:cNvPr id="163" name="Google Shape;163;p7"/>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64" name="Google Shape;164;p7"/>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165" name="Google Shape;165;p7"/>
          <p:cNvSpPr txBox="1"/>
          <p:nvPr/>
        </p:nvSpPr>
        <p:spPr>
          <a:xfrm>
            <a:off x="1557350" y="2986075"/>
            <a:ext cx="7858200" cy="2574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IE" sz="2300">
                <a:solidFill>
                  <a:schemeClr val="lt1"/>
                </a:solidFill>
              </a:rPr>
              <a:t>The key to consistent and reliable analysis outcomes is the process</a:t>
            </a:r>
            <a:r>
              <a:rPr lang="en-IE" sz="2300" b="0" i="0" u="none" strike="noStrike" cap="none">
                <a:solidFill>
                  <a:schemeClr val="lt1"/>
                </a:solidFill>
                <a:latin typeface="Arial"/>
                <a:ea typeface="Arial"/>
                <a:cs typeface="Arial"/>
                <a:sym typeface="Arial"/>
              </a:rPr>
              <a:t>. It</a:t>
            </a:r>
            <a:r>
              <a:rPr lang="en-IE" sz="2300">
                <a:solidFill>
                  <a:schemeClr val="lt1"/>
                </a:solidFill>
              </a:rPr>
              <a:t>’</a:t>
            </a:r>
            <a:r>
              <a:rPr lang="en-IE" sz="2300" b="0" i="0" u="none" strike="noStrike" cap="none">
                <a:solidFill>
                  <a:schemeClr val="lt1"/>
                </a:solidFill>
                <a:latin typeface="Arial"/>
                <a:ea typeface="Arial"/>
                <a:cs typeface="Arial"/>
                <a:sym typeface="Arial"/>
              </a:rPr>
              <a:t>s </a:t>
            </a:r>
            <a:r>
              <a:rPr lang="en-IE" sz="2300">
                <a:solidFill>
                  <a:schemeClr val="lt1"/>
                </a:solidFill>
              </a:rPr>
              <a:t>vital that you develop an analysis process that suits you and that works for you. A rough example of an analysis process would include gathering information, determine accuracy, identify bias, recognize themes and connecting relevant pieces of information.</a:t>
            </a:r>
            <a:endParaRPr sz="2200" b="0" i="0" u="none" strike="noStrike" cap="non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8"/>
          <p:cNvSpPr txBox="1"/>
          <p:nvPr/>
        </p:nvSpPr>
        <p:spPr>
          <a:xfrm>
            <a:off x="952975" y="628648"/>
            <a:ext cx="7014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IE" sz="3600" b="1">
                <a:solidFill>
                  <a:srgbClr val="662483"/>
                </a:solidFill>
                <a:latin typeface="Quattrocento Sans"/>
                <a:ea typeface="Quattrocento Sans"/>
                <a:cs typeface="Quattrocento Sans"/>
                <a:sym typeface="Quattrocento Sans"/>
              </a:rPr>
              <a:t>How to Discern Reliability</a:t>
            </a:r>
            <a:endParaRPr sz="3600" b="1" i="0" u="none" strike="noStrike" cap="none">
              <a:solidFill>
                <a:srgbClr val="662483"/>
              </a:solidFill>
              <a:latin typeface="Quattrocento Sans"/>
              <a:ea typeface="Quattrocento Sans"/>
              <a:cs typeface="Quattrocento Sans"/>
              <a:sym typeface="Quattrocento Sans"/>
            </a:endParaRPr>
          </a:p>
        </p:txBody>
      </p:sp>
      <p:sp>
        <p:nvSpPr>
          <p:cNvPr id="171" name="Google Shape;171;p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sp>
        <p:nvSpPr>
          <p:cNvPr id="172" name="Google Shape;172;p8"/>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3" name="Google Shape;173;p8"/>
          <p:cNvPicPr preferRelativeResize="0"/>
          <p:nvPr/>
        </p:nvPicPr>
        <p:blipFill rotWithShape="1">
          <a:blip r:embed="rId3">
            <a:alphaModFix/>
          </a:blip>
          <a:srcRect/>
          <a:stretch/>
        </p:blipFill>
        <p:spPr>
          <a:xfrm>
            <a:off x="11002357" y="219532"/>
            <a:ext cx="1013552" cy="181798"/>
          </a:xfrm>
          <a:prstGeom prst="rect">
            <a:avLst/>
          </a:prstGeom>
          <a:noFill/>
          <a:ln>
            <a:noFill/>
          </a:ln>
        </p:spPr>
      </p:pic>
      <p:pic>
        <p:nvPicPr>
          <p:cNvPr id="174" name="Google Shape;174;p8"/>
          <p:cNvPicPr preferRelativeResize="0"/>
          <p:nvPr/>
        </p:nvPicPr>
        <p:blipFill rotWithShape="1">
          <a:blip r:embed="rId4">
            <a:alphaModFix/>
          </a:blip>
          <a:srcRect l="58606" t="-10505"/>
          <a:stretch/>
        </p:blipFill>
        <p:spPr>
          <a:xfrm rot="5400000">
            <a:off x="4460481" y="-321833"/>
            <a:ext cx="6456703" cy="7100370"/>
          </a:xfrm>
          <a:prstGeom prst="rect">
            <a:avLst/>
          </a:prstGeom>
          <a:noFill/>
          <a:ln>
            <a:noFill/>
          </a:ln>
        </p:spPr>
      </p:pic>
      <p:sp>
        <p:nvSpPr>
          <p:cNvPr id="175" name="Google Shape;175;p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76" name="Google Shape;176;p8"/>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177" name="Google Shape;177;p8"/>
          <p:cNvSpPr txBox="1"/>
          <p:nvPr/>
        </p:nvSpPr>
        <p:spPr>
          <a:xfrm>
            <a:off x="828675" y="1800225"/>
            <a:ext cx="5514900" cy="40329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IE" sz="2000">
                <a:solidFill>
                  <a:schemeClr val="dk1"/>
                </a:solidFill>
              </a:rPr>
              <a:t>Discerning reliability has been mentioned several times in this resource and it’s importance can’t be overstated. If you are analysing unreliable information this will result in unfavourable outcomes which will harm you. The four key steps to judging reliability are Authority, Accuracy, Relevancy and Recency. To learn more about reliability of information visit this site </a:t>
            </a:r>
            <a:r>
              <a:rPr lang="en-IE" sz="2000" u="sng">
                <a:solidFill>
                  <a:schemeClr val="hlink"/>
                </a:solidFill>
                <a:hlinkClick r:id="rId6"/>
              </a:rPr>
              <a:t>https://www.stevenson.edu/online/about-us/news/how-to-identify-reliable-information</a:t>
            </a:r>
            <a:r>
              <a:rPr lang="en-IE" sz="2000">
                <a:solidFill>
                  <a:schemeClr val="dk1"/>
                </a:solidFill>
              </a:rPr>
              <a:t> </a:t>
            </a:r>
            <a:endParaRPr sz="1900" b="0" i="0" u="none" strike="noStrike" cap="none">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9" descr="A picture containing person, standing, indoor, dressed&#10;&#10;Description automatically generated"/>
          <p:cNvPicPr preferRelativeResize="0"/>
          <p:nvPr/>
        </p:nvPicPr>
        <p:blipFill rotWithShape="1">
          <a:blip r:embed="rId3">
            <a:alphaModFix amt="20000"/>
          </a:blip>
          <a:srcRect b="15224"/>
          <a:stretch/>
        </p:blipFill>
        <p:spPr>
          <a:xfrm>
            <a:off x="0" y="0"/>
            <a:ext cx="12192000" cy="6858000"/>
          </a:xfrm>
          <a:prstGeom prst="rect">
            <a:avLst/>
          </a:prstGeom>
          <a:noFill/>
          <a:ln>
            <a:noFill/>
          </a:ln>
        </p:spPr>
      </p:pic>
      <p:pic>
        <p:nvPicPr>
          <p:cNvPr id="183" name="Google Shape;183;p9"/>
          <p:cNvPicPr preferRelativeResize="0"/>
          <p:nvPr/>
        </p:nvPicPr>
        <p:blipFill rotWithShape="1">
          <a:blip r:embed="rId4">
            <a:alphaModFix/>
          </a:blip>
          <a:srcRect/>
          <a:stretch/>
        </p:blipFill>
        <p:spPr>
          <a:xfrm>
            <a:off x="0" y="0"/>
            <a:ext cx="12192000" cy="6858001"/>
          </a:xfrm>
          <a:prstGeom prst="rect">
            <a:avLst/>
          </a:prstGeom>
          <a:noFill/>
          <a:ln>
            <a:noFill/>
          </a:ln>
        </p:spPr>
      </p:pic>
      <p:sp>
        <p:nvSpPr>
          <p:cNvPr id="184" name="Google Shape;184;p9"/>
          <p:cNvSpPr txBox="1"/>
          <p:nvPr/>
        </p:nvSpPr>
        <p:spPr>
          <a:xfrm>
            <a:off x="4288876" y="600843"/>
            <a:ext cx="3391544" cy="81083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3600"/>
              <a:buFont typeface="Fjalla One"/>
              <a:buNone/>
            </a:pPr>
            <a:r>
              <a:rPr lang="en-IE" sz="3600" b="1">
                <a:solidFill>
                  <a:srgbClr val="662483"/>
                </a:solidFill>
                <a:latin typeface="Quattrocento Sans"/>
                <a:ea typeface="Quattrocento Sans"/>
                <a:cs typeface="Quattrocento Sans"/>
                <a:sym typeface="Quattrocento Sans"/>
              </a:rPr>
              <a:t>Benefits to you</a:t>
            </a:r>
            <a:endParaRPr sz="1400" b="0" i="0" u="none" strike="noStrike" cap="none">
              <a:solidFill>
                <a:srgbClr val="000000"/>
              </a:solidFill>
              <a:latin typeface="Arial"/>
              <a:ea typeface="Arial"/>
              <a:cs typeface="Arial"/>
              <a:sym typeface="Arial"/>
            </a:endParaRPr>
          </a:p>
        </p:txBody>
      </p:sp>
      <p:sp>
        <p:nvSpPr>
          <p:cNvPr id="185" name="Google Shape;185;p9"/>
          <p:cNvSpPr txBox="1"/>
          <p:nvPr/>
        </p:nvSpPr>
        <p:spPr>
          <a:xfrm>
            <a:off x="2651699" y="5205733"/>
            <a:ext cx="1871400" cy="42353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lt1"/>
              </a:buClr>
              <a:buSzPts val="1800"/>
              <a:buFont typeface="Fjalla One"/>
              <a:buNone/>
            </a:pPr>
            <a:endParaRPr sz="2000" b="1" i="0" u="none" strike="noStrike" cap="none">
              <a:solidFill>
                <a:schemeClr val="lt1"/>
              </a:solidFill>
              <a:latin typeface="Quattrocento Sans"/>
              <a:ea typeface="Quattrocento Sans"/>
              <a:cs typeface="Quattrocento Sans"/>
              <a:sym typeface="Quattrocento Sans"/>
            </a:endParaRPr>
          </a:p>
        </p:txBody>
      </p:sp>
      <p:sp>
        <p:nvSpPr>
          <p:cNvPr id="186" name="Google Shape;186;p9"/>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7" name="Google Shape;187;p9"/>
          <p:cNvPicPr preferRelativeResize="0"/>
          <p:nvPr/>
        </p:nvPicPr>
        <p:blipFill rotWithShape="1">
          <a:blip r:embed="rId5">
            <a:alphaModFix/>
          </a:blip>
          <a:srcRect/>
          <a:stretch/>
        </p:blipFill>
        <p:spPr>
          <a:xfrm>
            <a:off x="11002357" y="219532"/>
            <a:ext cx="1013552" cy="181798"/>
          </a:xfrm>
          <a:prstGeom prst="rect">
            <a:avLst/>
          </a:prstGeom>
          <a:noFill/>
          <a:ln>
            <a:noFill/>
          </a:ln>
        </p:spPr>
      </p:pic>
      <p:sp>
        <p:nvSpPr>
          <p:cNvPr id="188" name="Google Shape;188;p9"/>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89" name="Google Shape;189;p9"/>
          <p:cNvPicPr preferRelativeResize="0"/>
          <p:nvPr/>
        </p:nvPicPr>
        <p:blipFill rotWithShape="1">
          <a:blip r:embed="rId6">
            <a:alphaModFix/>
          </a:blip>
          <a:srcRect/>
          <a:stretch/>
        </p:blipFill>
        <p:spPr>
          <a:xfrm>
            <a:off x="235341" y="6255161"/>
            <a:ext cx="1964299" cy="412100"/>
          </a:xfrm>
          <a:prstGeom prst="rect">
            <a:avLst/>
          </a:prstGeom>
          <a:noFill/>
          <a:ln>
            <a:noFill/>
          </a:ln>
        </p:spPr>
      </p:pic>
      <p:sp>
        <p:nvSpPr>
          <p:cNvPr id="190" name="Google Shape;190;p9"/>
          <p:cNvSpPr txBox="1"/>
          <p:nvPr/>
        </p:nvSpPr>
        <p:spPr>
          <a:xfrm>
            <a:off x="2686050" y="2343150"/>
            <a:ext cx="6329400" cy="3249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IE" sz="2200" b="0" i="0" u="none" strike="noStrike" cap="none">
                <a:solidFill>
                  <a:schemeClr val="lt1"/>
                </a:solidFill>
                <a:latin typeface="Arial"/>
                <a:ea typeface="Arial"/>
                <a:cs typeface="Arial"/>
                <a:sym typeface="Arial"/>
              </a:rPr>
              <a:t>While</a:t>
            </a:r>
            <a:r>
              <a:rPr lang="en-IE" sz="2200">
                <a:solidFill>
                  <a:schemeClr val="lt1"/>
                </a:solidFill>
              </a:rPr>
              <a:t> we have previously mentioned the benefits of skilled analysis work in finding and performing a role, we haven’t mentioned the benefits to you the employee. An individual that can reliably conduct proper analysis is an extremely valuable asset to an organisation and this will lead to higher wages and better working conditions for you the skilled individual.</a:t>
            </a:r>
            <a:endParaRPr sz="2100" b="0" i="0" u="none" strike="noStrike" cap="non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510</Words>
  <Application>Microsoft Office PowerPoint</Application>
  <PresentationFormat>Widescreen</PresentationFormat>
  <Paragraphs>25</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Quattrocento Sans</vt:lpstr>
      <vt:lpstr>Fjalla One</vt:lpstr>
      <vt:lpstr>Office Theme</vt:lpstr>
      <vt:lpstr>.</vt:lpstr>
      <vt:lpstr>PowerPoint Presentation</vt:lpstr>
      <vt:lpstr>PowerPoint Presentation</vt:lpstr>
      <vt:lpstr>Information Overload</vt:lpstr>
      <vt:lpstr>Acknowledging sources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Gary</dc:creator>
  <cp:lastModifiedBy>Microsoft account</cp:lastModifiedBy>
  <cp:revision>1</cp:revision>
  <dcterms:created xsi:type="dcterms:W3CDTF">2021-04-20T08:47:25Z</dcterms:created>
  <dcterms:modified xsi:type="dcterms:W3CDTF">2023-04-11T10:56:15Z</dcterms:modified>
</cp:coreProperties>
</file>