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Quattrocento Sans"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G69Y5TO9Bq4OthiTh7UJWSygb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64987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40783"/>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9238859"/>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973895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660368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543541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1907299"/>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2949743"/>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374125"/>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274162"/>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8084293"/>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157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orbes.com/sites/averyblank/2021/01/19/5-ways-to-identify-reliable-sources-and-maintain-your-credibility/?sh=232e736f5aa9"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tevenson.edu/online/about-us/news/how-to-identify-reliable-information" TargetMode="Externa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57070"/>
              </a:buClr>
              <a:buSzPts val="2000"/>
              <a:buFont typeface="Quattrocento Sans"/>
              <a:buNone/>
            </a:pPr>
            <a:r>
              <a:rPr lang="en-IE">
                <a:solidFill>
                  <a:schemeClr val="lt1"/>
                </a:solidFill>
              </a:rPr>
              <a:t>.</a:t>
            </a:r>
            <a:endParaRPr>
              <a:solidFill>
                <a:schemeClr val="lt1"/>
              </a:solidFill>
            </a:endParaRPr>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2"/>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i="0" u="none" strike="noStrike" cap="none">
                <a:solidFill>
                  <a:schemeClr val="lt1"/>
                </a:solidFill>
                <a:latin typeface="Quattrocento Sans"/>
                <a:ea typeface="Quattrocento Sans"/>
                <a:cs typeface="Quattrocento Sans"/>
                <a:sym typeface="Quattrocento Sans"/>
              </a:rPr>
              <a:t>Περαιτέρω έρευνα</a:t>
            </a:r>
            <a:endParaRPr sz="3600" b="1" i="0" u="none" strike="noStrike" cap="none">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409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r>
              <a:rPr lang="en-IE" sz="2600">
                <a:solidFill>
                  <a:schemeClr val="lt1"/>
                </a:solidFill>
              </a:rPr>
              <a:t>Αν ενδιαφέρεστε να μάθετε περισσότερα για την αξιοπιστία και την αξιοπιστία των πληροφοριών, το forbes.com έχει δημιουργήσει μερικές χρήσιμες συμβουλές εδώ </a:t>
            </a:r>
            <a:r>
              <a:rPr lang="en-IE" sz="2600" u="sng">
                <a:solidFill>
                  <a:schemeClr val="hlink"/>
                </a:solidFill>
                <a:hlinkClick r:id="rId6"/>
              </a:rPr>
              <a:t>https://www.forbes.com/sites/averyblank/2021/01/19/5-ways-to-identify-reliable-sources-and-maintain-your-credibility/?sh=232e736f5aa9</a:t>
            </a:r>
            <a:endParaRPr sz="24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IE" sz="1000" b="0" i="0" u="none" strike="noStrike" cap="none">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sz="1400" b="0" i="0" u="none" strike="noStrike" cap="non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Hdbchdcbhwdcbdwhc wdhbc hwdc hd chc hc hc hc hd chdc condhdclhwdbcdhbcw</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400" b="0" i="0" u="none" strike="noStrike" cap="non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2900" b="1" i="1" u="none" strike="noStrike" cap="none">
                <a:solidFill>
                  <a:srgbClr val="000000"/>
                </a:solidFill>
                <a:latin typeface="Calibri"/>
                <a:ea typeface="Calibri"/>
                <a:cs typeface="Calibri"/>
                <a:sym typeface="Calibri"/>
              </a:rPr>
              <a:t>Εγχειρίδιο </a:t>
            </a:r>
            <a:r>
              <a:rPr lang="en-IE" sz="3600" b="1" i="1">
                <a:latin typeface="Calibri"/>
                <a:ea typeface="Calibri"/>
                <a:cs typeface="Calibri"/>
                <a:sym typeface="Calibri"/>
              </a:rPr>
              <a:t>ανάλυσης πληροφοριών </a:t>
            </a:r>
            <a:endParaRPr sz="29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p:txBody>
      </p:sp>
      <p:sp>
        <p:nvSpPr>
          <p:cNvPr id="104" name="Google Shape;104;p2"/>
          <p:cNvSpPr txBox="1"/>
          <p:nvPr/>
        </p:nvSpPr>
        <p:spPr>
          <a:xfrm>
            <a:off x="1659775" y="2596038"/>
            <a:ext cx="7929600" cy="9051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3000"/>
              </a:spcBef>
              <a:spcAft>
                <a:spcPts val="0"/>
              </a:spcAft>
              <a:buClr>
                <a:schemeClr val="dk1"/>
              </a:buClr>
              <a:buSzPts val="1100"/>
              <a:buFont typeface="Arial"/>
              <a:buNone/>
            </a:pPr>
            <a:r>
              <a:rPr lang="en-IE" sz="2300" b="1">
                <a:solidFill>
                  <a:srgbClr val="101010"/>
                </a:solidFill>
                <a:highlight>
                  <a:srgbClr val="FFFFFF"/>
                </a:highlight>
              </a:rPr>
              <a:t>Η απόλυτη εξουσία πρέπει πάντα να επαφίεται στη λογική και την κριτική ανάλυση του ατόμου</a:t>
            </a:r>
            <a:r>
              <a:rPr lang="en-IE" sz="2900" b="1" i="0" u="none" strike="noStrike" cap="none">
                <a:solidFill>
                  <a:schemeClr val="dk1"/>
                </a:solidFill>
              </a:rPr>
              <a:t>".</a:t>
            </a:r>
            <a:endParaRPr sz="2900" b="1" i="0" u="none" strike="noStrike" cap="none">
              <a:solidFill>
                <a:schemeClr val="dk1"/>
              </a:solidFill>
            </a:endParaRPr>
          </a:p>
          <a:p>
            <a:pPr marL="0" marR="0" lvl="0" indent="0" algn="l" rtl="0">
              <a:lnSpc>
                <a:spcPct val="115000"/>
              </a:lnSpc>
              <a:spcBef>
                <a:spcPts val="1500"/>
              </a:spcBef>
              <a:spcAft>
                <a:spcPts val="1500"/>
              </a:spcAft>
              <a:buClr>
                <a:schemeClr val="dk1"/>
              </a:buClr>
              <a:buSzPts val="1100"/>
              <a:buFont typeface="Arial"/>
              <a:buNone/>
            </a:pPr>
            <a:r>
              <a:rPr lang="en-IE" sz="2250" i="1">
                <a:solidFill>
                  <a:schemeClr val="dk1"/>
                </a:solidFill>
              </a:rPr>
              <a:t>- Δαλάι Λάμα</a:t>
            </a: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i="0" u="none" strike="noStrike" cap="none">
                <a:solidFill>
                  <a:srgbClr val="BE1522"/>
                </a:solidFill>
                <a:latin typeface="Quattrocento Sans"/>
                <a:ea typeface="Quattrocento Sans"/>
                <a:cs typeface="Quattrocento Sans"/>
                <a:sym typeface="Quattrocento Sans"/>
              </a:rPr>
              <a:t>Δεξιότητες</a:t>
            </a:r>
            <a:r>
              <a:rPr lang="en-IE" sz="3600" b="1">
                <a:solidFill>
                  <a:srgbClr val="BE1522"/>
                </a:solidFill>
                <a:latin typeface="Quattrocento Sans"/>
                <a:ea typeface="Quattrocento Sans"/>
                <a:cs typeface="Quattrocento Sans"/>
                <a:sym typeface="Quattrocento Sans"/>
              </a:rPr>
              <a:t> ανάλυσης </a:t>
            </a:r>
            <a:endParaRPr sz="3600" b="1" i="0" u="none" strike="noStrike" cap="none">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Quattrocento Sans"/>
              <a:buNone/>
            </a:pPr>
            <a:r>
              <a:rPr lang="en-IE" sz="1800" b="0" i="0" u="none" strike="noStrike" cap="none">
                <a:solidFill>
                  <a:schemeClr val="dk1"/>
                </a:solidFill>
                <a:latin typeface="Arial"/>
                <a:ea typeface="Arial"/>
                <a:cs typeface="Arial"/>
                <a:sym typeface="Arial"/>
              </a:rPr>
              <a:t> Οι δεξιότητες </a:t>
            </a:r>
            <a:r>
              <a:rPr lang="en-IE" sz="1800">
                <a:solidFill>
                  <a:schemeClr val="dk1"/>
                </a:solidFill>
              </a:rPr>
              <a:t>ανάλυσης </a:t>
            </a:r>
            <a:r>
              <a:rPr lang="en-IE" sz="1800" b="0" i="0" u="none" strike="noStrike" cap="none">
                <a:solidFill>
                  <a:schemeClr val="dk1"/>
                </a:solidFill>
                <a:latin typeface="Arial"/>
                <a:ea typeface="Arial"/>
                <a:cs typeface="Arial"/>
                <a:sym typeface="Arial"/>
              </a:rPr>
              <a:t>είναι χρήσιμες δεξιότητες σε πολλούς τομείς της ζωής, καθώς με τη σωστή διεξαγωγή </a:t>
            </a:r>
            <a:r>
              <a:rPr lang="en-IE" sz="1800">
                <a:solidFill>
                  <a:schemeClr val="dk1"/>
                </a:solidFill>
              </a:rPr>
              <a:t>αναλύσεων αυξάνετε τις πιθανότητες να πάρετε τη σωστή απόφαση για τη σταδιοδρομία σας στην εξ αποστάσεως εργασία</a:t>
            </a:r>
            <a:r>
              <a:rPr lang="en-IE" sz="1800" b="0" i="0" u="none" strike="noStrike" cap="none">
                <a:solidFill>
                  <a:schemeClr val="dk1"/>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a:solidFill>
                  <a:srgbClr val="BE1522"/>
                </a:solidFill>
                <a:latin typeface="Quattrocento Sans"/>
                <a:ea typeface="Quattrocento Sans"/>
                <a:cs typeface="Quattrocento Sans"/>
                <a:sym typeface="Quattrocento Sans"/>
              </a:rPr>
              <a:t>Υπερφόρτωση πληροφοριών</a:t>
            </a:r>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IE" sz="2100" b="1">
                <a:solidFill>
                  <a:schemeClr val="dk1"/>
                </a:solidFill>
              </a:rPr>
              <a:t>Στη σύγχρονη εποχή υπάρχουν δισεκατομμύρια πληροφορίες στη διάθεσή σας, αλλά δεν είναι όλες αυτές οι πληροφορίες ίδιες. Η ικανότητα να διακρίνετε την αξία μιας πληροφορίας είναι απαραίτητη δεξιότητα για μια καριέρα εξ αποστάσεως εργασίας</a:t>
            </a: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Αναγνώριση των πηγών</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366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100">
                <a:solidFill>
                  <a:schemeClr val="dk1"/>
                </a:solidFill>
              </a:rPr>
              <a:t>Είναι σημαντικό να αναλύετε την πηγή των πληροφοριών καθώς και τις ίδιες τις πληροφορίες, ορισμένες πληροφορίες που διατίθενται στο διαδίκτυο μπορεί να είναι σκόπιμα παραπλανητικές για να εκπληρώσουν κάποιο απώτερο κίνητρο, για παράδειγμα πληροφορίες που παρέχονται από έναν δυσαρεστημένο υπάλληλο μπορεί να κάνουν έναν οργανισμό να φαίνεται μη ελκυστικός για εργασία, αλλά πρέπει να θυμάστε την πηγή αυτών των πληροφοριών.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a:solidFill>
                  <a:schemeClr val="lt1"/>
                </a:solidFill>
                <a:latin typeface="Calibri"/>
                <a:ea typeface="Calibri"/>
                <a:cs typeface="Calibri"/>
                <a:sym typeface="Calibri"/>
              </a:rPr>
              <a:t>Αναπτύσσοντας τις αναλυτικές σας δεξιότητες</a:t>
            </a:r>
            <a:endParaRPr sz="3600" b="0" i="0" u="none" strike="noStrike" cap="none">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169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a:solidFill>
                  <a:schemeClr val="lt1"/>
                </a:solidFill>
              </a:rPr>
              <a:t>Κατά τη διενέργεια ανάλυσης των πληροφοριών που έχετε συλλέξει θα πρέπει να συνδυάσετε τις γνώσεις σας επί του θέματος με μια συστηματική και συνεπή διαδικασία που θα σας οδηγήσει αξιόπιστα στη σωστή απόφαση </a:t>
            </a:r>
            <a:r>
              <a:rPr lang="en-IE" sz="2200" b="0" i="0" u="none" strike="noStrike" cap="none">
                <a:solidFill>
                  <a:schemeClr val="lt1"/>
                </a:solidFill>
                <a:latin typeface="Arial"/>
                <a:ea typeface="Arial"/>
                <a:cs typeface="Arial"/>
                <a:sym typeface="Arial"/>
              </a:rPr>
              <a:t>.</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a:solidFill>
                  <a:schemeClr val="lt1"/>
                </a:solidFill>
                <a:latin typeface="Quattrocento Sans"/>
                <a:ea typeface="Quattrocento Sans"/>
                <a:cs typeface="Quattrocento Sans"/>
                <a:sym typeface="Quattrocento Sans"/>
              </a:rPr>
              <a:t>Εμπιστευτείτε τη διαδικασία</a:t>
            </a:r>
            <a:endParaRPr sz="4400" b="1" i="0" u="none" strike="noStrike" cap="non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300">
                <a:solidFill>
                  <a:schemeClr val="lt1"/>
                </a:solidFill>
              </a:rPr>
              <a:t>Το κλειδί για συνεπή και αξιόπιστα αποτελέσματα της ανάλυσης είναι η διαδικασία</a:t>
            </a:r>
            <a:r>
              <a:rPr lang="en-IE" sz="2300" b="0" i="0" u="none" strike="noStrike" cap="none">
                <a:solidFill>
                  <a:schemeClr val="lt1"/>
                </a:solidFill>
                <a:latin typeface="Arial"/>
                <a:ea typeface="Arial"/>
                <a:cs typeface="Arial"/>
                <a:sym typeface="Arial"/>
              </a:rPr>
              <a:t>. </a:t>
            </a:r>
            <a:r>
              <a:rPr lang="en-IE" sz="2300" b="0" i="0" u="none" strike="noStrike" cap="none">
                <a:solidFill>
                  <a:schemeClr val="lt1"/>
                </a:solidFill>
                <a:latin typeface="Arial"/>
                <a:ea typeface="Arial"/>
                <a:cs typeface="Arial"/>
                <a:sym typeface="Arial"/>
              </a:rPr>
              <a:t>Είναι </a:t>
            </a:r>
            <a:r>
              <a:rPr lang="en-IE" sz="2300">
                <a:solidFill>
                  <a:schemeClr val="lt1"/>
                </a:solidFill>
              </a:rPr>
              <a:t>ζωτικής σημασίας να αναπτύξετε μια διαδικασία ανάλυσης που να σας ταιριάζει και να σας εξυπηρετεί. Ένα πρόχειρο παράδειγμα μιας διαδικασίας ανάλυσης θα μπορούσε να περιλαμβάνει τη συλλογή πληροφοριών, τον προσδιορισμό της ακρίβειας, τον εντοπισμό μεροληψίας, την αναγνώριση θεμάτων και τη σύνδεση των σχετικών πληροφοριών.</a:t>
            </a:r>
            <a:endParaRPr sz="22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a:solidFill>
                  <a:srgbClr val="662483"/>
                </a:solidFill>
                <a:latin typeface="Quattrocento Sans"/>
                <a:ea typeface="Quattrocento Sans"/>
                <a:cs typeface="Quattrocento Sans"/>
                <a:sym typeface="Quattrocento Sans"/>
              </a:rPr>
              <a:t>Πώς να διακρίνετε την αξιοπιστία</a:t>
            </a:r>
            <a:endParaRPr sz="3600" b="1" i="0" u="none" strike="noStrike" cap="none">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032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000">
                <a:solidFill>
                  <a:schemeClr val="dk1"/>
                </a:solidFill>
              </a:rPr>
              <a:t>Η διάκριση της αξιοπιστίας έχει αναφερθεί αρκετές φορές σε αυτόν τον πόρο και η σημασία της δεν μπορεί να υπερεκτιμηθεί. Εάν αναλύετε αναξιόπιστες πληροφορίες, αυτό θα οδηγήσει σε δυσμενή αποτελέσματα που θα σας βλάψουν. Τα τέσσερα βασικά βήματα για την αξιολόγηση της αξιοπιστίας είναι τα εξής: Αρχή, Ακρίβεια, Συνάφεια και Ανασκόπηση. Για να μάθετε περισσότερα σχετικά με την αξιοπιστία των πληροφοριών επισκεφθείτε αυτόν τον ιστότοπο </a:t>
            </a:r>
            <a:r>
              <a:rPr lang="en-IE" sz="2000">
                <a:solidFill>
                  <a:schemeClr val="dk1"/>
                </a:solidFill>
              </a:rPr>
              <a:t>https://www.stevenson.edu/online/about-us/news/how-to-identify-reliable-information </a:t>
            </a:r>
            <a:endParaRPr sz="19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a:solidFill>
                  <a:srgbClr val="662483"/>
                </a:solidFill>
                <a:latin typeface="Quattrocento Sans"/>
                <a:ea typeface="Quattrocento Sans"/>
                <a:cs typeface="Quattrocento Sans"/>
                <a:sym typeface="Quattrocento Sans"/>
              </a:rPr>
              <a:t>Οφέλη για εσάς</a:t>
            </a:r>
            <a:endParaRPr sz="1400" b="0" i="0" u="none" strike="noStrike" cap="none">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324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b="0" i="0" u="none" strike="noStrike" cap="none">
                <a:solidFill>
                  <a:schemeClr val="lt1"/>
                </a:solidFill>
                <a:latin typeface="Arial"/>
                <a:ea typeface="Arial"/>
                <a:cs typeface="Arial"/>
                <a:sym typeface="Arial"/>
              </a:rPr>
              <a:t>Ενώ </a:t>
            </a:r>
            <a:r>
              <a:rPr lang="en-IE" sz="2200">
                <a:solidFill>
                  <a:schemeClr val="lt1"/>
                </a:solidFill>
              </a:rPr>
              <a:t>έχουμε ήδη αναφερθεί στα οφέλη της εξειδικευμένης εργασίας ανάλυσης για την εύρεση και την εκτέλεση ενός ρόλου, δεν έχουμε αναφέρει τα οφέλη για εσάς, τον εργαζόμενο. Ένα άτομο που μπορεί να διεξάγει αξιόπιστα σωστή ανάλυση αποτελεί εξαιρετικά πολύτιμο περιουσιακό στοιχείο για έναν οργανισμό και αυτό θα οδηγήσει σε υψηλότερους μισθούς και καλύτερες συνθήκες εργασίας για εσάς το εξειδικευμένο άτομο.</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510</ap:Words>
  <ap:Application>Microsoft Office PowerPoint</ap:Application>
  <ap:PresentationFormat>Widescreen</ap:PresentationFormat>
  <ap:Paragraphs>25</ap:Paragraphs>
  <ap:Slides>11</ap:Slides>
  <ap:Notes>11</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11</vt:i4>
      </vt:variant>
    </vt:vector>
  </ap:HeadingPairs>
  <ap:TitlesOfParts>
    <vt:vector baseType="lpstr" size="16">
      <vt:lpstr>Arial</vt:lpstr>
      <vt:lpstr>Calibri</vt:lpstr>
      <vt:lpstr>Quattrocento Sans</vt:lpstr>
      <vt:lpstr>Fjalla One</vt:lpstr>
      <vt:lpstr>Office Theme</vt:lpstr>
      <vt:lpstr>.</vt:lpstr>
      <vt:lpstr>PowerPoint Presentation</vt:lpstr>
      <vt:lpstr>PowerPoint Presentation</vt:lpstr>
      <vt:lpstr>Information Overload</vt:lpstr>
      <vt:lpstr>Acknowledging sources</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dc:title>
  <dc:creator>Gary</dc:creator>
  <lastModifiedBy>Microsoft account</lastModifiedBy>
  <revision>1</revision>
  <dcterms:created xsi:type="dcterms:W3CDTF">2021-04-20T08:47:25.0000000Z</dcterms:created>
  <dcterms:modified xsi:type="dcterms:W3CDTF">2023-04-11T10:56:15.0000000Z</dcterms:modified>
  <keywords>, docId:0523CCB4A68D7BE2F720913E1C79ADFA</keywords>
</coreProperties>
</file>