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handoutMasterIdLst>
    <p:handoutMasterId r:id="rId18"/>
  </p:handoutMasterIdLst>
  <p:sldIdLst>
    <p:sldId id="269" r:id="rId3"/>
    <p:sldId id="257" r:id="rId4"/>
    <p:sldId id="267" r:id="rId5"/>
    <p:sldId id="268" r:id="rId6"/>
    <p:sldId id="272" r:id="rId7"/>
    <p:sldId id="294" r:id="rId8"/>
    <p:sldId id="295" r:id="rId9"/>
    <p:sldId id="296" r:id="rId10"/>
    <p:sldId id="277" r:id="rId11"/>
    <p:sldId id="281" r:id="rId12"/>
    <p:sldId id="282" r:id="rId13"/>
    <p:sldId id="292" r:id="rId14"/>
    <p:sldId id="291" r:id="rId15"/>
    <p:sldId id="293" r:id="rId16"/>
    <p:sldId id="270" r:id="rId17"/>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C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94"/>
  </p:normalViewPr>
  <p:slideViewPr>
    <p:cSldViewPr snapToGrid="0" snapToObjects="1">
      <p:cViewPr varScale="1">
        <p:scale>
          <a:sx n="89" d="100"/>
          <a:sy n="89" d="100"/>
        </p:scale>
        <p:origin x="43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76DF95D1-BA1A-4F61-A4D5-222D01E6DDD6}" type="datetimeFigureOut">
              <a:rPr lang="en-US" smtClean="0"/>
              <a:t>4/11/2023</a:t>
            </a:fld>
            <a:endParaRPr lang="en-US"/>
          </a:p>
        </p:txBody>
      </p:sp>
      <p:sp>
        <p:nvSpPr>
          <p:cNvPr id="4" name="Substituent subsol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5" name="Substituent număr diapozitiv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3DF82EB-296A-47BA-B3B5-0818C14B8FF4}" type="slidenum">
              <a:rPr lang="en-US" smtClean="0"/>
              <a:t>‹#›</a:t>
            </a:fld>
            <a:endParaRPr lang="en-US"/>
          </a:p>
        </p:txBody>
      </p:sp>
    </p:spTree>
    <p:extLst>
      <p:ext uri="{BB962C8B-B14F-4D97-AF65-F5344CB8AC3E}">
        <p14:creationId xmlns:p14="http://schemas.microsoft.com/office/powerpoint/2010/main" val="23753963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9D1E04-EF3B-CD4E-A7F5-18385454C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CDECAEE4-7DA0-1E48-962B-D9A84547B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46F5CE90-B726-1A4E-B04B-B2DE3045DA84}"/>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A9F15408-2AD2-3247-8953-D7DB147470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331998B-CBF9-4449-A071-A58B074BFD0E}"/>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94519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EFABA2-ECAC-204A-9706-BF31B23825F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C5DBDBEE-1451-7543-94E3-22FEDAB97A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D77C927-FC16-7A46-A639-7C0FBE6FF574}"/>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7804F36A-7F48-D443-890E-9DE6FE91B0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CE83BC5-37E5-C041-9A3F-40457A016AB7}"/>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1594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96D52D7-BCBB-574E-9AB2-8A83916051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13EE1824-A5EF-3E4E-9224-01624E2AB7D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53B8DAB-445F-2F47-ADA7-6661EDDC29A0}"/>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248E8CF1-D920-AB40-B556-0BEF3A6CE2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E663B82-A7F7-EE48-A145-FC3D7FB51DC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40576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xmlns=""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xmlns="" id="{441E917D-0E03-49DA-BF92-F40B5858344C}"/>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939F707F-9A9B-42F3-AF77-F355A3EDACC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040661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BB6188CF-8605-44D4-91B1-2D41EFB58F5B}"/>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CDF19B9A-6501-40FC-808A-48131EB7F8F9}"/>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967959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xmlns=""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C6E5D1C-C232-423C-B97D-100F561D6250}"/>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1098FFBA-2A57-4F90-8487-7EF319C7AB7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934516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xmlns=""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xmlns="" id="{83BD8258-D387-4762-A4C0-D05B2D5367A1}"/>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6" name="Footer Placeholder 5">
            <a:extLst>
              <a:ext uri="{FF2B5EF4-FFF2-40B4-BE49-F238E27FC236}">
                <a16:creationId xmlns:a16="http://schemas.microsoft.com/office/drawing/2014/main" xmlns=""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1F3F7F21-8865-42F3-A675-E2533EE74EBA}"/>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815913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xmlns=""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xmlns=""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xmlns="" id="{1CAD97B6-D14D-4492-981D-9E5985ABD771}"/>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8" name="Footer Placeholder 7">
            <a:extLst>
              <a:ext uri="{FF2B5EF4-FFF2-40B4-BE49-F238E27FC236}">
                <a16:creationId xmlns:a16="http://schemas.microsoft.com/office/drawing/2014/main" xmlns=""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xmlns="" id="{22C78FD9-CB2B-47C6-BBB1-34C37D9BD3D1}"/>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49466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xmlns="" id="{21668849-2ECA-41D6-8B99-8AEF7D789173}"/>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4" name="Footer Placeholder 3">
            <a:extLst>
              <a:ext uri="{FF2B5EF4-FFF2-40B4-BE49-F238E27FC236}">
                <a16:creationId xmlns:a16="http://schemas.microsoft.com/office/drawing/2014/main" xmlns=""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xmlns="" id="{554ABE01-6B71-4074-B5BB-31D11FC989A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3884993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D6ADACF-9141-475B-A768-629D6B5DD3D1}"/>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3" name="Footer Placeholder 2">
            <a:extLst>
              <a:ext uri="{FF2B5EF4-FFF2-40B4-BE49-F238E27FC236}">
                <a16:creationId xmlns:a16="http://schemas.microsoft.com/office/drawing/2014/main" xmlns=""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xmlns="" id="{6C1776D2-042E-4A42-A66E-8F17957372F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45621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xmlns=""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7CF9126-C51B-4E7A-B8D9-60D71C13A91D}"/>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6" name="Footer Placeholder 5">
            <a:extLst>
              <a:ext uri="{FF2B5EF4-FFF2-40B4-BE49-F238E27FC236}">
                <a16:creationId xmlns:a16="http://schemas.microsoft.com/office/drawing/2014/main" xmlns=""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28C8B8C2-0DC4-4088-A1DB-E6830AB1005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45295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4D93ED-6302-D246-977B-8F8BA5C0DB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35FC9CB6-A44E-7C4F-86D6-67DB940F3A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49D9012-79B1-8944-A19F-C489197915EC}"/>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97202DBC-E88E-0047-934E-C09E7B0EB1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CC0B7D7-1BF2-294D-B08B-D95694171188}"/>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39597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xmlns=""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xmlns=""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E86B1FB-6F77-44FF-A74B-DD36F0C636A9}"/>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6" name="Footer Placeholder 5">
            <a:extLst>
              <a:ext uri="{FF2B5EF4-FFF2-40B4-BE49-F238E27FC236}">
                <a16:creationId xmlns:a16="http://schemas.microsoft.com/office/drawing/2014/main" xmlns=""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DEC64BA2-0198-47D5-B30B-9937B57EA2B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89405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2F02BF6F-1E67-4E1C-B37B-363F70A6C903}"/>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2E89A64B-DF36-4E73-B4FF-5AD5DAA6E08F}"/>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569865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54C562BC-2D92-4C40-8295-0A42695028A9}"/>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373245CD-176A-423D-920E-FDCDCC2ACBF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83884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C8678A-3BB0-494D-AED6-8042B60B4A8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D65B7E61-5127-A142-A378-34FC2D923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C9BFAA2E-3ADD-E94B-AF6B-1786FE5E4C41}"/>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0BA8C191-3E7E-9547-B146-D67A569418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2AC7C83-ECFD-9847-A34B-2F1A6F82FBC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89258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D868F0-5703-5C4B-B9CF-2BFE4BA7FC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6F489CF8-D32A-B948-937D-AACC16681C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42B1CF87-3F24-5343-9FF0-64670146E2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61A2B258-1646-1145-8C97-B71A230E1980}"/>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6" name="Footer Placeholder 5">
            <a:extLst>
              <a:ext uri="{FF2B5EF4-FFF2-40B4-BE49-F238E27FC236}">
                <a16:creationId xmlns:a16="http://schemas.microsoft.com/office/drawing/2014/main" xmlns="" id="{D1F1B314-387A-E548-A90A-D7FE45942B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2ADEE46-7BEA-D747-B33C-EFA24B9ACD0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3589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6CCA18-CAE5-E945-9ADE-1513F08D523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2357B73B-BB3A-1148-A5FE-E90EDACB9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FC85ACC2-7E90-A740-8022-3182679296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B4F85833-89F0-684D-BB4C-1803B6271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A5B0C3E-F3E6-BD47-86F8-9E0CBF13C8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ECFC4C9A-D933-A748-B85C-748D581327F0}"/>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8" name="Footer Placeholder 7">
            <a:extLst>
              <a:ext uri="{FF2B5EF4-FFF2-40B4-BE49-F238E27FC236}">
                <a16:creationId xmlns:a16="http://schemas.microsoft.com/office/drawing/2014/main" xmlns="" id="{3F74B2F4-BD39-3A41-BE73-46D67F0AA3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08932877-40BF-504E-8347-5144C8D5574C}"/>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06235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5CD59-F5D5-0443-80D9-72F9259BB91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77CA507E-6EE2-234F-8DC0-3DD89C5F4463}"/>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4" name="Footer Placeholder 3">
            <a:extLst>
              <a:ext uri="{FF2B5EF4-FFF2-40B4-BE49-F238E27FC236}">
                <a16:creationId xmlns:a16="http://schemas.microsoft.com/office/drawing/2014/main" xmlns="" id="{B091C29D-A9D2-2643-A696-A611ADC5F38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3D64783B-119E-6A41-807F-3AE3F1300373}"/>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64945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791D130-176F-9645-BC82-90A64D609A46}"/>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3" name="Footer Placeholder 2">
            <a:extLst>
              <a:ext uri="{FF2B5EF4-FFF2-40B4-BE49-F238E27FC236}">
                <a16:creationId xmlns:a16="http://schemas.microsoft.com/office/drawing/2014/main" xmlns="" id="{C16B9028-0EB6-574D-95AB-3F3AFB7408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DE6E6402-5CF8-2549-9F4D-ED8180799484}"/>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78385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FD24C7-9FAF-6E49-A938-059C00D071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5AE0BF93-17B1-8A49-9FE3-8DE0146AC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CFDD2111-12E7-A946-85B6-3B21CAC70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9EBFF97E-739C-8C4C-B202-84C2FBA86AA7}"/>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6" name="Footer Placeholder 5">
            <a:extLst>
              <a:ext uri="{FF2B5EF4-FFF2-40B4-BE49-F238E27FC236}">
                <a16:creationId xmlns:a16="http://schemas.microsoft.com/office/drawing/2014/main" xmlns="" id="{6A3D0CD0-4965-3A42-AD78-1DC2DAB786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035D337-2648-E441-A612-7294CF3BAF2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5934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1F841-B90A-7943-A378-8B84830621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9A9D1E67-D0C2-3540-835F-3E5F7EDF0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E32D6AD1-F17D-4147-8C53-28118C125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3CB54D54-B677-8C4B-BF15-FED123BB25F3}"/>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6" name="Footer Placeholder 5">
            <a:extLst>
              <a:ext uri="{FF2B5EF4-FFF2-40B4-BE49-F238E27FC236}">
                <a16:creationId xmlns:a16="http://schemas.microsoft.com/office/drawing/2014/main" xmlns="" id="{E3191FAA-2DAA-EA4E-87C2-6E932DCDEE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E45135C7-FB15-A540-9156-F6B6F6FB946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62304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EC91E4E-8655-3042-844C-A6176830A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711FE06B-7EAF-554B-80BF-8F1E74FC4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F153E6E3-EDF7-8A49-A874-CC9B24C22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AFEA8674-54F3-264D-B241-67774288A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51D6FE90-E84A-EC4D-8E71-82DBCB7DA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C72B2-CAFB-B245-B977-6EA33A0A0924}" type="slidenum">
              <a:rPr lang="en-US" smtClean="0"/>
              <a:t>‹#›</a:t>
            </a:fld>
            <a:endParaRPr lang="en-US" dirty="0"/>
          </a:p>
        </p:txBody>
      </p:sp>
    </p:spTree>
    <p:extLst>
      <p:ext uri="{BB962C8B-B14F-4D97-AF65-F5344CB8AC3E}">
        <p14:creationId xmlns:p14="http://schemas.microsoft.com/office/powerpoint/2010/main" val="366003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xmlns=""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xmlns=""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a:t>
            </a:fld>
            <a:endParaRPr lang="en-IE"/>
          </a:p>
        </p:txBody>
      </p:sp>
    </p:spTree>
    <p:extLst>
      <p:ext uri="{BB962C8B-B14F-4D97-AF65-F5344CB8AC3E}">
        <p14:creationId xmlns:p14="http://schemas.microsoft.com/office/powerpoint/2010/main" val="2031618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2.jpg"/><Relationship Id="rId5" Type="http://schemas.openxmlformats.org/officeDocument/2006/relationships/image" Target="../media/image1.jp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3.jpg"/><Relationship Id="rId5" Type="http://schemas.openxmlformats.org/officeDocument/2006/relationships/image" Target="../media/image1.jp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1.jp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7304" y="6275993"/>
            <a:ext cx="1964299" cy="412100"/>
          </a:xfrm>
          <a:prstGeom prst="rect">
            <a:avLst/>
          </a:prstGeom>
        </p:spPr>
      </p:pic>
      <p:pic>
        <p:nvPicPr>
          <p:cNvPr id="4" name="Picture 3">
            <a:extLst>
              <a:ext uri="{FF2B5EF4-FFF2-40B4-BE49-F238E27FC236}">
                <a16:creationId xmlns:a16="http://schemas.microsoft.com/office/drawing/2014/main" xmlns=""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2909" y="855409"/>
            <a:ext cx="6558564" cy="3269778"/>
          </a:xfrm>
          <a:prstGeom prst="rect">
            <a:avLst/>
          </a:prstGeom>
        </p:spPr>
      </p:pic>
      <p:sp>
        <p:nvSpPr>
          <p:cNvPr id="6" name="Title 5">
            <a:extLst>
              <a:ext uri="{FF2B5EF4-FFF2-40B4-BE49-F238E27FC236}">
                <a16:creationId xmlns:a16="http://schemas.microsoft.com/office/drawing/2014/main" xmlns="" id="{77D51BA8-305D-BA4F-B053-601A01FD369A}"/>
              </a:ext>
            </a:extLst>
          </p:cNvPr>
          <p:cNvSpPr txBox="1">
            <a:spLocks noGrp="1"/>
          </p:cNvSpPr>
          <p:nvPr>
            <p:ph type="ctrTitle"/>
          </p:nvPr>
        </p:nvSpPr>
        <p:spPr>
          <a:xfrm>
            <a:off x="1297489" y="4189268"/>
            <a:ext cx="9597021" cy="2086725"/>
          </a:xfrm>
          <a:prstGeom prst="rect">
            <a:avLst/>
          </a:prstGeom>
          <a:noFill/>
        </p:spPr>
        <p:txBody>
          <a:bodyPr wrap="square" rtlCol="0">
            <a:spAutoFit/>
          </a:bodyPr>
          <a:lstStyle/>
          <a:p>
            <a:pPr algn="ctr"/>
            <a:r>
              <a:rPr lang="en-US" sz="4800" dirty="0">
                <a:solidFill>
                  <a:srgbClr val="C00000"/>
                </a:solidFill>
                <a:latin typeface="Arial" panose="020B0604020202020204" pitchFamily="34" charset="0"/>
                <a:cs typeface="Arial" panose="020B0604020202020204" pitchFamily="34" charset="0"/>
              </a:rPr>
              <a:t>Value Proposition for remote working readiness resources.</a:t>
            </a:r>
            <a:br>
              <a:rPr lang="en-US" sz="4800" dirty="0">
                <a:solidFill>
                  <a:srgbClr val="C00000"/>
                </a:solidFill>
                <a:latin typeface="Arial" panose="020B0604020202020204" pitchFamily="34" charset="0"/>
                <a:cs typeface="Arial" panose="020B0604020202020204" pitchFamily="34" charset="0"/>
              </a:rPr>
            </a:br>
            <a:r>
              <a:rPr lang="en-US" sz="4800" dirty="0">
                <a:solidFill>
                  <a:srgbClr val="7030A0"/>
                </a:solidFill>
                <a:latin typeface="Arial" panose="020B0604020202020204" pitchFamily="34" charset="0"/>
                <a:cs typeface="Arial" panose="020B0604020202020204" pitchFamily="34" charset="0"/>
              </a:rPr>
              <a:t>B-Creative Association</a:t>
            </a:r>
          </a:p>
        </p:txBody>
      </p:sp>
      <p:pic>
        <p:nvPicPr>
          <p:cNvPr id="7" name="Picture 6">
            <a:extLst>
              <a:ext uri="{FF2B5EF4-FFF2-40B4-BE49-F238E27FC236}">
                <a16:creationId xmlns:a16="http://schemas.microsoft.com/office/drawing/2014/main" xmlns=""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spTree>
    <p:extLst>
      <p:ext uri="{BB962C8B-B14F-4D97-AF65-F5344CB8AC3E}">
        <p14:creationId xmlns:p14="http://schemas.microsoft.com/office/powerpoint/2010/main" val="3562115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xmlns=""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xmlns="" id="{F6B21156-075C-44E3-9F31-B9B82FFA00D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xmlns=""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xmlns=""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xmlns="" id="{FA168F80-8CBF-709E-6977-72E09DDD13F5}"/>
              </a:ext>
            </a:extLst>
          </p:cNvPr>
          <p:cNvSpPr txBox="1"/>
          <p:nvPr/>
        </p:nvSpPr>
        <p:spPr>
          <a:xfrm>
            <a:off x="868218" y="1228636"/>
            <a:ext cx="6465454" cy="4770537"/>
          </a:xfrm>
          <a:prstGeom prst="rect">
            <a:avLst/>
          </a:prstGeom>
          <a:noFill/>
        </p:spPr>
        <p:txBody>
          <a:bodyPr wrap="square">
            <a:spAutoFit/>
          </a:bodyPr>
          <a:lstStyle/>
          <a:p>
            <a:r>
              <a:rPr lang="en-US" dirty="0"/>
              <a:t>As soon as you start working remote you become completely responsible for all your time – from how you spend and structure it, to how you keep it accountable and balanced.</a:t>
            </a:r>
          </a:p>
          <a:p>
            <a:r>
              <a:rPr lang="en-US" dirty="0"/>
              <a:t>In this activity you well get some tips for time management for remote work. </a:t>
            </a:r>
          </a:p>
          <a:p>
            <a:endParaRPr lang="en-US" dirty="0"/>
          </a:p>
          <a:p>
            <a:endParaRPr lang="en-US" dirty="0"/>
          </a:p>
          <a:p>
            <a:endParaRPr lang="en-US" dirty="0"/>
          </a:p>
          <a:p>
            <a:endParaRPr lang="en-US" dirty="0"/>
          </a:p>
          <a:p>
            <a:endParaRPr lang="en-US" dirty="0"/>
          </a:p>
          <a:p>
            <a:endParaRPr lang="en-US" dirty="0"/>
          </a:p>
          <a:p>
            <a:endParaRPr lang="en-US"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r>
              <a:rPr lang="en-US" sz="1100" dirty="0"/>
              <a:t>Image by </a:t>
            </a:r>
            <a:r>
              <a:rPr lang="en-US" sz="1100" dirty="0" err="1"/>
              <a:t>storyset</a:t>
            </a:r>
            <a:r>
              <a:rPr lang="en-US" sz="1100" dirty="0"/>
              <a:t> on </a:t>
            </a:r>
            <a:r>
              <a:rPr lang="en-US" sz="1100" dirty="0" err="1"/>
              <a:t>Freepik</a:t>
            </a:r>
            <a:endParaRPr lang="en-US" sz="1100" dirty="0"/>
          </a:p>
        </p:txBody>
      </p:sp>
      <p:pic>
        <p:nvPicPr>
          <p:cNvPr id="5" name="Bildobjekt 4" descr="En bild som visar text, leksak&#10;&#10;Automatiskt genererad beskrivning">
            <a:extLst>
              <a:ext uri="{FF2B5EF4-FFF2-40B4-BE49-F238E27FC236}">
                <a16:creationId xmlns:a16="http://schemas.microsoft.com/office/drawing/2014/main" xmlns="" id="{547525C9-E69C-B991-3623-200632F067C5}"/>
              </a:ext>
            </a:extLst>
          </p:cNvPr>
          <p:cNvPicPr>
            <a:picLocks noChangeAspect="1"/>
          </p:cNvPicPr>
          <p:nvPr/>
        </p:nvPicPr>
        <p:blipFill>
          <a:blip r:embed="rId6"/>
          <a:stretch>
            <a:fillRect/>
          </a:stretch>
        </p:blipFill>
        <p:spPr>
          <a:xfrm>
            <a:off x="1931166" y="2796995"/>
            <a:ext cx="2832369" cy="2832369"/>
          </a:xfrm>
          <a:prstGeom prst="rect">
            <a:avLst/>
          </a:prstGeom>
        </p:spPr>
      </p:pic>
    </p:spTree>
    <p:extLst>
      <p:ext uri="{BB962C8B-B14F-4D97-AF65-F5344CB8AC3E}">
        <p14:creationId xmlns:p14="http://schemas.microsoft.com/office/powerpoint/2010/main" val="1287564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xmlns="" id="{A7451D6F-223B-4F1A-BC33-F3D584599FD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xmlns=""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xmlns="" id="{5763D3C6-6CCB-418E-B47E-BC9E5FCEC2DC}"/>
              </a:ext>
            </a:extLst>
          </p:cNvPr>
          <p:cNvSpPr txBox="1"/>
          <p:nvPr/>
        </p:nvSpPr>
        <p:spPr>
          <a:xfrm>
            <a:off x="342782" y="1157877"/>
            <a:ext cx="110826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ACTIVITY 2</a:t>
            </a:r>
          </a:p>
        </p:txBody>
      </p:sp>
      <p:sp>
        <p:nvSpPr>
          <p:cNvPr id="22" name="Rectangle 21">
            <a:extLst>
              <a:ext uri="{FF2B5EF4-FFF2-40B4-BE49-F238E27FC236}">
                <a16:creationId xmlns:a16="http://schemas.microsoft.com/office/drawing/2014/main" xmlns=""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xmlns=""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xmlns=""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xmlns=""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xmlns="" id="{B4F85EB7-EFAB-1FC1-7770-066A14B68012}"/>
              </a:ext>
            </a:extLst>
          </p:cNvPr>
          <p:cNvSpPr txBox="1"/>
          <p:nvPr/>
        </p:nvSpPr>
        <p:spPr>
          <a:xfrm>
            <a:off x="342781" y="3096869"/>
            <a:ext cx="7000127" cy="523220"/>
          </a:xfrm>
          <a:prstGeom prst="rect">
            <a:avLst/>
          </a:prstGeom>
          <a:noFill/>
        </p:spPr>
        <p:txBody>
          <a:bodyPr wrap="square">
            <a:spAutoFit/>
          </a:bodyPr>
          <a:lstStyle/>
          <a:p>
            <a:r>
              <a:rPr lang="en-US" sz="2800" dirty="0">
                <a:solidFill>
                  <a:schemeClr val="bg1"/>
                </a:solidFill>
              </a:rPr>
              <a:t>TEST TO IDENTIFY ORGANIZATIONAL SKILLS</a:t>
            </a:r>
            <a:endParaRPr lang="en-GB" sz="2800" dirty="0">
              <a:solidFill>
                <a:schemeClr val="bg1"/>
              </a:solidFill>
            </a:endParaRPr>
          </a:p>
        </p:txBody>
      </p:sp>
    </p:spTree>
    <p:extLst>
      <p:ext uri="{BB962C8B-B14F-4D97-AF65-F5344CB8AC3E}">
        <p14:creationId xmlns:p14="http://schemas.microsoft.com/office/powerpoint/2010/main" val="264552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xmlns=""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xmlns="" id="{F6B21156-075C-44E3-9F31-B9B82FFA00D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xmlns=""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xmlns=""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2" name="textruta 1">
            <a:extLst>
              <a:ext uri="{FF2B5EF4-FFF2-40B4-BE49-F238E27FC236}">
                <a16:creationId xmlns:a16="http://schemas.microsoft.com/office/drawing/2014/main" xmlns="" id="{B015AAFD-ED8F-04AB-1BBA-522C5FA97B7E}"/>
              </a:ext>
            </a:extLst>
          </p:cNvPr>
          <p:cNvSpPr txBox="1"/>
          <p:nvPr/>
        </p:nvSpPr>
        <p:spPr>
          <a:xfrm>
            <a:off x="341746" y="923636"/>
            <a:ext cx="5754254" cy="5078313"/>
          </a:xfrm>
          <a:prstGeom prst="rect">
            <a:avLst/>
          </a:prstGeom>
          <a:noFill/>
        </p:spPr>
        <p:txBody>
          <a:bodyPr wrap="square" rtlCol="0">
            <a:spAutoFit/>
          </a:bodyPr>
          <a:lstStyle/>
          <a:p>
            <a:r>
              <a:rPr lang="en-US" dirty="0"/>
              <a:t>An activity that you should answer some questions to determine your organizational skills, i.e. the ability to actively influence people. </a:t>
            </a:r>
          </a:p>
          <a:p>
            <a:endParaRPr lang="en-US" dirty="0"/>
          </a:p>
          <a:p>
            <a:r>
              <a:rPr lang="en-US" b="1" dirty="0"/>
              <a:t>Example of questions</a:t>
            </a:r>
          </a:p>
          <a:p>
            <a:endParaRPr lang="en-US" dirty="0"/>
          </a:p>
          <a:p>
            <a:r>
              <a:rPr lang="en-US" dirty="0"/>
              <a:t>1. How often do you manage to win over most of your peers to your side?</a:t>
            </a:r>
          </a:p>
          <a:p>
            <a:endParaRPr lang="en-US" dirty="0"/>
          </a:p>
          <a:p>
            <a:r>
              <a:rPr lang="en-US" dirty="0"/>
              <a:t>2. Are you good at navigating a critical situation?</a:t>
            </a:r>
          </a:p>
          <a:p>
            <a:endParaRPr lang="en-US" dirty="0"/>
          </a:p>
          <a:p>
            <a:r>
              <a:rPr lang="en-US" dirty="0"/>
              <a:t>3. Do you enjoy doing community work?</a:t>
            </a:r>
          </a:p>
          <a:p>
            <a:endParaRPr lang="en-US" dirty="0"/>
          </a:p>
          <a:p>
            <a:endParaRPr lang="en-US" dirty="0"/>
          </a:p>
          <a:p>
            <a:endParaRPr lang="en-US" dirty="0"/>
          </a:p>
          <a:p>
            <a:endParaRPr lang="en-US" dirty="0"/>
          </a:p>
          <a:p>
            <a:endParaRPr lang="en-US" dirty="0"/>
          </a:p>
          <a:p>
            <a:endParaRPr lang="en-GB" dirty="0"/>
          </a:p>
        </p:txBody>
      </p:sp>
    </p:spTree>
    <p:extLst>
      <p:ext uri="{BB962C8B-B14F-4D97-AF65-F5344CB8AC3E}">
        <p14:creationId xmlns:p14="http://schemas.microsoft.com/office/powerpoint/2010/main" val="2637325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xmlns="" id="{A7451D6F-223B-4F1A-BC33-F3D584599FD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xmlns=""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xmlns="" id="{5763D3C6-6CCB-418E-B47E-BC9E5FCEC2DC}"/>
              </a:ext>
            </a:extLst>
          </p:cNvPr>
          <p:cNvSpPr txBox="1"/>
          <p:nvPr/>
        </p:nvSpPr>
        <p:spPr>
          <a:xfrm>
            <a:off x="342782" y="1157877"/>
            <a:ext cx="11341218"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CLOSE &amp; CONCLUSION</a:t>
            </a: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a:t>
            </a:r>
          </a:p>
        </p:txBody>
      </p:sp>
      <p:sp>
        <p:nvSpPr>
          <p:cNvPr id="22" name="Rectangle 21">
            <a:extLst>
              <a:ext uri="{FF2B5EF4-FFF2-40B4-BE49-F238E27FC236}">
                <a16:creationId xmlns:a16="http://schemas.microsoft.com/office/drawing/2014/main" xmlns=""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xmlns=""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xmlns=""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xmlns=""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5218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xmlns=""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xmlns="" id="{F6B21156-075C-44E3-9F31-B9B82FFA00D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xmlns=""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xmlns=""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xmlns="" id="{EF45F7AE-36EA-3B7A-4D4F-81F8769BAEBA}"/>
              </a:ext>
            </a:extLst>
          </p:cNvPr>
          <p:cNvSpPr txBox="1"/>
          <p:nvPr/>
        </p:nvSpPr>
        <p:spPr>
          <a:xfrm>
            <a:off x="945940" y="506999"/>
            <a:ext cx="6465454" cy="5801588"/>
          </a:xfrm>
          <a:prstGeom prst="rect">
            <a:avLst/>
          </a:prstGeom>
          <a:noFill/>
        </p:spPr>
        <p:txBody>
          <a:bodyPr wrap="square">
            <a:spAutoFit/>
          </a:bodyPr>
          <a:lstStyle/>
          <a:p>
            <a:r>
              <a:rPr lang="en-US" dirty="0"/>
              <a:t>Overall, understanding the importance of soft skills such as time management and organization skills in personal and professional growth is the first step to long-term remote job advancement. Soft skills often reflect your ability to work with others and progress within an organization.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100" dirty="0"/>
              <a:t>Image by </a:t>
            </a:r>
            <a:r>
              <a:rPr lang="en-US" sz="1100" dirty="0" err="1"/>
              <a:t>macrovector_official</a:t>
            </a:r>
            <a:r>
              <a:rPr lang="en-US" sz="1100" dirty="0"/>
              <a:t> on </a:t>
            </a:r>
            <a:r>
              <a:rPr lang="en-US" sz="1100" dirty="0" err="1"/>
              <a:t>Freepik</a:t>
            </a:r>
            <a:endParaRPr lang="en-GB" sz="1100" dirty="0"/>
          </a:p>
        </p:txBody>
      </p:sp>
      <p:pic>
        <p:nvPicPr>
          <p:cNvPr id="6" name="Bildobjekt 5">
            <a:extLst>
              <a:ext uri="{FF2B5EF4-FFF2-40B4-BE49-F238E27FC236}">
                <a16:creationId xmlns:a16="http://schemas.microsoft.com/office/drawing/2014/main" xmlns="" id="{4ABA309E-920D-FA38-7B66-D2B116FE2D73}"/>
              </a:ext>
            </a:extLst>
          </p:cNvPr>
          <p:cNvPicPr>
            <a:picLocks noChangeAspect="1"/>
          </p:cNvPicPr>
          <p:nvPr/>
        </p:nvPicPr>
        <p:blipFill>
          <a:blip r:embed="rId6"/>
          <a:stretch>
            <a:fillRect/>
          </a:stretch>
        </p:blipFill>
        <p:spPr>
          <a:xfrm>
            <a:off x="1935805" y="2161143"/>
            <a:ext cx="3221476" cy="3221476"/>
          </a:xfrm>
          <a:prstGeom prst="rect">
            <a:avLst/>
          </a:prstGeom>
        </p:spPr>
      </p:pic>
    </p:spTree>
    <p:extLst>
      <p:ext uri="{BB962C8B-B14F-4D97-AF65-F5344CB8AC3E}">
        <p14:creationId xmlns:p14="http://schemas.microsoft.com/office/powerpoint/2010/main" val="3039344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22EEF9A8-0EF0-4F47-9334-882352D03E6F}"/>
              </a:ext>
            </a:extLst>
          </p:cNvPr>
          <p:cNvSpPr txBox="1"/>
          <p:nvPr/>
        </p:nvSpPr>
        <p:spPr>
          <a:xfrm>
            <a:off x="5185019" y="6117074"/>
            <a:ext cx="6771640" cy="553998"/>
          </a:xfrm>
          <a:prstGeom prst="rect">
            <a:avLst/>
          </a:prstGeom>
          <a:noFill/>
        </p:spPr>
        <p:txBody>
          <a:bodyPr wrap="square" rtlCol="0">
            <a:spAutoFit/>
          </a:bodyPr>
          <a:lstStyle/>
          <a:p>
            <a:pPr algn="just"/>
            <a:r>
              <a:rPr lang="en-IE" sz="1000" dirty="0">
                <a:latin typeface="Segoe UI" panose="020B0502040204020203" pitchFamily="34" charset="0"/>
                <a:ea typeface="Source Sans Pro" panose="020B0503030403020204" pitchFamily="34" charset="0"/>
                <a:cs typeface="Segoe UI"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p>
        </p:txBody>
      </p:sp>
      <p:pic>
        <p:nvPicPr>
          <p:cNvPr id="17" name="Google Shape;123;p19">
            <a:extLst>
              <a:ext uri="{FF2B5EF4-FFF2-40B4-BE49-F238E27FC236}">
                <a16:creationId xmlns:a16="http://schemas.microsoft.com/office/drawing/2014/main" xmlns="" id="{8B66006C-4DCB-433C-BE7A-F55AD5F33B2E}"/>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3923930" y="974010"/>
            <a:ext cx="4077070" cy="2355115"/>
          </a:xfrm>
          <a:prstGeom prst="rect">
            <a:avLst/>
          </a:prstGeom>
          <a:noFill/>
          <a:ln>
            <a:noFill/>
          </a:ln>
        </p:spPr>
      </p:pic>
      <p:sp>
        <p:nvSpPr>
          <p:cNvPr id="25" name="Rectangle 24">
            <a:extLst>
              <a:ext uri="{FF2B5EF4-FFF2-40B4-BE49-F238E27FC236}">
                <a16:creationId xmlns:a16="http://schemas.microsoft.com/office/drawing/2014/main" xmlns=""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 name="Rectangle 6">
            <a:extLst>
              <a:ext uri="{FF2B5EF4-FFF2-40B4-BE49-F238E27FC236}">
                <a16:creationId xmlns:a16="http://schemas.microsoft.com/office/drawing/2014/main" xmlns="" id="{6A17B786-ED52-4C2E-9DEF-14A96470614A}"/>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xmlns="" id="{1FB80AD3-AF0A-4194-AD8D-7555188CBF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97323" y="3690456"/>
            <a:ext cx="7597354" cy="1609650"/>
          </a:xfrm>
          <a:prstGeom prst="rect">
            <a:avLst/>
          </a:prstGeom>
        </p:spPr>
      </p:pic>
      <p:pic>
        <p:nvPicPr>
          <p:cNvPr id="9" name="Picture 8">
            <a:extLst>
              <a:ext uri="{FF2B5EF4-FFF2-40B4-BE49-F238E27FC236}">
                <a16:creationId xmlns:a16="http://schemas.microsoft.com/office/drawing/2014/main" xmlns="" id="{9E81700D-F452-4CAC-A942-A29E9FF0DF0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20720" y="6185590"/>
            <a:ext cx="1964299" cy="412100"/>
          </a:xfrm>
          <a:prstGeom prst="rect">
            <a:avLst/>
          </a:prstGeom>
        </p:spPr>
      </p:pic>
      <p:pic>
        <p:nvPicPr>
          <p:cNvPr id="10" name="Picture 9">
            <a:extLst>
              <a:ext uri="{FF2B5EF4-FFF2-40B4-BE49-F238E27FC236}">
                <a16:creationId xmlns:a16="http://schemas.microsoft.com/office/drawing/2014/main" xmlns="" id="{8641ED3A-6319-4C7F-B64E-B4981B7C9E1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3313" y="6185590"/>
            <a:ext cx="1405487" cy="558864"/>
          </a:xfrm>
          <a:prstGeom prst="rect">
            <a:avLst/>
          </a:prstGeom>
        </p:spPr>
      </p:pic>
    </p:spTree>
    <p:extLst>
      <p:ext uri="{BB962C8B-B14F-4D97-AF65-F5344CB8AC3E}">
        <p14:creationId xmlns:p14="http://schemas.microsoft.com/office/powerpoint/2010/main" val="183776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xmlns="" id="{CB607B98-7700-4DC9-8BE8-A876255F9C5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xmlns="" id="{B4DB5102-2185-C54C-B51D-9C03258022F4}"/>
              </a:ext>
            </a:extLst>
          </p:cNvPr>
          <p:cNvSpPr/>
          <p:nvPr/>
        </p:nvSpPr>
        <p:spPr>
          <a:xfrm>
            <a:off x="1024037" y="1733354"/>
            <a:ext cx="9361586" cy="418950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804ED3AF-267B-4B43-BA34-DEB6042E0540}"/>
              </a:ext>
            </a:extLst>
          </p:cNvPr>
          <p:cNvSpPr txBox="1"/>
          <p:nvPr/>
        </p:nvSpPr>
        <p:spPr>
          <a:xfrm>
            <a:off x="1024036" y="874925"/>
            <a:ext cx="9175750" cy="769441"/>
          </a:xfrm>
          <a:prstGeom prst="rect">
            <a:avLst/>
          </a:prstGeom>
        </p:spPr>
        <p:txBody>
          <a:bodyPr wrap="square" rtlCol="0">
            <a:spAutoFit/>
          </a:bodyPr>
          <a:lstStyle/>
          <a:p>
            <a:pPr algn="ctr"/>
            <a:r>
              <a:rPr lang="en-US" sz="4400" dirty="0">
                <a:solidFill>
                  <a:srgbClr val="7030A0"/>
                </a:solidFill>
                <a:latin typeface="Arial" panose="020B0604020202020204" pitchFamily="34" charset="0"/>
                <a:cs typeface="Arial" panose="020B0604020202020204" pitchFamily="34" charset="0"/>
              </a:rPr>
              <a:t>Remote working readiness - Topics</a:t>
            </a:r>
          </a:p>
        </p:txBody>
      </p:sp>
      <p:sp>
        <p:nvSpPr>
          <p:cNvPr id="8" name="TextBox 7">
            <a:extLst>
              <a:ext uri="{FF2B5EF4-FFF2-40B4-BE49-F238E27FC236}">
                <a16:creationId xmlns:a16="http://schemas.microsoft.com/office/drawing/2014/main" xmlns="" id="{662D1785-DD3D-3548-A725-6EE3B057D9F4}"/>
              </a:ext>
            </a:extLst>
          </p:cNvPr>
          <p:cNvSpPr txBox="1"/>
          <p:nvPr/>
        </p:nvSpPr>
        <p:spPr>
          <a:xfrm>
            <a:off x="1297395" y="2101584"/>
            <a:ext cx="8814869" cy="3170099"/>
          </a:xfrm>
          <a:prstGeom prst="rect">
            <a:avLst/>
          </a:prstGeom>
          <a:noFill/>
        </p:spPr>
        <p:txBody>
          <a:bodyPr wrap="square" rtlCol="0">
            <a:spAutoFit/>
          </a:bodyPr>
          <a:lstStyle/>
          <a:p>
            <a:r>
              <a:rPr lang="en-IE" sz="2000" dirty="0">
                <a:latin typeface="Arial" panose="020B0604020202020204" pitchFamily="34" charset="0"/>
                <a:cs typeface="Arial" panose="020B0604020202020204" pitchFamily="34" charset="0"/>
              </a:rPr>
              <a:t>Within RETAIN ME project the following 6 remote working readiness topics will be tackled:</a:t>
            </a:r>
          </a:p>
          <a:p>
            <a:endParaRPr lang="en-IE" sz="2000" b="1" dirty="0">
              <a:latin typeface="Arial" panose="020B0604020202020204" pitchFamily="34" charset="0"/>
              <a:cs typeface="Arial" panose="020B0604020202020204" pitchFamily="34" charset="0"/>
            </a:endParaRPr>
          </a:p>
          <a:p>
            <a:r>
              <a:rPr lang="en-IE" sz="2000" b="1" dirty="0">
                <a:latin typeface="Arial" panose="020B0604020202020204" pitchFamily="34" charset="0"/>
                <a:cs typeface="Arial" panose="020B0604020202020204" pitchFamily="34" charset="0"/>
              </a:rPr>
              <a:t>Job-remote working readiness topics:</a:t>
            </a:r>
          </a:p>
          <a:p>
            <a:pPr marL="457200" indent="-457200">
              <a:buAutoNum type="arabicPeriod"/>
            </a:pPr>
            <a:r>
              <a:rPr lang="en-US" sz="2000" dirty="0">
                <a:latin typeface="Arial" panose="020B0604020202020204" pitchFamily="34" charset="0"/>
                <a:cs typeface="Arial" panose="020B0604020202020204" pitchFamily="34" charset="0"/>
              </a:rPr>
              <a:t>Ability to work remotely in a team.</a:t>
            </a:r>
          </a:p>
          <a:p>
            <a:pPr marL="457200" indent="-457200">
              <a:buAutoNum type="arabicPeriod"/>
            </a:pPr>
            <a:r>
              <a:rPr lang="en-US" sz="2000" dirty="0">
                <a:latin typeface="Arial" panose="020B0604020202020204" pitchFamily="34" charset="0"/>
                <a:cs typeface="Arial" panose="020B0604020202020204" pitchFamily="34" charset="0"/>
              </a:rPr>
              <a:t>Understanding virtual communication.</a:t>
            </a:r>
          </a:p>
          <a:p>
            <a:pPr marL="457200" indent="-457200">
              <a:buAutoNum type="arabicPeriod"/>
            </a:pPr>
            <a:r>
              <a:rPr lang="en-US" sz="2000" dirty="0">
                <a:latin typeface="Arial" panose="020B0604020202020204" pitchFamily="34" charset="0"/>
                <a:cs typeface="Arial" panose="020B0604020202020204" pitchFamily="34" charset="0"/>
              </a:rPr>
              <a:t>Development of time management and </a:t>
            </a:r>
            <a:r>
              <a:rPr lang="en-US" sz="2000" dirty="0" err="1">
                <a:latin typeface="Arial" panose="020B0604020202020204" pitchFamily="34" charset="0"/>
                <a:cs typeface="Arial" panose="020B0604020202020204" pitchFamily="34" charset="0"/>
              </a:rPr>
              <a:t>organisation</a:t>
            </a:r>
            <a:r>
              <a:rPr lang="en-US" sz="2000" dirty="0">
                <a:latin typeface="Arial" panose="020B0604020202020204" pitchFamily="34" charset="0"/>
                <a:cs typeface="Arial" panose="020B0604020202020204" pitchFamily="34" charset="0"/>
              </a:rPr>
              <a:t> skills.</a:t>
            </a:r>
          </a:p>
          <a:p>
            <a:r>
              <a:rPr lang="en-US" sz="2000" dirty="0">
                <a:latin typeface="Arial" panose="020B0604020202020204" pitchFamily="34" charset="0"/>
                <a:cs typeface="Arial" panose="020B0604020202020204" pitchFamily="34" charset="0"/>
              </a:rPr>
              <a:t>4.    Understand and development of creative </a:t>
            </a:r>
            <a:r>
              <a:rPr lang="en-US" sz="2000" dirty="0" err="1">
                <a:latin typeface="Arial" panose="020B0604020202020204" pitchFamily="34" charset="0"/>
                <a:cs typeface="Arial" panose="020B0604020202020204" pitchFamily="34" charset="0"/>
              </a:rPr>
              <a:t>problemsolving</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5.    Developing skills for critical thinking</a:t>
            </a:r>
          </a:p>
          <a:p>
            <a:r>
              <a:rPr lang="en-US" sz="2000" dirty="0">
                <a:latin typeface="Arial" panose="020B0604020202020204" pitchFamily="34" charset="0"/>
                <a:cs typeface="Arial" panose="020B0604020202020204" pitchFamily="34" charset="0"/>
              </a:rPr>
              <a:t>6.    Improve ability to apply discipline</a:t>
            </a:r>
            <a:endParaRPr lang="en-IE" sz="20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472" y="6257669"/>
            <a:ext cx="1405487" cy="558864"/>
          </a:xfrm>
          <a:prstGeom prst="rect">
            <a:avLst/>
          </a:prstGeom>
        </p:spPr>
      </p:pic>
      <p:pic>
        <p:nvPicPr>
          <p:cNvPr id="14" name="Picture 13">
            <a:extLst>
              <a:ext uri="{FF2B5EF4-FFF2-40B4-BE49-F238E27FC236}">
                <a16:creationId xmlns:a16="http://schemas.microsoft.com/office/drawing/2014/main" xmlns=""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17304" y="6365502"/>
            <a:ext cx="1964299" cy="412100"/>
          </a:xfrm>
          <a:prstGeom prst="rect">
            <a:avLst/>
          </a:prstGeom>
        </p:spPr>
      </p:pic>
    </p:spTree>
    <p:extLst>
      <p:ext uri="{BB962C8B-B14F-4D97-AF65-F5344CB8AC3E}">
        <p14:creationId xmlns:p14="http://schemas.microsoft.com/office/powerpoint/2010/main" val="145295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xmlns="" id="{CB607B98-7700-4DC9-8BE8-A876255F9C5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xmlns="" id="{B4DB5102-2185-C54C-B51D-9C03258022F4}"/>
              </a:ext>
            </a:extLst>
          </p:cNvPr>
          <p:cNvSpPr/>
          <p:nvPr/>
        </p:nvSpPr>
        <p:spPr>
          <a:xfrm>
            <a:off x="263514" y="1404435"/>
            <a:ext cx="11771468" cy="39171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804ED3AF-267B-4B43-BA34-DEB6042E0540}"/>
              </a:ext>
            </a:extLst>
          </p:cNvPr>
          <p:cNvSpPr txBox="1"/>
          <p:nvPr/>
        </p:nvSpPr>
        <p:spPr>
          <a:xfrm>
            <a:off x="1209963" y="1656090"/>
            <a:ext cx="10717321" cy="707886"/>
          </a:xfrm>
          <a:prstGeom prst="rect">
            <a:avLst/>
          </a:prstGeom>
        </p:spPr>
        <p:txBody>
          <a:bodyPr wrap="square" rtlCol="0">
            <a:spAutoFit/>
          </a:bodyPr>
          <a:lstStyle/>
          <a:p>
            <a:pPr algn="ctr"/>
            <a:r>
              <a:rPr lang="en-US" sz="4000" dirty="0">
                <a:solidFill>
                  <a:srgbClr val="7030A0"/>
                </a:solidFill>
                <a:latin typeface="Arial" panose="020B0604020202020204" pitchFamily="34" charset="0"/>
                <a:cs typeface="Arial" panose="020B0604020202020204" pitchFamily="34" charset="0"/>
              </a:rPr>
              <a:t>Remote working readiness – Value Proposition</a:t>
            </a:r>
          </a:p>
        </p:txBody>
      </p:sp>
      <p:sp>
        <p:nvSpPr>
          <p:cNvPr id="8" name="TextBox 7">
            <a:extLst>
              <a:ext uri="{FF2B5EF4-FFF2-40B4-BE49-F238E27FC236}">
                <a16:creationId xmlns:a16="http://schemas.microsoft.com/office/drawing/2014/main" xmlns="" id="{662D1785-DD3D-3548-A725-6EE3B057D9F4}"/>
              </a:ext>
            </a:extLst>
          </p:cNvPr>
          <p:cNvSpPr txBox="1"/>
          <p:nvPr/>
        </p:nvSpPr>
        <p:spPr>
          <a:xfrm>
            <a:off x="1455939" y="2374825"/>
            <a:ext cx="9809823" cy="2523768"/>
          </a:xfrm>
          <a:prstGeom prst="rect">
            <a:avLst/>
          </a:prstGeom>
          <a:noFill/>
        </p:spPr>
        <p:txBody>
          <a:bodyPr wrap="square" rtlCol="0">
            <a:spAutoFit/>
          </a:bodyPr>
          <a:lstStyle/>
          <a:p>
            <a:r>
              <a:rPr lang="en-IE" sz="2000" dirty="0">
                <a:latin typeface="Arial" panose="020B0604020202020204" pitchFamily="34" charset="0"/>
                <a:cs typeface="Arial" panose="020B0604020202020204" pitchFamily="34" charset="0"/>
              </a:rPr>
              <a:t>It is beneficial to the end users of RETAIN ME project because workers with remote working readiness and knowledge:</a:t>
            </a:r>
          </a:p>
          <a:p>
            <a:r>
              <a:rPr lang="en-IE" sz="2000" dirty="0">
                <a:latin typeface="Arial" panose="020B0604020202020204" pitchFamily="34" charset="0"/>
                <a:cs typeface="Arial" panose="020B0604020202020204" pitchFamily="34" charset="0"/>
              </a:rPr>
              <a:t>... are more aware of different ways of </a:t>
            </a:r>
            <a:r>
              <a:rPr lang="en-US" sz="2000" dirty="0">
                <a:latin typeface="Arial" panose="020B0604020202020204" pitchFamily="34" charset="0"/>
                <a:cs typeface="Arial" panose="020B0604020202020204" pitchFamily="34" charset="0"/>
              </a:rPr>
              <a:t>work remotely in a team </a:t>
            </a:r>
          </a:p>
          <a:p>
            <a:r>
              <a:rPr lang="en-IE" sz="2000" dirty="0">
                <a:latin typeface="Arial" panose="020B0604020202020204" pitchFamily="34" charset="0"/>
                <a:cs typeface="Arial" panose="020B0604020202020204" pitchFamily="34" charset="0"/>
              </a:rPr>
              <a:t>... are more of creative problem-solving</a:t>
            </a:r>
          </a:p>
          <a:p>
            <a:r>
              <a:rPr lang="en-IE" sz="2000" dirty="0">
                <a:latin typeface="Arial" panose="020B0604020202020204" pitchFamily="34" charset="0"/>
                <a:cs typeface="Arial" panose="020B0604020202020204" pitchFamily="34" charset="0"/>
              </a:rPr>
              <a:t>... know how to </a:t>
            </a:r>
            <a:r>
              <a:rPr lang="en-GB" sz="2000" dirty="0">
                <a:latin typeface="Arial" panose="020B0604020202020204" pitchFamily="34" charset="0"/>
                <a:cs typeface="Arial" panose="020B0604020202020204" pitchFamily="34" charset="0"/>
              </a:rPr>
              <a:t>prepare themselves for virtual communication</a:t>
            </a:r>
          </a:p>
          <a:p>
            <a:r>
              <a:rPr lang="en-IE" sz="2000" dirty="0">
                <a:latin typeface="Arial" panose="020B0604020202020204" pitchFamily="34" charset="0"/>
                <a:cs typeface="Arial" panose="020B0604020202020204" pitchFamily="34" charset="0"/>
              </a:rPr>
              <a:t>... know how to think critically</a:t>
            </a:r>
          </a:p>
          <a:p>
            <a:r>
              <a:rPr lang="en-IE" sz="2000" dirty="0">
                <a:latin typeface="Arial" panose="020B0604020202020204" pitchFamily="34" charset="0"/>
                <a:cs typeface="Arial" panose="020B0604020202020204" pitchFamily="34" charset="0"/>
              </a:rPr>
              <a:t>... know the most required skills and knowledge for time management </a:t>
            </a:r>
            <a:endParaRPr lang="en-IE" dirty="0"/>
          </a:p>
          <a:p>
            <a:endParaRPr lang="en-US" dirty="0"/>
          </a:p>
        </p:txBody>
      </p:sp>
      <p:pic>
        <p:nvPicPr>
          <p:cNvPr id="11" name="Picture 10" descr="A close up of a sign&#10;&#10;Description automatically generated">
            <a:extLst>
              <a:ext uri="{FF2B5EF4-FFF2-40B4-BE49-F238E27FC236}">
                <a16:creationId xmlns:a16="http://schemas.microsoft.com/office/drawing/2014/main" xmlns="" id="{E500CD68-A721-D845-9A32-4E3B6356E453}"/>
              </a:ext>
            </a:extLst>
          </p:cNvPr>
          <p:cNvPicPr>
            <a:picLocks noChangeAspect="1"/>
          </p:cNvPicPr>
          <p:nvPr/>
        </p:nvPicPr>
        <p:blipFill>
          <a:blip r:embed="rId4"/>
          <a:stretch>
            <a:fillRect/>
          </a:stretch>
        </p:blipFill>
        <p:spPr>
          <a:xfrm>
            <a:off x="9743440" y="6040310"/>
            <a:ext cx="2047240" cy="583995"/>
          </a:xfrm>
          <a:prstGeom prst="rect">
            <a:avLst/>
          </a:prstGeom>
        </p:spPr>
      </p:pic>
      <p:sp>
        <p:nvSpPr>
          <p:cNvPr id="12" name="Rectangle 11">
            <a:extLst>
              <a:ext uri="{FF2B5EF4-FFF2-40B4-BE49-F238E27FC236}">
                <a16:creationId xmlns:a16="http://schemas.microsoft.com/office/drawing/2014/main" xmlns=""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8641ED3A-6319-4C7F-B64E-B4981B7C9E1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3514" y="6040310"/>
            <a:ext cx="1405487" cy="558864"/>
          </a:xfrm>
          <a:prstGeom prst="rect">
            <a:avLst/>
          </a:prstGeom>
        </p:spPr>
      </p:pic>
    </p:spTree>
    <p:extLst>
      <p:ext uri="{BB962C8B-B14F-4D97-AF65-F5344CB8AC3E}">
        <p14:creationId xmlns:p14="http://schemas.microsoft.com/office/powerpoint/2010/main" val="4279728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xmlns="" id="{CB607B98-7700-4DC9-8BE8-A876255F9C5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xmlns="" id="{B4DB5102-2185-C54C-B51D-9C03258022F4}"/>
              </a:ext>
            </a:extLst>
          </p:cNvPr>
          <p:cNvSpPr/>
          <p:nvPr/>
        </p:nvSpPr>
        <p:spPr>
          <a:xfrm>
            <a:off x="0" y="1391024"/>
            <a:ext cx="11955486" cy="39305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804ED3AF-267B-4B43-BA34-DEB6042E0540}"/>
              </a:ext>
            </a:extLst>
          </p:cNvPr>
          <p:cNvSpPr txBox="1"/>
          <p:nvPr/>
        </p:nvSpPr>
        <p:spPr>
          <a:xfrm>
            <a:off x="266700" y="1473038"/>
            <a:ext cx="11785980" cy="646331"/>
          </a:xfrm>
          <a:prstGeom prst="rect">
            <a:avLst/>
          </a:prstGeom>
        </p:spPr>
        <p:txBody>
          <a:bodyPr wrap="square" rtlCol="0">
            <a:spAutoFit/>
          </a:bodyPr>
          <a:lstStyle/>
          <a:p>
            <a:pPr algn="ctr"/>
            <a:r>
              <a:rPr lang="en-US" sz="3600" dirty="0">
                <a:solidFill>
                  <a:srgbClr val="7030A0"/>
                </a:solidFill>
                <a:latin typeface="Arial" panose="020B0604020202020204" pitchFamily="34" charset="0"/>
                <a:cs typeface="Arial" panose="020B0604020202020204" pitchFamily="34" charset="0"/>
              </a:rPr>
              <a:t>Remote working readiness – Key Learning Objectives</a:t>
            </a:r>
          </a:p>
        </p:txBody>
      </p:sp>
      <p:sp>
        <p:nvSpPr>
          <p:cNvPr id="8" name="TextBox 7">
            <a:extLst>
              <a:ext uri="{FF2B5EF4-FFF2-40B4-BE49-F238E27FC236}">
                <a16:creationId xmlns:a16="http://schemas.microsoft.com/office/drawing/2014/main" xmlns="" id="{662D1785-DD3D-3548-A725-6EE3B057D9F4}"/>
              </a:ext>
            </a:extLst>
          </p:cNvPr>
          <p:cNvSpPr txBox="1"/>
          <p:nvPr/>
        </p:nvSpPr>
        <p:spPr>
          <a:xfrm>
            <a:off x="1080655" y="2141130"/>
            <a:ext cx="9151939" cy="2523768"/>
          </a:xfrm>
          <a:prstGeom prst="rect">
            <a:avLst/>
          </a:prstGeom>
          <a:noFill/>
        </p:spPr>
        <p:txBody>
          <a:bodyPr wrap="square" rtlCol="0">
            <a:spAutoFit/>
          </a:bodyPr>
          <a:lstStyle/>
          <a:p>
            <a:r>
              <a:rPr lang="en-IE" sz="2000" b="1" dirty="0">
                <a:latin typeface="Arial" panose="020B0604020202020204" pitchFamily="34" charset="0"/>
                <a:cs typeface="Arial" panose="020B0604020202020204" pitchFamily="34" charset="0"/>
              </a:rPr>
              <a:t>The key learning objective for the Remote working readiness chapter are:</a:t>
            </a:r>
          </a:p>
          <a:p>
            <a:pPr marL="342900" indent="-342900">
              <a:buFont typeface="+mj-lt"/>
              <a:buAutoNum type="arabicPeriod"/>
            </a:pPr>
            <a:r>
              <a:rPr lang="en-US" sz="2000" dirty="0">
                <a:latin typeface="Arial" panose="020B0604020202020204" pitchFamily="34" charset="0"/>
                <a:cs typeface="Arial" panose="020B0604020202020204" pitchFamily="34" charset="0"/>
              </a:rPr>
              <a:t>Participants know how to work remotely in a team </a:t>
            </a:r>
          </a:p>
          <a:p>
            <a:pPr marL="342900" indent="-342900">
              <a:buFont typeface="+mj-lt"/>
              <a:buAutoNum type="arabicPeriod"/>
            </a:pPr>
            <a:r>
              <a:rPr lang="en-US" sz="2000" dirty="0">
                <a:latin typeface="Arial" panose="020B0604020202020204" pitchFamily="34" charset="0"/>
                <a:cs typeface="Arial" panose="020B0604020202020204" pitchFamily="34" charset="0"/>
              </a:rPr>
              <a:t>Participants understand virtual communication</a:t>
            </a:r>
          </a:p>
          <a:p>
            <a:pPr marL="342900" indent="-342900">
              <a:buFont typeface="+mj-lt"/>
              <a:buAutoNum type="arabicPeriod"/>
            </a:pPr>
            <a:r>
              <a:rPr lang="en-US" sz="2000" dirty="0">
                <a:latin typeface="Arial" panose="020B0604020202020204" pitchFamily="34" charset="0"/>
                <a:cs typeface="Arial" panose="020B0604020202020204" pitchFamily="34" charset="0"/>
              </a:rPr>
              <a:t>Participants</a:t>
            </a:r>
            <a:r>
              <a:rPr lang="en-IE" sz="2000" dirty="0">
                <a:latin typeface="Arial" panose="020B0604020202020204" pitchFamily="34" charset="0"/>
                <a:cs typeface="Arial" panose="020B0604020202020204" pitchFamily="34" charset="0"/>
              </a:rPr>
              <a:t> understand critical thinking </a:t>
            </a:r>
          </a:p>
          <a:p>
            <a:pPr marL="342900" indent="-342900">
              <a:buFont typeface="+mj-lt"/>
              <a:buAutoNum type="arabicPeriod"/>
            </a:pPr>
            <a:r>
              <a:rPr lang="en-US" sz="2000" dirty="0">
                <a:latin typeface="Arial" panose="020B0604020202020204" pitchFamily="34" charset="0"/>
                <a:cs typeface="Arial" panose="020B0604020202020204" pitchFamily="34" charset="0"/>
              </a:rPr>
              <a:t>Participants know how to better organize and manage time</a:t>
            </a:r>
          </a:p>
          <a:p>
            <a:pPr marL="342900" indent="-342900">
              <a:buFont typeface="+mj-lt"/>
              <a:buAutoNum type="arabicPeriod"/>
            </a:pPr>
            <a:r>
              <a:rPr lang="en-IE" sz="2000" dirty="0">
                <a:latin typeface="Arial" panose="020B0604020202020204" pitchFamily="34" charset="0"/>
                <a:cs typeface="Arial" panose="020B0604020202020204" pitchFamily="34" charset="0"/>
              </a:rPr>
              <a:t>Participants know how to </a:t>
            </a:r>
            <a:r>
              <a:rPr lang="en-US" sz="2000" dirty="0">
                <a:latin typeface="Arial" panose="020B0604020202020204" pitchFamily="34" charset="0"/>
                <a:cs typeface="Arial" panose="020B0604020202020204" pitchFamily="34" charset="0"/>
              </a:rPr>
              <a:t>use creative problem-solving</a:t>
            </a:r>
          </a:p>
          <a:p>
            <a:pPr marL="342900" indent="-342900">
              <a:buFont typeface="+mj-lt"/>
              <a:buAutoNum type="arabicPeriod"/>
            </a:pPr>
            <a:r>
              <a:rPr lang="en-US" sz="2000" dirty="0">
                <a:latin typeface="Arial" panose="020B0604020202020204" pitchFamily="34" charset="0"/>
                <a:cs typeface="Arial" panose="020B0604020202020204" pitchFamily="34" charset="0"/>
              </a:rPr>
              <a:t>Participants </a:t>
            </a:r>
            <a:r>
              <a:rPr lang="en-IE" sz="2000" dirty="0">
                <a:latin typeface="Arial" panose="020B0604020202020204" pitchFamily="34" charset="0"/>
                <a:cs typeface="Arial" panose="020B0604020202020204" pitchFamily="34" charset="0"/>
              </a:rPr>
              <a:t>know how to apply discipline</a:t>
            </a:r>
            <a:endParaRPr lang="en-IE" dirty="0"/>
          </a:p>
          <a:p>
            <a:endParaRPr lang="en-US" dirty="0"/>
          </a:p>
        </p:txBody>
      </p:sp>
      <p:sp>
        <p:nvSpPr>
          <p:cNvPr id="12" name="Rectangle 11">
            <a:extLst>
              <a:ext uri="{FF2B5EF4-FFF2-40B4-BE49-F238E27FC236}">
                <a16:creationId xmlns:a16="http://schemas.microsoft.com/office/drawing/2014/main" xmlns=""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pic>
        <p:nvPicPr>
          <p:cNvPr id="14" name="Picture 13">
            <a:extLst>
              <a:ext uri="{FF2B5EF4-FFF2-40B4-BE49-F238E27FC236}">
                <a16:creationId xmlns:a16="http://schemas.microsoft.com/office/drawing/2014/main" xmlns=""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91187" y="6203232"/>
            <a:ext cx="1964299" cy="412100"/>
          </a:xfrm>
          <a:prstGeom prst="rect">
            <a:avLst/>
          </a:prstGeom>
        </p:spPr>
      </p:pic>
    </p:spTree>
    <p:extLst>
      <p:ext uri="{BB962C8B-B14F-4D97-AF65-F5344CB8AC3E}">
        <p14:creationId xmlns:p14="http://schemas.microsoft.com/office/powerpoint/2010/main" val="631310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F2ECD066-6695-4258-BD5D-6EBC0CF889EC}"/>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29610" t="15389"/>
          <a:stretch/>
        </p:blipFill>
        <p:spPr>
          <a:xfrm>
            <a:off x="-1" y="0"/>
            <a:ext cx="10914939" cy="5404520"/>
          </a:xfrm>
          <a:prstGeom prst="rect">
            <a:avLst/>
          </a:prstGeom>
        </p:spPr>
      </p:pic>
      <p:pic>
        <p:nvPicPr>
          <p:cNvPr id="14" name="Graphic 13">
            <a:extLst>
              <a:ext uri="{FF2B5EF4-FFF2-40B4-BE49-F238E27FC236}">
                <a16:creationId xmlns:a16="http://schemas.microsoft.com/office/drawing/2014/main" xmlns="" id="{8559E724-BE85-4A13-A524-B0E886E785E1}"/>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25262" t="6246"/>
          <a:stretch/>
        </p:blipFill>
        <p:spPr>
          <a:xfrm rot="10800000">
            <a:off x="-230354" y="434732"/>
            <a:ext cx="12187012" cy="5988533"/>
          </a:xfrm>
          <a:prstGeom prst="rect">
            <a:avLst/>
          </a:prstGeom>
        </p:spPr>
      </p:pic>
      <p:sp>
        <p:nvSpPr>
          <p:cNvPr id="6" name="Google Shape;1127;p41">
            <a:extLst>
              <a:ext uri="{FF2B5EF4-FFF2-40B4-BE49-F238E27FC236}">
                <a16:creationId xmlns:a16="http://schemas.microsoft.com/office/drawing/2014/main" xmlns="" id="{C9FF4707-6790-47F6-BECA-37A20E8A9C99}"/>
              </a:ext>
            </a:extLst>
          </p:cNvPr>
          <p:cNvSpPr txBox="1">
            <a:spLocks noGrp="1"/>
          </p:cNvSpPr>
          <p:nvPr/>
        </p:nvSpPr>
        <p:spPr>
          <a:xfrm>
            <a:off x="1158240" y="1702410"/>
            <a:ext cx="9235440" cy="19636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prstClr val="white"/>
              </a:buClr>
              <a:buSzPts val="3600"/>
              <a:buFont typeface="Fjalla One"/>
              <a:buNone/>
              <a:tabLst/>
              <a:defRPr/>
            </a:pPr>
            <a:r>
              <a:rPr kumimoji="0" lang="en" sz="6000" b="1" i="0" u="none" strike="noStrike" kern="1200" cap="none" spc="0" normalizeH="0" baseline="0" noProof="0" dirty="0">
                <a:ln>
                  <a:noFill/>
                </a:ln>
                <a:solidFill>
                  <a:srgbClr val="C00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rPr>
              <a:t>INTRODUCTION</a:t>
            </a:r>
            <a:endParaRPr kumimoji="0" sz="6000" b="1" i="0" u="none" strike="noStrike" kern="1200" cap="none" spc="0" normalizeH="0" baseline="0" noProof="0" dirty="0">
              <a:ln>
                <a:noFill/>
              </a:ln>
              <a:solidFill>
                <a:srgbClr val="C00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endParaRPr>
          </a:p>
        </p:txBody>
      </p:sp>
      <p:sp>
        <p:nvSpPr>
          <p:cNvPr id="7" name="TextBox 6">
            <a:extLst>
              <a:ext uri="{FF2B5EF4-FFF2-40B4-BE49-F238E27FC236}">
                <a16:creationId xmlns:a16="http://schemas.microsoft.com/office/drawing/2014/main" xmlns="" id="{1F6939BD-C1A0-4275-8F03-125F5ED3DCD2}"/>
              </a:ext>
            </a:extLst>
          </p:cNvPr>
          <p:cNvSpPr txBox="1"/>
          <p:nvPr/>
        </p:nvSpPr>
        <p:spPr>
          <a:xfrm>
            <a:off x="2468442" y="2957030"/>
            <a:ext cx="698035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lang="en-US" sz="2400" b="1" dirty="0">
                <a:solidFill>
                  <a:srgbClr val="494949"/>
                </a:solidFill>
                <a:latin typeface="ProximaNovaRegular"/>
              </a:rPr>
              <a:t>D</a:t>
            </a:r>
            <a:r>
              <a:rPr kumimoji="0" lang="en-US" sz="2400" b="1" i="0" u="none" strike="noStrike" kern="1200" cap="none" spc="0" normalizeH="0" baseline="0" noProof="0" dirty="0" err="1">
                <a:ln>
                  <a:noFill/>
                </a:ln>
                <a:solidFill>
                  <a:srgbClr val="494949"/>
                </a:solidFill>
                <a:effectLst/>
                <a:uLnTx/>
                <a:uFillTx/>
                <a:latin typeface="ProximaNovaRegular"/>
                <a:ea typeface="+mn-ea"/>
                <a:cs typeface="+mn-cs"/>
              </a:rPr>
              <a:t>evelopment</a:t>
            </a:r>
            <a:r>
              <a:rPr kumimoji="0" lang="en-US" sz="2400" b="1" i="0" u="none" strike="noStrike" kern="1200" cap="none" spc="0" normalizeH="0" baseline="0" noProof="0" dirty="0">
                <a:ln>
                  <a:noFill/>
                </a:ln>
                <a:solidFill>
                  <a:srgbClr val="494949"/>
                </a:solidFill>
                <a:effectLst/>
                <a:uLnTx/>
                <a:uFillTx/>
                <a:latin typeface="ProximaNovaRegular"/>
                <a:ea typeface="+mn-ea"/>
                <a:cs typeface="+mn-cs"/>
              </a:rPr>
              <a:t> of time management and organization skills</a:t>
            </a:r>
            <a:endParaRPr kumimoji="0" lang="en-IE" sz="2400" b="1" i="0" u="none" strike="noStrike" kern="1200" cap="none" spc="0" normalizeH="0" baseline="0" noProof="0" dirty="0">
              <a:ln>
                <a:noFill/>
              </a:ln>
              <a:solidFill>
                <a:srgbClr val="E7E6E6">
                  <a:lumMod val="50000"/>
                </a:srgbClr>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10" name="Rectangle 9">
            <a:extLst>
              <a:ext uri="{FF2B5EF4-FFF2-40B4-BE49-F238E27FC236}">
                <a16:creationId xmlns:a16="http://schemas.microsoft.com/office/drawing/2014/main" xmlns="" id="{E249374D-3348-4A1C-9326-5E7780BA9123}"/>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xmlns="" id="{B5484480-1BD9-4180-8B87-93483EAB028C}"/>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xmlns="" id="{9D251A91-C4C4-4256-AD76-5CC3610AE2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2" name="Picture 11">
            <a:extLst>
              <a:ext uri="{FF2B5EF4-FFF2-40B4-BE49-F238E27FC236}">
                <a16:creationId xmlns:a16="http://schemas.microsoft.com/office/drawing/2014/main" xmlns="" id="{C35BE5B6-8A80-497D-9E71-F72E98E8DE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966577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xmlns=""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xmlns="" id="{F6B21156-075C-44E3-9F31-B9B82FFA00D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xmlns=""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xmlns=""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xmlns="" id="{BA5636B5-6F2D-E84B-15AE-F5C7467E128F}"/>
              </a:ext>
            </a:extLst>
          </p:cNvPr>
          <p:cNvSpPr txBox="1"/>
          <p:nvPr/>
        </p:nvSpPr>
        <p:spPr>
          <a:xfrm>
            <a:off x="719677" y="274138"/>
            <a:ext cx="6962718" cy="6441379"/>
          </a:xfrm>
          <a:prstGeom prst="rect">
            <a:avLst/>
          </a:prstGeom>
          <a:noFill/>
        </p:spPr>
        <p:txBody>
          <a:bodyPr wrap="square">
            <a:spAutoFit/>
          </a:bodyPr>
          <a:lstStyle/>
          <a:p>
            <a:pPr marL="38100">
              <a:lnSpc>
                <a:spcPct val="107000"/>
              </a:lnSpc>
            </a:pPr>
            <a:r>
              <a:rPr lang="en-GB" sz="1800" b="1" kern="0" dirty="0">
                <a:solidFill>
                  <a:srgbClr val="002060"/>
                </a:solidFill>
                <a:effectLst/>
                <a:latin typeface="Arial" panose="020B0604020202020204" pitchFamily="34" charset="0"/>
                <a:ea typeface="Calibri" panose="020F0502020204030204" pitchFamily="34" charset="0"/>
              </a:rPr>
              <a:t>Time Management</a:t>
            </a:r>
            <a:endParaRPr lang="sv-SE" sz="1800" b="1" kern="0" dirty="0">
              <a:solidFill>
                <a:srgbClr val="1B3C65"/>
              </a:solidFill>
              <a:effectLst/>
              <a:latin typeface="Calibri" panose="020F0502020204030204" pitchFamily="34" charset="0"/>
              <a:ea typeface="Calibri" panose="020F0502020204030204" pitchFamily="34" charset="0"/>
            </a:endParaRPr>
          </a:p>
          <a:p>
            <a:pPr marL="38100">
              <a:lnSpc>
                <a:spcPct val="107000"/>
              </a:lnSpc>
            </a:pPr>
            <a:r>
              <a:rPr lang="en-GB" sz="1800" b="1" kern="0" dirty="0">
                <a:solidFill>
                  <a:srgbClr val="002060"/>
                </a:solidFill>
                <a:effectLst/>
                <a:latin typeface="Arial" panose="020B0604020202020204" pitchFamily="34" charset="0"/>
                <a:ea typeface="Calibri" panose="020F0502020204030204" pitchFamily="34" charset="0"/>
              </a:rPr>
              <a:t> </a:t>
            </a:r>
            <a:endParaRPr lang="sv-SE" sz="1800" b="1" kern="0" dirty="0">
              <a:solidFill>
                <a:srgbClr val="1B3C65"/>
              </a:solidFill>
              <a:effectLst/>
              <a:latin typeface="Calibri" panose="020F0502020204030204" pitchFamily="34" charset="0"/>
              <a:ea typeface="Calibri" panose="020F0502020204030204" pitchFamily="34" charset="0"/>
            </a:endParaRPr>
          </a:p>
          <a:p>
            <a:pPr>
              <a:lnSpc>
                <a:spcPct val="107000"/>
              </a:lnSpc>
              <a:spcAft>
                <a:spcPts val="800"/>
              </a:spcAft>
            </a:pPr>
            <a:r>
              <a:rPr lang="en-GB" sz="1800" dirty="0">
                <a:solidFill>
                  <a:srgbClr val="002060"/>
                </a:solidFill>
                <a:effectLst/>
                <a:latin typeface="Arial" panose="020B0604020202020204" pitchFamily="34" charset="0"/>
                <a:ea typeface="Calibri" panose="020F0502020204030204" pitchFamily="34" charset="0"/>
              </a:rPr>
              <a:t>Why is Remote Work Time Management Important?</a:t>
            </a:r>
            <a:endParaRPr lang="sv-SE" sz="18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r>
              <a:rPr lang="en-GB" sz="1800" dirty="0">
                <a:solidFill>
                  <a:srgbClr val="002060"/>
                </a:solidFill>
                <a:effectLst/>
                <a:latin typeface="Arial" panose="020B0604020202020204" pitchFamily="34" charset="0"/>
                <a:ea typeface="Calibri" panose="020F0502020204030204" pitchFamily="34" charset="0"/>
              </a:rPr>
              <a:t>Time management is one of the most important and difficult to manage aspects of remote work. When done right, remote work offers tremendous flexibility and increased productivity. However, poor time management can also make your remote environment very stressful and isolating at times. You might struggle to balance your work responsibilities with your personal ones. This is exactly why it’s important to be in control of your own workday in a home office. </a:t>
            </a:r>
            <a:endParaRPr lang="sv-SE" sz="18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r>
              <a:rPr lang="en-GB" sz="1800" dirty="0">
                <a:solidFill>
                  <a:srgbClr val="002060"/>
                </a:solidFill>
                <a:effectLst/>
                <a:latin typeface="Arial" panose="020B0604020202020204" pitchFamily="34" charset="0"/>
                <a:ea typeface="Calibri" panose="020F0502020204030204" pitchFamily="34" charset="0"/>
              </a:rPr>
              <a:t>Time management is a challenge during normal times, but when working remotely, it can be tougher without the parameters you’re accustomed to when you’re in the office.</a:t>
            </a:r>
            <a:endParaRPr lang="sv-SE" sz="18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r>
              <a:rPr lang="en-GB" sz="1800" dirty="0">
                <a:solidFill>
                  <a:srgbClr val="002060"/>
                </a:solidFill>
                <a:effectLst/>
                <a:latin typeface="Arial" panose="020B0604020202020204" pitchFamily="34" charset="0"/>
                <a:ea typeface="Calibri" panose="020F0502020204030204" pitchFamily="34" charset="0"/>
              </a:rPr>
              <a:t>Sometimes it feels like there isn't enough time and we've all probably put in some extra work hours in the evenings and weekends. Through Time management, you can learn to work smarter and get more out of your time, both at work and in your free time. </a:t>
            </a:r>
            <a:endParaRPr lang="sv-SE" sz="1800" dirty="0">
              <a:solidFill>
                <a:srgbClr val="000000"/>
              </a:solidFill>
              <a:effectLst/>
              <a:latin typeface="Calibri" panose="020F0502020204030204" pitchFamily="34" charset="0"/>
              <a:ea typeface="Calibri" panose="020F0502020204030204" pitchFamily="34" charset="0"/>
            </a:endParaRP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18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xmlns=""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xmlns="" id="{F6B21156-075C-44E3-9F31-B9B82FFA00D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xmlns=""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xmlns=""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xmlns="" id="{BA5636B5-6F2D-E84B-15AE-F5C7467E128F}"/>
              </a:ext>
            </a:extLst>
          </p:cNvPr>
          <p:cNvSpPr txBox="1"/>
          <p:nvPr/>
        </p:nvSpPr>
        <p:spPr>
          <a:xfrm>
            <a:off x="611101" y="166691"/>
            <a:ext cx="6467166" cy="6216830"/>
          </a:xfrm>
          <a:prstGeom prst="rect">
            <a:avLst/>
          </a:prstGeom>
          <a:noFill/>
        </p:spPr>
        <p:txBody>
          <a:bodyPr wrap="square">
            <a:spAutoFit/>
          </a:bodyPr>
          <a:lstStyle/>
          <a:p>
            <a:pPr marL="38100">
              <a:lnSpc>
                <a:spcPct val="107000"/>
              </a:lnSpc>
            </a:pPr>
            <a:r>
              <a:rPr lang="en-GB" sz="1800" b="1" kern="0" dirty="0">
                <a:solidFill>
                  <a:srgbClr val="002060"/>
                </a:solidFill>
                <a:effectLst/>
                <a:latin typeface="Arial" panose="020B0604020202020204" pitchFamily="34" charset="0"/>
                <a:ea typeface="Calibri" panose="020F0502020204030204" pitchFamily="34" charset="0"/>
              </a:rPr>
              <a:t>Organisation Skills</a:t>
            </a:r>
            <a:endParaRPr lang="sv-SE" sz="1800" b="1" kern="0" dirty="0">
              <a:solidFill>
                <a:srgbClr val="1B3C65"/>
              </a:solidFill>
              <a:effectLst/>
              <a:latin typeface="Calibri" panose="020F0502020204030204" pitchFamily="34" charset="0"/>
              <a:ea typeface="Calibri" panose="020F0502020204030204" pitchFamily="34"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rPr>
              <a:t> </a:t>
            </a:r>
            <a:endParaRPr lang="sv-SE" sz="18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r>
              <a:rPr lang="en-GB" sz="1800" dirty="0">
                <a:solidFill>
                  <a:srgbClr val="002060"/>
                </a:solidFill>
                <a:effectLst/>
                <a:latin typeface="Arial" panose="020B0604020202020204" pitchFamily="34" charset="0"/>
                <a:ea typeface="Calibri" panose="020F0502020204030204" pitchFamily="34" charset="0"/>
              </a:rPr>
              <a:t>To properly organize your working day, start and finish work remotely at a strictly allotted time, take a food break and get up from your chair to warm up. Also, experts recommend not to stay in your pyjamas while working, even if none of your colleagues can see you.</a:t>
            </a:r>
            <a:endParaRPr lang="sv-SE" sz="18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r>
              <a:rPr lang="en-GB" sz="1800" dirty="0">
                <a:solidFill>
                  <a:srgbClr val="002060"/>
                </a:solidFill>
                <a:effectLst/>
                <a:latin typeface="Arial" panose="020B0604020202020204" pitchFamily="34" charset="0"/>
                <a:ea typeface="Calibri" panose="020F0502020204030204" pitchFamily="34" charset="0"/>
              </a:rPr>
              <a:t>Organize your workplace, when you work from a bed or sofa, it is not a good solution. It would be best to take care of your personal space, ideally an office where no one will interrupt you. Make sure you have a comfortable desk and chair to work with. Set up all the devices you need and connect to the most convenient and reliable internet.</a:t>
            </a:r>
            <a:endParaRPr lang="sv-SE" sz="18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rPr>
              <a:t> </a:t>
            </a:r>
            <a:endParaRPr lang="sv-SE" sz="18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r>
              <a:rPr lang="en-GB" sz="1800" dirty="0">
                <a:solidFill>
                  <a:srgbClr val="002060"/>
                </a:solidFill>
                <a:effectLst/>
                <a:latin typeface="Arial" panose="020B0604020202020204" pitchFamily="34" charset="0"/>
                <a:ea typeface="Calibri" panose="020F0502020204030204" pitchFamily="34" charset="0"/>
              </a:rPr>
              <a:t>To make it easier to organise your work It's good that you and your team have a clear plan of tasks, according to which you can work and, for example, at the end of the day, call the whole team and check where each of you is now.</a:t>
            </a:r>
            <a:endParaRPr lang="sv-SE" sz="1800" dirty="0">
              <a:solidFill>
                <a:srgbClr val="00000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420429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xmlns=""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xmlns="" id="{F6B21156-075C-44E3-9F31-B9B82FFA00D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xmlns=""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xmlns=""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xmlns="" id="{BA5636B5-6F2D-E84B-15AE-F5C7467E128F}"/>
              </a:ext>
            </a:extLst>
          </p:cNvPr>
          <p:cNvSpPr txBox="1"/>
          <p:nvPr/>
        </p:nvSpPr>
        <p:spPr>
          <a:xfrm>
            <a:off x="1303686" y="1184114"/>
            <a:ext cx="6467166" cy="2031325"/>
          </a:xfrm>
          <a:prstGeom prst="rect">
            <a:avLst/>
          </a:prstGeom>
          <a:noFill/>
        </p:spPr>
        <p:txBody>
          <a:bodyPr wrap="square">
            <a:spAutoFit/>
          </a:bodyPr>
          <a:lstStyle/>
          <a:p>
            <a:r>
              <a:rPr lang="en-US" i="1" dirty="0">
                <a:latin typeface="Arial" panose="020B0604020202020204" pitchFamily="34" charset="0"/>
                <a:cs typeface="Arial" panose="020B0604020202020204" pitchFamily="34" charset="0"/>
              </a:rPr>
              <a:t>“The bad news is time flies. The good news is you’re the pilot” </a:t>
            </a:r>
            <a:r>
              <a:rPr lang="en-US" dirty="0">
                <a:latin typeface="Arial" panose="020B0604020202020204" pitchFamily="34" charset="0"/>
                <a:cs typeface="Arial" panose="020B0604020202020204" pitchFamily="34" charset="0"/>
              </a:rPr>
              <a:t>- Michael </a:t>
            </a:r>
            <a:r>
              <a:rPr lang="en-US" dirty="0" err="1">
                <a:latin typeface="Arial" panose="020B0604020202020204" pitchFamily="34" charset="0"/>
                <a:cs typeface="Arial" panose="020B0604020202020204" pitchFamily="34" charset="0"/>
              </a:rPr>
              <a:t>Altshuler</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3" name="Bildobjekt 2">
            <a:extLst>
              <a:ext uri="{FF2B5EF4-FFF2-40B4-BE49-F238E27FC236}">
                <a16:creationId xmlns:a16="http://schemas.microsoft.com/office/drawing/2014/main" xmlns="" id="{48856070-F66C-6D1B-68C4-BF79C8CDB4F8}"/>
              </a:ext>
            </a:extLst>
          </p:cNvPr>
          <p:cNvPicPr>
            <a:picLocks noChangeAspect="1"/>
          </p:cNvPicPr>
          <p:nvPr/>
        </p:nvPicPr>
        <p:blipFill>
          <a:blip r:embed="rId6"/>
          <a:stretch>
            <a:fillRect/>
          </a:stretch>
        </p:blipFill>
        <p:spPr>
          <a:xfrm>
            <a:off x="2053725" y="2411815"/>
            <a:ext cx="4783282" cy="3188855"/>
          </a:xfrm>
          <a:prstGeom prst="rect">
            <a:avLst/>
          </a:prstGeom>
        </p:spPr>
      </p:pic>
    </p:spTree>
    <p:extLst>
      <p:ext uri="{BB962C8B-B14F-4D97-AF65-F5344CB8AC3E}">
        <p14:creationId xmlns:p14="http://schemas.microsoft.com/office/powerpoint/2010/main" val="2074563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xmlns="" id="{A7451D6F-223B-4F1A-BC33-F3D584599FD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xmlns=""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xmlns="" id="{5763D3C6-6CCB-418E-B47E-BC9E5FCEC2DC}"/>
              </a:ext>
            </a:extLst>
          </p:cNvPr>
          <p:cNvSpPr txBox="1"/>
          <p:nvPr/>
        </p:nvSpPr>
        <p:spPr>
          <a:xfrm>
            <a:off x="342782" y="1157877"/>
            <a:ext cx="110826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ACTIVITY 1</a:t>
            </a:r>
          </a:p>
        </p:txBody>
      </p:sp>
      <p:sp>
        <p:nvSpPr>
          <p:cNvPr id="22" name="Rectangle 21">
            <a:extLst>
              <a:ext uri="{FF2B5EF4-FFF2-40B4-BE49-F238E27FC236}">
                <a16:creationId xmlns:a16="http://schemas.microsoft.com/office/drawing/2014/main" xmlns=""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xmlns=""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xmlns=""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xmlns=""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xmlns="" id="{806B4B43-DF91-ABD0-1439-29381F4E907D}"/>
              </a:ext>
            </a:extLst>
          </p:cNvPr>
          <p:cNvSpPr txBox="1"/>
          <p:nvPr/>
        </p:nvSpPr>
        <p:spPr>
          <a:xfrm>
            <a:off x="443346" y="3096869"/>
            <a:ext cx="6169890" cy="523220"/>
          </a:xfrm>
          <a:prstGeom prst="rect">
            <a:avLst/>
          </a:prstGeom>
          <a:noFill/>
        </p:spPr>
        <p:txBody>
          <a:bodyPr wrap="square">
            <a:spAutoFit/>
          </a:bodyPr>
          <a:lstStyle/>
          <a:p>
            <a:r>
              <a:rPr lang="en-US" sz="2800" dirty="0">
                <a:solidFill>
                  <a:schemeClr val="bg1"/>
                </a:solidFill>
              </a:rPr>
              <a:t>7 TIPS FOR TIME MANAGEMENT </a:t>
            </a:r>
            <a:endParaRPr lang="en-GB" sz="2800" dirty="0">
              <a:solidFill>
                <a:schemeClr val="bg1"/>
              </a:solidFill>
            </a:endParaRPr>
          </a:p>
        </p:txBody>
      </p:sp>
    </p:spTree>
    <p:extLst>
      <p:ext uri="{BB962C8B-B14F-4D97-AF65-F5344CB8AC3E}">
        <p14:creationId xmlns:p14="http://schemas.microsoft.com/office/powerpoint/2010/main" val="384840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3526</TotalTime>
  <Words>640</Words>
  <Application>Microsoft Office PowerPoint</Application>
  <PresentationFormat>Widescreen</PresentationFormat>
  <Paragraphs>97</Paragraphs>
  <Slides>15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Calibri Light</vt:lpstr>
      <vt:lpstr>Fjalla One</vt:lpstr>
      <vt:lpstr>ProximaNovaRegular</vt:lpstr>
      <vt:lpstr>Segoe UI</vt:lpstr>
      <vt:lpstr>Source Sans Pro</vt:lpstr>
      <vt:lpstr>Source Sans Pro Bold</vt:lpstr>
      <vt:lpstr>Office Theme</vt:lpstr>
      <vt:lpstr>1_Office Theme</vt:lpstr>
      <vt:lpstr>Value Proposition for remote working readiness resources. B-Creative Association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Keegan</dc:creator>
  <cp:lastModifiedBy>Microsoft account</cp:lastModifiedBy>
  <cp:revision>64</cp:revision>
  <cp:lastPrinted>2019-12-06T16:57:25Z</cp:lastPrinted>
  <dcterms:created xsi:type="dcterms:W3CDTF">2019-09-26T16:12:10Z</dcterms:created>
  <dcterms:modified xsi:type="dcterms:W3CDTF">2023-04-11T12:25:07Z</dcterms:modified>
</cp:coreProperties>
</file>