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8"/>
  </p:handoutMasterIdLst>
  <p:sldIdLst>
    <p:sldId id="269" r:id="rId3"/>
    <p:sldId id="257" r:id="rId4"/>
    <p:sldId id="267" r:id="rId5"/>
    <p:sldId id="268" r:id="rId6"/>
    <p:sldId id="272" r:id="rId7"/>
    <p:sldId id="294" r:id="rId8"/>
    <p:sldId id="295" r:id="rId9"/>
    <p:sldId id="296" r:id="rId10"/>
    <p:sldId id="277" r:id="rId11"/>
    <p:sldId id="281" r:id="rId12"/>
    <p:sldId id="282" r:id="rId13"/>
    <p:sldId id="292" r:id="rId14"/>
    <p:sldId id="291" r:id="rId15"/>
    <p:sldId id="293" r:id="rId16"/>
    <p:sldId id="270" r:id="rId1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89" d="100"/>
          <a:sy n="89" d="100"/>
        </p:scale>
        <p:origin x="437"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4/11/2023</a:t>
            </a:fld>
            <a:endParaRPr lang="en-US"/>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a:t>
            </a:fld>
            <a:endParaRPr lang="en-US"/>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46F5CE90-B726-1A4E-B04B-B2DE3045DA8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331998B-CBF9-4449-A071-A58B074BFD0E}"/>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D77C927-FC16-7A46-A639-7C0FBE6FF574}"/>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CE83BC5-37E5-C041-9A3F-40457A016AB7}"/>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53B8DAB-445F-2F47-ADA7-6661EDDC29A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E663B82-A7F7-EE48-A145-FC3D7FB51DC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441E917D-0E03-49DA-BF92-F40B5858344C}"/>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39F707F-9A9B-42F3-AF77-F355A3EDACC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BB6188CF-8605-44D4-91B1-2D41EFB58F5B}"/>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CDF19B9A-6501-40FC-808A-48131EB7F8F9}"/>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C6E5D1C-C232-423C-B97D-100F561D6250}"/>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1098FFBA-2A57-4F90-8487-7EF319C7AB7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83BD8258-D387-4762-A4C0-D05B2D5367A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F3F7F21-8865-42F3-A675-E2533EE74EBA}"/>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1CAD97B6-D14D-4492-981D-9E5985ABD77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8" name="Footer Placeholder 7">
            <a:extLst>
              <a:ext uri="{FF2B5EF4-FFF2-40B4-BE49-F238E27FC236}">
                <a16:creationId xmlns:a16="http://schemas.microsoft.com/office/drawing/2014/main" xmlns=""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22C78FD9-CB2B-47C6-BBB1-34C37D9BD3D1}"/>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21668849-2ECA-41D6-8B99-8AEF7D78917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4" name="Footer Placeholder 3">
            <a:extLst>
              <a:ext uri="{FF2B5EF4-FFF2-40B4-BE49-F238E27FC236}">
                <a16:creationId xmlns:a16="http://schemas.microsoft.com/office/drawing/2014/main" xmlns=""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554ABE01-6B71-4074-B5BB-31D11FC989A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6ADACF-9141-475B-A768-629D6B5DD3D1}"/>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3" name="Footer Placeholder 2">
            <a:extLst>
              <a:ext uri="{FF2B5EF4-FFF2-40B4-BE49-F238E27FC236}">
                <a16:creationId xmlns:a16="http://schemas.microsoft.com/office/drawing/2014/main" xmlns=""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6C1776D2-042E-4A42-A66E-8F17957372F0}"/>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7CF9126-C51B-4E7A-B8D9-60D71C13A91D}"/>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28C8B8C2-0DC4-4088-A1DB-E6830AB1005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A49D9012-79B1-8944-A19F-C489197915EC}"/>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CC0B7D7-1BF2-294D-B08B-D95694171188}"/>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E86B1FB-6F77-44FF-A74B-DD36F0C636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6" name="Footer Placeholder 5">
            <a:extLst>
              <a:ext uri="{FF2B5EF4-FFF2-40B4-BE49-F238E27FC236}">
                <a16:creationId xmlns:a16="http://schemas.microsoft.com/office/drawing/2014/main" xmlns=""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DEC64BA2-0198-47D5-B30B-9937B57EA2B8}"/>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2F02BF6F-1E67-4E1C-B37B-363F70A6C903}"/>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2E89A64B-DF36-4E73-B4FF-5AD5DAA6E08F}"/>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C562BC-2D92-4C40-8295-0A42695028A9}"/>
              </a:ext>
            </a:extLst>
          </p:cNvPr>
          <p:cNvSpPr>
            <a:spLocks noGrp="1"/>
          </p:cNvSpPr>
          <p:nvPr>
            <p:ph type="dt" sz="half" idx="10"/>
          </p:nvPr>
        </p:nvSpPr>
        <p:spPr/>
        <p:txBody>
          <a:body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xmlns=""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373245CD-176A-423D-920E-FDCDCC2ACBF3}"/>
              </a:ext>
            </a:extLst>
          </p:cNvPr>
          <p:cNvSpPr>
            <a:spLocks noGrp="1"/>
          </p:cNvSpPr>
          <p:nvPr>
            <p:ph type="sldNum" sz="quarter" idx="12"/>
          </p:nvPr>
        </p:nvSpPr>
        <p:spPr/>
        <p:txBody>
          <a:bodyPr/>
          <a:lstStyle/>
          <a:p>
            <a:fld id="{590DC0E1-1BF4-49EF-B1C4-A6338AE8135E}" type="slidenum">
              <a:rPr lang="en-IE" smtClean="0"/>
              <a:t>‹#›</a:t>
            </a:fld>
            <a:endParaRPr lang="en-IE"/>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C9BFAA2E-3ADD-E94B-AF6B-1786FE5E4C41}"/>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xmlns=""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2AC7C83-ECFD-9847-A34B-2F1A6F82FBC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61A2B258-1646-1145-8C97-B71A230E198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2ADEE46-7BEA-D747-B33C-EFA24B9ACD02}"/>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CFC4C9A-D933-A748-B85C-748D581327F0}"/>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8" name="Footer Placeholder 7">
            <a:extLst>
              <a:ext uri="{FF2B5EF4-FFF2-40B4-BE49-F238E27FC236}">
                <a16:creationId xmlns:a16="http://schemas.microsoft.com/office/drawing/2014/main" xmlns=""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08932877-40BF-504E-8347-5144C8D5574C}"/>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77CA507E-6EE2-234F-8DC0-3DD89C5F446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4" name="Footer Placeholder 3">
            <a:extLst>
              <a:ext uri="{FF2B5EF4-FFF2-40B4-BE49-F238E27FC236}">
                <a16:creationId xmlns:a16="http://schemas.microsoft.com/office/drawing/2014/main" xmlns=""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3D64783B-119E-6A41-807F-3AE3F1300373}"/>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791D130-176F-9645-BC82-90A64D609A46}"/>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3" name="Footer Placeholder 2">
            <a:extLst>
              <a:ext uri="{FF2B5EF4-FFF2-40B4-BE49-F238E27FC236}">
                <a16:creationId xmlns:a16="http://schemas.microsoft.com/office/drawing/2014/main" xmlns=""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DE6E6402-5CF8-2549-9F4D-ED8180799484}"/>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EBFF97E-739C-8C4C-B202-84C2FBA86AA7}"/>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035D337-2648-E441-A612-7294CF3BAF2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3CB54D54-B677-8C4B-BF15-FED123BB25F3}"/>
              </a:ext>
            </a:extLst>
          </p:cNvPr>
          <p:cNvSpPr>
            <a:spLocks noGrp="1"/>
          </p:cNvSpPr>
          <p:nvPr>
            <p:ph type="dt" sz="half" idx="10"/>
          </p:nvPr>
        </p:nvSpPr>
        <p:spPr/>
        <p:txBody>
          <a:bodyPr/>
          <a:lstStyle/>
          <a:p>
            <a:fld id="{A78D0AB1-2F73-0E42-896D-EA55EB57A9A2}" type="datetimeFigureOut">
              <a:rPr lang="en-US" smtClean="0"/>
              <a:t>4/11/2023</a:t>
            </a:fld>
            <a:endParaRPr lang="en-US" dirty="0"/>
          </a:p>
        </p:txBody>
      </p:sp>
      <p:sp>
        <p:nvSpPr>
          <p:cNvPr id="6" name="Footer Placeholder 5">
            <a:extLst>
              <a:ext uri="{FF2B5EF4-FFF2-40B4-BE49-F238E27FC236}">
                <a16:creationId xmlns:a16="http://schemas.microsoft.com/office/drawing/2014/main" xmlns=""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E45135C7-FB15-A540-9156-F6B6F6FB9461}"/>
              </a:ext>
            </a:extLst>
          </p:cNvPr>
          <p:cNvSpPr>
            <a:spLocks noGrp="1"/>
          </p:cNvSpPr>
          <p:nvPr>
            <p:ph type="sldNum" sz="quarter" idx="12"/>
          </p:nvPr>
        </p:nvSpPr>
        <p:spPr/>
        <p:txBody>
          <a:bodyPr/>
          <a:lstStyle/>
          <a:p>
            <a:fld id="{528C72B2-CAFB-B245-B977-6EA33A0A0924}" type="slidenum">
              <a:rPr lang="en-US" smtClean="0"/>
              <a:t>‹#›</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4/11/2023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11/04/2023</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a:t>
            </a:fld>
            <a:endParaRPr lang="en-IE"/>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jpg"/><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jp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11.jpg"/></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4189268"/>
            <a:ext cx="9597021" cy="2086725"/>
          </a:xfrm>
          <a:prstGeom prst="rect">
            <a:avLst/>
          </a:prstGeom>
          <a:noFill/>
        </p:spPr>
        <p:txBody>
          <a:bodyPr wrap="square" rtlCol="0">
            <a:spAutoFit/>
          </a:bodyPr>
          <a:lstStyle/>
          <a:p>
            <a:pPr algn="ctr"/>
            <a:r>
              <a:rPr lang="en-US" sz="4800" dirty="0">
                <a:solidFill>
                  <a:srgbClr val="C00000"/>
                </a:solidFill>
                <a:latin typeface="Arial" panose="020B0604020202020204" pitchFamily="34" charset="0"/>
                <a:cs typeface="Arial" panose="020B0604020202020204" pitchFamily="34" charset="0"/>
              </a:rPr>
              <a:t>Πρόταση αξίας για τους πόρους ετοιμότητας εξ αποστάσεως εργασίας.</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A168F80-8CBF-709E-6977-72E09DDD13F5}"/>
              </a:ext>
            </a:extLst>
          </p:cNvPr>
          <p:cNvSpPr txBox="1"/>
          <p:nvPr/>
        </p:nvSpPr>
        <p:spPr>
          <a:xfrm>
            <a:off x="868218" y="1228636"/>
            <a:ext cx="6465454" cy="4770537"/>
          </a:xfrm>
          <a:prstGeom prst="rect">
            <a:avLst/>
          </a:prstGeom>
          <a:noFill/>
        </p:spPr>
        <p:txBody>
          <a:bodyPr wrap="square">
            <a:spAutoFit/>
          </a:bodyPr>
          <a:lstStyle/>
          <a:p>
            <a:r>
              <a:rPr lang="en-US" dirty="0"/>
              <a:t>Από τη στιγμή που αρχίζετε να εργάζεστε εξ αποστάσεως, γίνεστε πλήρως υπεύθυνοι για όλο το χρόνο σας - από το πώς τον ξοδεύετε και τον διαρθρώνετε, μέχρι το πώς τον κρατάτε υπόλογο και ισορροπημένο.</a:t>
            </a:r>
          </a:p>
          <a:p>
            <a:r>
              <a:rPr lang="en-US" dirty="0"/>
              <a:t>Σε αυτή τη δραστηριότητα θα λάβετε μερικές συμβουλές για τη διαχείριση του χρόνου για εργασία εξ αποστάσεως. </a:t>
            </a:r>
          </a:p>
          <a:p>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r>
              <a:rPr lang="en-US" sz="1100" dirty="0"/>
              <a:t>Εικόνα από </a:t>
            </a:r>
            <a:r>
              <a:rPr lang="en-US" sz="1100" dirty="0" err="1"/>
              <a:t>storyset </a:t>
            </a:r>
            <a:r>
              <a:rPr lang="en-US" sz="1100" dirty="0"/>
              <a:t>στο </a:t>
            </a:r>
            <a:r>
              <a:rPr lang="en-US" sz="1100" dirty="0" err="1"/>
              <a:t>Freepik</a:t>
            </a:r>
            <a:endParaRPr lang="en-US" sz="1100" dirty="0"/>
          </a:p>
        </p:txBody>
      </p:sp>
      <p:pic>
        <p:nvPicPr>
          <p:cNvPr id="5" name="Bildobjekt 4" descr="En bild som visar text, leksak&#10;&#10;Automatiskt genererad beskrivning">
            <a:extLst>
              <a:ext uri="{FF2B5EF4-FFF2-40B4-BE49-F238E27FC236}">
                <a16:creationId xmlns:a16="http://schemas.microsoft.com/office/drawing/2014/main" id="{547525C9-E69C-B991-3623-200632F067C5}"/>
              </a:ext>
            </a:extLst>
          </p:cNvPr>
          <p:cNvPicPr>
            <a:picLocks noChangeAspect="1"/>
          </p:cNvPicPr>
          <p:nvPr/>
        </p:nvPicPr>
        <p:blipFill>
          <a:blip r:embed="rId6"/>
          <a:stretch>
            <a:fillRect/>
          </a:stretch>
        </p:blipFill>
        <p:spPr>
          <a:xfrm>
            <a:off x="1931166" y="2796995"/>
            <a:ext cx="2832369" cy="2832369"/>
          </a:xfrm>
          <a:prstGeom prst="rect">
            <a:avLst/>
          </a:prstGeom>
        </p:spPr>
      </p:pic>
    </p:spTree>
    <p:extLst>
      <p:ext uri="{BB962C8B-B14F-4D97-AF65-F5344CB8AC3E}">
        <p14:creationId xmlns:p14="http://schemas.microsoft.com/office/powerpoint/2010/main" val="1287564069"/>
      </p:ext>
    </p:extLst>
  </p:cSld>
  <p:clrMapOvr>
    <a:masterClrMapping/>
  </p:clrMapOvr>
</p:sld>
</file>

<file path=ppt/slides/slide11.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2</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B4F85EB7-EFAB-1FC1-7770-066A14B68012}"/>
              </a:ext>
            </a:extLst>
          </p:cNvPr>
          <p:cNvSpPr txBox="1"/>
          <p:nvPr/>
        </p:nvSpPr>
        <p:spPr>
          <a:xfrm>
            <a:off x="342781" y="3096869"/>
            <a:ext cx="7000127" cy="523220"/>
          </a:xfrm>
          <a:prstGeom prst="rect">
            <a:avLst/>
          </a:prstGeom>
          <a:noFill/>
        </p:spPr>
        <p:txBody>
          <a:bodyPr wrap="square">
            <a:spAutoFit/>
          </a:bodyPr>
          <a:lstStyle/>
          <a:p>
            <a:r>
              <a:rPr lang="en-US" sz="2800" dirty="0">
                <a:solidFill>
                  <a:schemeClr val="bg1"/>
                </a:solidFill>
              </a:rPr>
              <a:t>ΤΕΣΤ ΓΙΑ ΤΟΝ ΕΝΤΟΠΙΣΜΌ ΟΡΓΑΝΩΤΙΚΏΝ ΔΕΞΙΟΤΉΤΩΝ</a:t>
            </a:r>
            <a:endParaRPr lang="en-GB" sz="2800"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2.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341746" y="923636"/>
            <a:ext cx="5754254" cy="5078313"/>
          </a:xfrm>
          <a:prstGeom prst="rect">
            <a:avLst/>
          </a:prstGeom>
          <a:noFill/>
        </p:spPr>
        <p:txBody>
          <a:bodyPr wrap="square" rtlCol="0">
            <a:spAutoFit/>
          </a:bodyPr>
          <a:lstStyle/>
          <a:p>
            <a:r>
              <a:rPr lang="en-US" dirty="0"/>
              <a:t>Μια δραστηριότητα κατά την οποία θα πρέπει να απαντήσετε σε ορισμένες ερωτήσεις για να προσδιορίσετε τις οργανωτικές σας ικανότητες, δηλαδή την ικανότητα να επηρεάζετε ενεργά τους ανθρώπους. </a:t>
            </a:r>
          </a:p>
          <a:p>
            <a:endParaRPr lang="en-US" dirty="0"/>
          </a:p>
          <a:p>
            <a:r>
              <a:rPr lang="en-US" b="1" dirty="0"/>
              <a:t>Παράδειγμα ερωτήσεων</a:t>
            </a:r>
          </a:p>
          <a:p>
            <a:endParaRPr lang="en-US" dirty="0"/>
          </a:p>
          <a:p>
            <a:r>
              <a:rPr lang="en-US" dirty="0"/>
              <a:t>1. Πόσο συχνά καταφέρνετε να κερδίσετε τους περισσότερους από τους συνομηλίκους σας με το μέρος σας;</a:t>
            </a:r>
          </a:p>
          <a:p>
            <a:endParaRPr lang="en-US" dirty="0"/>
          </a:p>
          <a:p>
            <a:r>
              <a:rPr lang="en-US" dirty="0"/>
              <a:t>2. Είστε καλός στην πλοήγηση σε κρίσιμες καταστάσεις;</a:t>
            </a:r>
          </a:p>
          <a:p>
            <a:endParaRPr lang="en-US" dirty="0"/>
          </a:p>
          <a:p>
            <a:r>
              <a:rPr lang="en-US" dirty="0"/>
              <a:t>3. Σας αρέσει να εργάζεστε στην κοινότητα;</a:t>
            </a:r>
          </a:p>
          <a:p>
            <a:endParaRPr lang="en-US" dirty="0"/>
          </a:p>
          <a:p>
            <a:endParaRPr lang="en-US" dirty="0"/>
          </a:p>
          <a:p>
            <a:endParaRPr lang="en-US" dirty="0"/>
          </a:p>
          <a:p>
            <a:endParaRPr lang="en-US" dirty="0"/>
          </a:p>
          <a:p>
            <a:endParaRPr lang="en-US"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3.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ΚΛΕΊΣΙΜΟ &amp;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ΣΥΜΠΈΡΑΣΜΑ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4.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EF45F7AE-36EA-3B7A-4D4F-81F8769BAEBA}"/>
              </a:ext>
            </a:extLst>
          </p:cNvPr>
          <p:cNvSpPr txBox="1"/>
          <p:nvPr/>
        </p:nvSpPr>
        <p:spPr>
          <a:xfrm>
            <a:off x="945940" y="506999"/>
            <a:ext cx="6465454" cy="5801588"/>
          </a:xfrm>
          <a:prstGeom prst="rect">
            <a:avLst/>
          </a:prstGeom>
          <a:noFill/>
        </p:spPr>
        <p:txBody>
          <a:bodyPr wrap="square">
            <a:spAutoFit/>
          </a:bodyPr>
          <a:lstStyle/>
          <a:p>
            <a:r>
              <a:rPr lang="en-US" dirty="0"/>
              <a:t>Συνολικά, η κατανόηση της σημασίας των κοινωνικών δεξιοτήτων, όπως η διαχείριση του χρόνου και οι δεξιότητες οργάνωσης, για την προσωπική και επαγγελματική ανάπτυξη είναι το πρώτο βήμα για τη μακροπρόθεσμη εξέλιξη της εργασίας εξ αποστάσεως. Οι ήπιες δεξιότητες αντικατοπτρίζουν συχνά την ικανότητά σας να συνεργάζεστε με άλλους και να προοδεύετε μέσα σε έναν οργανισμό.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100" dirty="0"/>
              <a:t>Εικόνα από </a:t>
            </a:r>
            <a:r>
              <a:rPr lang="en-US" sz="1100" dirty="0" err="1"/>
              <a:t>macrovector_official </a:t>
            </a:r>
            <a:r>
              <a:rPr lang="en-US" sz="1100" dirty="0"/>
              <a:t>στο </a:t>
            </a:r>
            <a:r>
              <a:rPr lang="en-US" sz="1100" dirty="0" err="1"/>
              <a:t>Freepik</a:t>
            </a:r>
            <a:endParaRPr lang="en-GB" sz="1100" dirty="0"/>
          </a:p>
        </p:txBody>
      </p:sp>
      <p:pic>
        <p:nvPicPr>
          <p:cNvPr id="6" name="Bildobjekt 5">
            <a:extLst>
              <a:ext uri="{FF2B5EF4-FFF2-40B4-BE49-F238E27FC236}">
                <a16:creationId xmlns:a16="http://schemas.microsoft.com/office/drawing/2014/main" id="{4ABA309E-920D-FA38-7B66-D2B116FE2D73}"/>
              </a:ext>
            </a:extLst>
          </p:cNvPr>
          <p:cNvPicPr>
            <a:picLocks noChangeAspect="1"/>
          </p:cNvPicPr>
          <p:nvPr/>
        </p:nvPicPr>
        <p:blipFill>
          <a:blip r:embed="rId6"/>
          <a:stretch>
            <a:fillRect/>
          </a:stretch>
        </p:blipFill>
        <p:spPr>
          <a:xfrm>
            <a:off x="1935805" y="2161143"/>
            <a:ext cx="3221476" cy="3221476"/>
          </a:xfrm>
          <a:prstGeom prst="rect">
            <a:avLst/>
          </a:prstGeom>
        </p:spPr>
      </p:pic>
    </p:spTree>
    <p:extLst>
      <p:ext uri="{BB962C8B-B14F-4D97-AF65-F5344CB8AC3E}">
        <p14:creationId xmlns:p14="http://schemas.microsoft.com/office/powerpoint/2010/main" val="3039344805"/>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024036" y="874925"/>
            <a:ext cx="9175750" cy="769441"/>
          </a:xfrm>
          <a:prstGeom prst="rect">
            <a:avLst/>
          </a:prstGeom>
        </p:spPr>
        <p:txBody>
          <a:bodyPr wrap="square" rtlCol="0">
            <a:spAutoFit/>
          </a:bodyPr>
          <a:lstStyle/>
          <a:p>
            <a:pPr algn="ctr"/>
            <a:r>
              <a:rPr lang="en-US" sz="4400" dirty="0">
                <a:solidFill>
                  <a:srgbClr val="7030A0"/>
                </a:solidFill>
                <a:latin typeface="Arial" panose="020B0604020202020204" pitchFamily="34" charset="0"/>
                <a:cs typeface="Arial" panose="020B0604020202020204" pitchFamily="34" charset="0"/>
              </a:rPr>
              <a:t>Ετοιμότητα απομακρυσμένης εργασίας - Θέματα</a:t>
            </a: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170099"/>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Στο πλαίσιο του έργου RETAIN ME θα αντιμετωπιστούν τα ακόλουθα 6 θέματα ετοιμότητας για εργασία εξ αποστάσεως:</a:t>
            </a:r>
          </a:p>
          <a:p>
            <a:endParaRPr lang="en-IE" sz="2000" b="1" dirty="0">
              <a:latin typeface="Arial" panose="020B0604020202020204" pitchFamily="34" charset="0"/>
              <a:cs typeface="Arial" panose="020B0604020202020204" pitchFamily="34" charset="0"/>
            </a:endParaRPr>
          </a:p>
          <a:p>
            <a:r>
              <a:rPr lang="en-IE" sz="2000" b="1" dirty="0">
                <a:latin typeface="Arial" panose="020B0604020202020204" pitchFamily="34" charset="0"/>
                <a:cs typeface="Arial" panose="020B0604020202020204" pitchFamily="34" charset="0"/>
              </a:rPr>
              <a:t>Θέματα ετοιμότητας για εργασία από απόσταση:</a:t>
            </a:r>
          </a:p>
          <a:p>
            <a:pPr marL="457200" indent="-457200">
              <a:buAutoNum type="arabicPeriod"/>
            </a:pPr>
            <a:r>
              <a:rPr lang="en-US" sz="2000" dirty="0">
                <a:latin typeface="Arial" panose="020B0604020202020204" pitchFamily="34" charset="0"/>
                <a:cs typeface="Arial" panose="020B0604020202020204" pitchFamily="34" charset="0"/>
              </a:rPr>
              <a:t>Ικανότητα απομακρυσμένης εργασίας σε ομάδα.</a:t>
            </a:r>
          </a:p>
          <a:p>
            <a:pPr marL="457200" indent="-457200">
              <a:buAutoNum type="arabicPeriod"/>
            </a:pPr>
            <a:r>
              <a:rPr lang="en-US" sz="2000" dirty="0">
                <a:latin typeface="Arial" panose="020B0604020202020204" pitchFamily="34" charset="0"/>
                <a:cs typeface="Arial" panose="020B0604020202020204" pitchFamily="34" charset="0"/>
              </a:rPr>
              <a:t>Κατανόηση της εικονικής επικοινωνίας.</a:t>
            </a:r>
          </a:p>
          <a:p>
            <a:pPr marL="457200" indent="-457200">
              <a:buAutoNum type="arabicPeriod"/>
            </a:pPr>
            <a:r>
              <a:rPr lang="en-US" sz="2000" dirty="0">
                <a:latin typeface="Arial" panose="020B0604020202020204" pitchFamily="34" charset="0"/>
                <a:cs typeface="Arial" panose="020B0604020202020204" pitchFamily="34" charset="0"/>
              </a:rPr>
              <a:t>Ανάπτυξη </a:t>
            </a:r>
            <a:r>
              <a:rPr lang="en-US" sz="2000" dirty="0">
                <a:latin typeface="Arial" panose="020B0604020202020204" pitchFamily="34" charset="0"/>
                <a:cs typeface="Arial" panose="020B0604020202020204" pitchFamily="34" charset="0"/>
              </a:rPr>
              <a:t>δεξιοτήτων </a:t>
            </a:r>
            <a:r>
              <a:rPr lang="en-US" sz="2000" dirty="0">
                <a:latin typeface="Arial" panose="020B0604020202020204" pitchFamily="34" charset="0"/>
                <a:cs typeface="Arial" panose="020B0604020202020204" pitchFamily="34" charset="0"/>
              </a:rPr>
              <a:t>διαχείρισης χρόνου και </a:t>
            </a:r>
            <a:r>
              <a:rPr lang="en-US" sz="2000" dirty="0" err="1">
                <a:latin typeface="Arial" panose="020B0604020202020204" pitchFamily="34" charset="0"/>
                <a:cs typeface="Arial" panose="020B0604020202020204" pitchFamily="34" charset="0"/>
              </a:rPr>
              <a:t>οργάνωσης.</a:t>
            </a:r>
          </a:p>
          <a:p>
            <a:r>
              <a:rPr lang="en-US" sz="2000" dirty="0">
                <a:latin typeface="Arial" panose="020B0604020202020204" pitchFamily="34" charset="0"/>
                <a:cs typeface="Arial" panose="020B0604020202020204" pitchFamily="34" charset="0"/>
              </a:rPr>
              <a:t>4.    Κατανόηση και ανάπτυξη της δημιουργικής </a:t>
            </a:r>
            <a:r>
              <a:rPr lang="en-US" sz="2000" dirty="0" err="1">
                <a:latin typeface="Arial" panose="020B0604020202020204" pitchFamily="34" charset="0"/>
                <a:cs typeface="Arial" panose="020B0604020202020204" pitchFamily="34" charset="0"/>
              </a:rPr>
              <a:t>επίλυσης προβλημάτων</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5.    Ανάπτυξη δεξιοτήτων κριτικής σκέψης</a:t>
            </a:r>
          </a:p>
          <a:p>
            <a:r>
              <a:rPr lang="en-US" sz="2000" dirty="0">
                <a:latin typeface="Arial" panose="020B0604020202020204" pitchFamily="34" charset="0"/>
                <a:cs typeface="Arial" panose="020B0604020202020204" pitchFamily="34" charset="0"/>
              </a:rPr>
              <a:t>6.    Βελτίωση της ικανότητας εφαρμογής της πειθαρχίας</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1209963" y="1656090"/>
            <a:ext cx="10717321" cy="707886"/>
          </a:xfrm>
          <a:prstGeom prst="rect">
            <a:avLst/>
          </a:prstGeom>
        </p:spPr>
        <p:txBody>
          <a:bodyPr wrap="square" rtlCol="0">
            <a:spAutoFit/>
          </a:bodyPr>
          <a:lstStyle/>
          <a:p>
            <a:pPr algn="ctr"/>
            <a:r>
              <a:rPr lang="en-US" sz="4000" dirty="0">
                <a:solidFill>
                  <a:srgbClr val="7030A0"/>
                </a:solidFill>
                <a:latin typeface="Arial" panose="020B0604020202020204" pitchFamily="34" charset="0"/>
                <a:cs typeface="Arial" panose="020B0604020202020204" pitchFamily="34" charset="0"/>
              </a:rPr>
              <a:t>Ετοιμότητα απομακρυσμένης εργασίας - Πρόταση αξίας</a:t>
            </a: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2523768"/>
          </a:xfrm>
          <a:prstGeom prst="rect">
            <a:avLst/>
          </a:prstGeom>
          <a:noFill/>
        </p:spPr>
        <p:txBody>
          <a:bodyPr wrap="square" rtlCol="0">
            <a:spAutoFit/>
          </a:bodyPr>
          <a:lstStyle/>
          <a:p>
            <a:r>
              <a:rPr lang="en-IE" sz="2000" dirty="0">
                <a:latin typeface="Arial" panose="020B0604020202020204" pitchFamily="34" charset="0"/>
                <a:cs typeface="Arial" panose="020B0604020202020204" pitchFamily="34" charset="0"/>
              </a:rPr>
              <a:t>Είναι επωφελές για τους τελικούς χρήστες του έργου RETAIN ME, επειδή οι εργαζόμενοι με ετοιμότητα και γνώσεις εξ αποστάσεως εργασίας:</a:t>
            </a:r>
          </a:p>
          <a:p>
            <a:r>
              <a:rPr lang="en-IE" sz="2000" dirty="0">
                <a:latin typeface="Arial" panose="020B0604020202020204" pitchFamily="34" charset="0"/>
                <a:cs typeface="Arial" panose="020B0604020202020204" pitchFamily="34" charset="0"/>
              </a:rPr>
              <a:t>... έχουν μεγαλύτερη επίγνωση των διαφορετικών τρόπων </a:t>
            </a:r>
            <a:r>
              <a:rPr lang="en-US" sz="2000" dirty="0">
                <a:latin typeface="Arial" panose="020B0604020202020204" pitchFamily="34" charset="0"/>
                <a:cs typeface="Arial" panose="020B0604020202020204" pitchFamily="34" charset="0"/>
              </a:rPr>
              <a:t>εργασίας εξ αποστάσεως σε μια ομάδα </a:t>
            </a:r>
          </a:p>
          <a:p>
            <a:r>
              <a:rPr lang="en-IE" sz="2000" dirty="0">
                <a:latin typeface="Arial" panose="020B0604020202020204" pitchFamily="34" charset="0"/>
                <a:cs typeface="Arial" panose="020B0604020202020204" pitchFamily="34" charset="0"/>
              </a:rPr>
              <a:t>... είναι περισσότερο δημιουργική επίλυση προβλημάτων</a:t>
            </a:r>
          </a:p>
          <a:p>
            <a:r>
              <a:rPr lang="en-IE" sz="2000" dirty="0">
                <a:latin typeface="Arial" panose="020B0604020202020204" pitchFamily="34" charset="0"/>
                <a:cs typeface="Arial" panose="020B0604020202020204" pitchFamily="34" charset="0"/>
              </a:rPr>
              <a:t>... να γνωρίζουν πώς να </a:t>
            </a:r>
            <a:r>
              <a:rPr lang="en-GB" sz="2000" dirty="0">
                <a:latin typeface="Arial" panose="020B0604020202020204" pitchFamily="34" charset="0"/>
                <a:cs typeface="Arial" panose="020B0604020202020204" pitchFamily="34" charset="0"/>
              </a:rPr>
              <a:t>προετοιμάζονται για την εικονική επικοινωνία</a:t>
            </a:r>
          </a:p>
          <a:p>
            <a:r>
              <a:rPr lang="en-IE" sz="2000" dirty="0">
                <a:latin typeface="Arial" panose="020B0604020202020204" pitchFamily="34" charset="0"/>
                <a:cs typeface="Arial" panose="020B0604020202020204" pitchFamily="34" charset="0"/>
              </a:rPr>
              <a:t>... να γνωρίζουν πώς να σκέφτονται κριτικά</a:t>
            </a:r>
          </a:p>
          <a:p>
            <a:r>
              <a:rPr lang="en-IE" sz="2000" dirty="0">
                <a:latin typeface="Arial" panose="020B0604020202020204" pitchFamily="34" charset="0"/>
                <a:cs typeface="Arial" panose="020B0604020202020204" pitchFamily="34" charset="0"/>
              </a:rPr>
              <a:t>... να γνωρίζετε τις πλέον απαιτούμενες δεξιότητες και γνώσεις για τη διαχείριση του χρόνου </a:t>
            </a:r>
            <a:endParaRPr lang="en-IE" dirty="0"/>
          </a:p>
          <a:p>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4ED3AF-267B-4B43-BA34-DEB6042E0540}"/>
              </a:ext>
            </a:extLst>
          </p:cNvPr>
          <p:cNvSpPr txBox="1"/>
          <p:nvPr/>
        </p:nvSpPr>
        <p:spPr>
          <a:xfrm>
            <a:off x="266700" y="1473038"/>
            <a:ext cx="11785980" cy="646331"/>
          </a:xfrm>
          <a:prstGeom prst="rect">
            <a:avLst/>
          </a:prstGeom>
        </p:spPr>
        <p:txBody>
          <a:bodyPr wrap="square" rtlCol="0">
            <a:spAutoFit/>
          </a:bodyPr>
          <a:lstStyle/>
          <a:p>
            <a:pPr algn="ctr"/>
            <a:r>
              <a:rPr lang="en-US" sz="3600" dirty="0">
                <a:solidFill>
                  <a:srgbClr val="7030A0"/>
                </a:solidFill>
                <a:latin typeface="Arial" panose="020B0604020202020204" pitchFamily="34" charset="0"/>
                <a:cs typeface="Arial" panose="020B0604020202020204" pitchFamily="34" charset="0"/>
              </a:rPr>
              <a:t>Ετοιμότητα απομακρυσμένης εργασίας - Βασικοί μαθησιακοί στόχοι</a:t>
            </a: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523768"/>
          </a:xfrm>
          <a:prstGeom prst="rect">
            <a:avLst/>
          </a:prstGeom>
          <a:noFill/>
        </p:spPr>
        <p:txBody>
          <a:bodyPr wrap="square" rtlCol="0">
            <a:spAutoFit/>
          </a:bodyPr>
          <a:lstStyle/>
          <a:p>
            <a:r>
              <a:rPr lang="en-IE" sz="2000" b="1" dirty="0">
                <a:latin typeface="Arial" panose="020B0604020202020204" pitchFamily="34" charset="0"/>
                <a:cs typeface="Arial" panose="020B0604020202020204" pitchFamily="34" charset="0"/>
              </a:rPr>
              <a:t>Οι βασικοί μαθησιακοί στόχοι για το κεφάλαιο "Ετοιμότητα για εργασία εξ αποστάσεως" είναι οι εξής:</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εργάζονται εξ αποστάσεως σε μια ομάδα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κατανοούν την εικονική επικοινωνία</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κατανοούν την κριτική σκέψη </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γνωρίζουν πώς να οργανώνουν και να διαχειρίζονται καλύτερα το χρόνο τους</a:t>
            </a:r>
          </a:p>
          <a:p>
            <a:pPr marL="342900" indent="-342900">
              <a:buFont typeface="+mj-lt"/>
              <a:buAutoNum type="arabicPeriod"/>
            </a:pPr>
            <a:r>
              <a:rPr lang="en-IE" sz="2000" dirty="0">
                <a:latin typeface="Arial" panose="020B0604020202020204" pitchFamily="34" charset="0"/>
                <a:cs typeface="Arial" panose="020B0604020202020204" pitchFamily="34" charset="0"/>
              </a:rPr>
              <a:t>Οι συμμετέχοντες γνωρίζουν πώς να </a:t>
            </a:r>
            <a:r>
              <a:rPr lang="en-US" sz="2000" dirty="0">
                <a:latin typeface="Arial" panose="020B0604020202020204" pitchFamily="34" charset="0"/>
                <a:cs typeface="Arial" panose="020B0604020202020204" pitchFamily="34" charset="0"/>
              </a:rPr>
              <a:t>χρησιμοποιούν τη δημιουργική επίλυση προβλημάτων</a:t>
            </a:r>
          </a:p>
          <a:p>
            <a:pPr marL="342900" indent="-342900">
              <a:buFont typeface="+mj-lt"/>
              <a:buAutoNum type="arabicPeriod"/>
            </a:pPr>
            <a:r>
              <a:rPr lang="en-US" sz="2000" dirty="0">
                <a:latin typeface="Arial" panose="020B0604020202020204" pitchFamily="34" charset="0"/>
                <a:cs typeface="Arial" panose="020B0604020202020204" pitchFamily="34" charset="0"/>
              </a:rPr>
              <a:t>Οι συμμετέχοντες </a:t>
            </a:r>
            <a:r>
              <a:rPr lang="en-IE" sz="2000" dirty="0">
                <a:latin typeface="Arial" panose="020B0604020202020204" pitchFamily="34" charset="0"/>
                <a:cs typeface="Arial" panose="020B0604020202020204" pitchFamily="34" charset="0"/>
              </a:rPr>
              <a:t>γνωρίζουν πώς να εφαρμόζουν την πειθαρχία</a:t>
            </a:r>
            <a:endParaRPr lang="en-IE" dirty="0"/>
          </a:p>
          <a:p>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prstClr val="white"/>
              </a:buClr>
              <a:buSzPts val="3600"/>
              <a:buFont typeface="Fjalla One"/>
              <a:buNone/>
              <a:tabLst/>
              <a:defRPr/>
            </a:pPr>
            <a:r>
              <a:rPr kumimoji="0" lang="en"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rPr>
              <a:t>ΕΙΣΑΓΩΓΗ</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US" sz="2400" b="1" i="0" u="none" strike="noStrike" kern="1200" cap="none" spc="0" normalizeH="0" baseline="0" noProof="0" dirty="0" err="1">
                <a:ln>
                  <a:noFill/>
                </a:ln>
                <a:solidFill>
                  <a:srgbClr val="494949"/>
                </a:solidFill>
                <a:effectLst/>
                <a:uLnTx/>
                <a:uFillTx/>
                <a:latin typeface="ProximaNovaRegular"/>
                <a:ea typeface="+mn-ea"/>
                <a:cs typeface="+mn-cs"/>
              </a:rPr>
              <a:t>Ανάπτυξη </a:t>
            </a:r>
            <a:r>
              <a:rPr kumimoji="0" lang="en-US" sz="2400" b="1" i="0" u="none" strike="noStrike" kern="1200" cap="none" spc="0" normalizeH="0" baseline="0" noProof="0" dirty="0">
                <a:ln>
                  <a:noFill/>
                </a:ln>
                <a:solidFill>
                  <a:srgbClr val="494949"/>
                </a:solidFill>
                <a:effectLst/>
                <a:uLnTx/>
                <a:uFillTx/>
                <a:latin typeface="ProximaNovaRegular"/>
                <a:ea typeface="+mn-ea"/>
                <a:cs typeface="+mn-cs"/>
              </a:rPr>
              <a:t>δεξιοτήτων διαχείρισης χρόνου και οργάνωσης</a:t>
            </a:r>
            <a:endParaRPr kumimoji="0" lang="en-IE" sz="2400" b="1" i="0" u="none" strike="noStrike" kern="1200" cap="none" spc="0" normalizeH="0" baseline="0" noProof="0" dirty="0">
              <a:ln>
                <a:noFill/>
              </a:ln>
              <a:solidFill>
                <a:srgbClr val="E7E6E6">
                  <a:lumMod val="50000"/>
                </a:srgb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719677" y="274138"/>
            <a:ext cx="6962718" cy="6441379"/>
          </a:xfrm>
          <a:prstGeom prst="rect">
            <a:avLst/>
          </a:prstGeom>
          <a:noFill/>
        </p:spPr>
        <p:txBody>
          <a:bodyPr wrap="square">
            <a:spAutoFit/>
          </a:bodyPr>
          <a:lstStyle/>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Διαχείριση χρόνου</a:t>
            </a:r>
            <a:endParaRPr lang="sv-SE" sz="1800" b="1" kern="0" dirty="0">
              <a:solidFill>
                <a:srgbClr val="1B3C65"/>
              </a:solidFill>
              <a:effectLst/>
              <a:latin typeface="Calibri" panose="020F0502020204030204" pitchFamily="34" charset="0"/>
              <a:ea typeface="Calibri" panose="020F0502020204030204" pitchFamily="34" charset="0"/>
            </a:endParaRPr>
          </a:p>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 </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Γιατί είναι σημαντική η διαχείριση του χρόνου απομακρυσμένης εργασίας;</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Η διαχείριση του χρόνου είναι μία από τις πιο σημαντικές και δύσκολα διαχειρίσιμες πτυχές της εργασίας εξ αποστάσεως. Όταν γίνεται σωστά, η απομακρυσμένη εργασία προσφέρει τεράστια ευελιξία και αυξημένη παραγωγικότητα. Ωστόσο, η κακή διαχείριση του χρόνου μπορεί επίσης να κάνει το απομακρυσμένο περιβάλλον σας πολύ αγχωτικό και απομονωτικό κατά καιρούς. Μπορεί να δυσκολεύεστε να εξισορροπήσετε τις εργασιακές σας ευθύνες με τις προσωπικές σας. Αυτός ακριβώς είναι ο λόγος για τον οποίο είναι σημαντικό να έχετε τον έλεγχο της δικής σας εργάσιμης ημέρας σε ένα γραφείο στο σπίτι.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Η διαχείριση του χρόνου είναι μια πρόκληση σε κανονικές περιόδους, αλλά όταν εργάζεστε εξ αποστάσεως, μπορεί να είναι πιο δύσκολη χωρίς τις παραμέτρους που έχετε συνηθίσει όταν βρίσκεστε στο γραφείο.</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Μερικές φορές αισθάνεστε ότι δεν υπάρχει αρκετός χρόνος και όλοι μας έχουμε πιθανώς αφιερώσει κάποιες επιπλέον ώρες εργασίας τα βράδια και τα Σαββατοκύριακα. Μέσω της διαχείρισης χρόνου, μπορείτε να μάθετε να εργάζεστε πιο έξυπνα και να αξιοποιείτε περισσότερο το χρόνο σας, τόσο στη δουλειά όσο και στον ελεύθερο χρόνο σας. </a:t>
            </a:r>
            <a:endParaRPr lang="sv-SE" sz="1800" dirty="0">
              <a:solidFill>
                <a:srgbClr val="000000"/>
              </a:solidFill>
              <a:effectLst/>
              <a:latin typeface="Calibri" panose="020F0502020204030204" pitchFamily="34" charset="0"/>
              <a:ea typeface="Calibri" panose="020F050202020403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189366"/>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611101" y="166691"/>
            <a:ext cx="6467166" cy="6216830"/>
          </a:xfrm>
          <a:prstGeom prst="rect">
            <a:avLst/>
          </a:prstGeom>
          <a:noFill/>
        </p:spPr>
        <p:txBody>
          <a:bodyPr wrap="square">
            <a:spAutoFit/>
          </a:bodyPr>
          <a:lstStyle/>
          <a:p>
            <a:pPr marL="38100">
              <a:lnSpc>
                <a:spcPct val="107000"/>
              </a:lnSpc>
            </a:pPr>
            <a:r>
              <a:rPr lang="en-GB" sz="1800" b="1" kern="0" dirty="0">
                <a:solidFill>
                  <a:srgbClr val="002060"/>
                </a:solidFill>
                <a:effectLst/>
                <a:latin typeface="Arial" panose="020B0604020202020204" pitchFamily="34" charset="0"/>
                <a:ea typeface="Calibri" panose="020F0502020204030204" pitchFamily="34" charset="0"/>
              </a:rPr>
              <a:t>Δεξιότητες οργάνωσης</a:t>
            </a:r>
            <a:endParaRPr lang="sv-SE" sz="1800" b="1" kern="0" dirty="0">
              <a:solidFill>
                <a:srgbClr val="1B3C65"/>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rPr>
              <a:t>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Για να οργανώσετε σωστά την εργάσιμη ημέρα σας, ξεκινήστε και τελειώστε την εργασία σας εξ αποστάσεως σε αυστηρά καθορισμένο χρόνο, κάντε ένα διάλειμμα για φαγητό και σηκωθείτε από την καρέκλα σας για να ζεσταθείτε. Επίσης, οι ειδικοί συνιστούν να μην μένετε με τις πιτζάμες σας ενώ εργάζεστε, ακόμη και αν κανείς από τους συναδέλφους σας δεν μπορεί να σας δει.</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Οργανώστε το χώρο εργασίας σας, όταν εργάζεστε από το κρεβάτι ή τον καναπέ, δεν είναι καλή λύση. Θα ήταν καλύτερο να φροντίσετε τον προσωπικό σας χώρο, ιδανικά ένα γραφείο όπου κανείς δεν θα σας διακόπτει. Βεβαιωθείτε ότι έχετε ένα άνετο γραφείο και μια άνετη καρέκλα για να εργάζεστε. Ρυθμίστε όλες τις συσκευές που χρειάζεστε και συνδεθείτε στο πιο βολικό και αξιόπιστο διαδίκτυο.</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rPr>
              <a:t> </a:t>
            </a:r>
            <a:endParaRPr lang="sv-SE" sz="18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GB" sz="1800" dirty="0">
                <a:solidFill>
                  <a:srgbClr val="002060"/>
                </a:solidFill>
                <a:effectLst/>
                <a:latin typeface="Arial" panose="020B0604020202020204" pitchFamily="34" charset="0"/>
                <a:ea typeface="Calibri" panose="020F0502020204030204" pitchFamily="34" charset="0"/>
              </a:rPr>
              <a:t>Για να διευκολύνετε την οργάνωση της εργασίας σας Είναι καλό εσείς και η ομάδα σας να έχετε ένα σαφές σχέδιο εργασιών, σύμφωνα με το οποίο μπορείτε να εργάζεστε και, για παράδειγμα, στο τέλος της ημέρας, να καλείτε όλη την ομάδα και να ελέγχετε πού βρίσκεται ο καθένας σας τώρα.</a:t>
            </a:r>
            <a:endParaRPr lang="sv-SE" sz="1800" dirty="0">
              <a:solidFill>
                <a:srgbClr val="00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BA5636B5-6F2D-E84B-15AE-F5C7467E128F}"/>
              </a:ext>
            </a:extLst>
          </p:cNvPr>
          <p:cNvSpPr txBox="1"/>
          <p:nvPr/>
        </p:nvSpPr>
        <p:spPr>
          <a:xfrm>
            <a:off x="1303686" y="1184114"/>
            <a:ext cx="6467166" cy="2031325"/>
          </a:xfrm>
          <a:prstGeom prst="rect">
            <a:avLst/>
          </a:prstGeom>
          <a:noFill/>
        </p:spPr>
        <p:txBody>
          <a:bodyPr wrap="square">
            <a:spAutoFit/>
          </a:bodyPr>
          <a:lstStyle/>
          <a:p>
            <a:r>
              <a:rPr lang="en-US" i="1" dirty="0">
                <a:latin typeface="Arial" panose="020B0604020202020204" pitchFamily="34" charset="0"/>
                <a:cs typeface="Arial" panose="020B0604020202020204" pitchFamily="34" charset="0"/>
              </a:rPr>
              <a:t>"Τα κακά νέα είναι ότι ο χρόνος περνάει γρήγορα. Τα καλά νέα είναι ότι εσύ είσαι ο πιλότος" </a:t>
            </a:r>
            <a:r>
              <a:rPr lang="en-US" dirty="0">
                <a:latin typeface="Arial" panose="020B0604020202020204" pitchFamily="34" charset="0"/>
                <a:cs typeface="Arial" panose="020B0604020202020204" pitchFamily="34" charset="0"/>
              </a:rPr>
              <a:t>- Michael </a:t>
            </a:r>
            <a:r>
              <a:rPr lang="en-US" dirty="0" err="1">
                <a:latin typeface="Arial" panose="020B0604020202020204" pitchFamily="34" charset="0"/>
                <a:cs typeface="Arial" panose="020B0604020202020204" pitchFamily="34" charset="0"/>
              </a:rPr>
              <a:t>Altshuler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48856070-F66C-6D1B-68C4-BF79C8CDB4F8}"/>
              </a:ext>
            </a:extLst>
          </p:cNvPr>
          <p:cNvPicPr>
            <a:picLocks noChangeAspect="1"/>
          </p:cNvPicPr>
          <p:nvPr/>
        </p:nvPicPr>
        <p:blipFill>
          <a:blip r:embed="rId6"/>
          <a:stretch>
            <a:fillRect/>
          </a:stretch>
        </p:blipFill>
        <p:spPr>
          <a:xfrm>
            <a:off x="2053725" y="2411815"/>
            <a:ext cx="4783282" cy="3188855"/>
          </a:xfrm>
          <a:prstGeom prst="rect">
            <a:avLst/>
          </a:prstGeom>
        </p:spPr>
      </p:pic>
    </p:spTree>
    <p:extLst>
      <p:ext uri="{BB962C8B-B14F-4D97-AF65-F5344CB8AC3E}">
        <p14:creationId xmlns:p14="http://schemas.microsoft.com/office/powerpoint/2010/main" val="2074563445"/>
      </p:ext>
    </p:extLst>
  </p:cSld>
  <p:clrMapOvr>
    <a:masterClrMapping/>
  </p:clrMapOvr>
</p:sld>
</file>

<file path=ppt/slides/slide9.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ΔΡΑΣΤΗΡΙΟΤΗΤΑ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6169890" cy="523220"/>
          </a:xfrm>
          <a:prstGeom prst="rect">
            <a:avLst/>
          </a:prstGeom>
          <a:noFill/>
        </p:spPr>
        <p:txBody>
          <a:bodyPr wrap="square">
            <a:spAutoFit/>
          </a:bodyPr>
          <a:lstStyle/>
          <a:p>
            <a:r>
              <a:rPr lang="en-US" sz="2800" dirty="0">
                <a:solidFill>
                  <a:schemeClr val="bg1"/>
                </a:solidFill>
              </a:rPr>
              <a:t>7 ΣΥΜΒΟΥΛΈΣ ΓΙΑ ΤΗ ΔΙΑΧΕΊΡΙΣΗ ΤΟΥ ΧΡΌΝΟΥ </a:t>
            </a:r>
            <a:endParaRPr lang="en-GB" sz="2800"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3526</ap:TotalTime>
  <ap:Words>640</ap:Words>
  <ap:Application>Microsoft Office PowerPoint</ap:Application>
  <ap:PresentationFormat>Widescreen</ap:PresentationFormat>
  <ap:Paragraphs>97</ap:Paragraphs>
  <ap:Slides>15</ap:Slides>
  <ap:Notes>0</ap:Notes>
  <ap:HiddenSlides>0</ap:HiddenSlides>
  <ap:MMClips>0</ap:MMClips>
  <ap:ScaleCrop>false</ap:ScaleCrop>
  <ap:HeadingPairs>
    <vt:vector baseType="variant" size="6">
      <vt:variant>
        <vt:lpstr>Fonts Used</vt:lpstr>
      </vt:variant>
      <vt:variant>
        <vt:i4>8</vt:i4>
      </vt:variant>
      <vt:variant>
        <vt:lpstr>Theme</vt:lpstr>
      </vt:variant>
      <vt:variant>
        <vt:i4>2</vt:i4>
      </vt:variant>
      <vt:variant>
        <vt:lpstr>Slide Titles</vt:lpstr>
      </vt:variant>
      <vt:variant>
        <vt:i4>15</vt:i4>
      </vt:variant>
    </vt:vector>
  </ap:HeadingPairs>
  <ap:TitlesOfParts>
    <vt:vector baseType="lpstr" size="25">
      <vt:lpstr>Arial</vt:lpstr>
      <vt:lpstr>Calibri</vt:lpstr>
      <vt:lpstr>Calibri Light</vt:lpstr>
      <vt:lpstr>Fjalla One</vt:lpstr>
      <vt:lpstr>ProximaNovaRegular</vt:lpstr>
      <vt:lpstr>Segoe UI</vt:lpstr>
      <vt:lpstr>Source Sans Pro</vt:lpstr>
      <vt:lpstr>Source Sans Pro Bold</vt:lpstr>
      <vt:lpstr>Office Theme</vt:lpstr>
      <vt:lpstr>1_Office Theme</vt:lpstr>
      <vt:lpstr>Value Proposition for remote working readiness resources. B-Creative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Mike Keegan</dc:creator>
  <lastModifiedBy>Microsoft account</lastModifiedBy>
  <revision>64</revision>
  <lastPrinted>2019-12-06T16:57:25.0000000Z</lastPrinted>
  <dcterms:created xsi:type="dcterms:W3CDTF">2019-09-26T16:12:10.0000000Z</dcterms:created>
  <dcterms:modified xsi:type="dcterms:W3CDTF">2023-04-11T12:25:07.0000000Z</dcterms:modified>
  <keywords>, docId:4F12C6C7B3ED515205BA43094E1CF3AB</keywords>
</coreProperties>
</file>