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69" r:id="rId3"/>
    <p:sldId id="257" r:id="rId4"/>
    <p:sldId id="267" r:id="rId5"/>
    <p:sldId id="268"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4/11/2023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6F5CE90-B726-1A4E-B04B-B2DE3045DA8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D77C927-FC16-7A46-A639-7C0FBE6FF57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53B8DAB-445F-2F47-ADA7-6661EDDC29A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9D9012-79B1-8944-A19F-C489197915EC}"/>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9BFAA2E-3ADD-E94B-AF6B-1786FE5E4C41}"/>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1A2B258-1646-1145-8C97-B71A230E198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ECFC4C9A-D933-A748-B85C-748D581327F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8" name="Footer Placeholder 7">
            <a:extLst>
              <a:ext uri="{FF2B5EF4-FFF2-40B4-BE49-F238E27FC236}">
                <a16:creationId xmlns:a16="http://schemas.microsoft.com/office/drawing/2014/main" xmlns=""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7CA507E-6EE2-234F-8DC0-3DD89C5F446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4" name="Footer Placeholder 3">
            <a:extLst>
              <a:ext uri="{FF2B5EF4-FFF2-40B4-BE49-F238E27FC236}">
                <a16:creationId xmlns:a16="http://schemas.microsoft.com/office/drawing/2014/main" xmlns=""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91D130-176F-9645-BC82-90A64D609A46}"/>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3" name="Footer Placeholder 2">
            <a:extLst>
              <a:ext uri="{FF2B5EF4-FFF2-40B4-BE49-F238E27FC236}">
                <a16:creationId xmlns:a16="http://schemas.microsoft.com/office/drawing/2014/main" xmlns=""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EBFF97E-739C-8C4C-B202-84C2FBA86AA7}"/>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CB54D54-B677-8C4B-BF15-FED123BB25F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xmlns=""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xmlns=""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Value Proposition for remote working readiness resources.</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xmlns=""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7" name="textruta 6">
            <a:extLst>
              <a:ext uri="{FF2B5EF4-FFF2-40B4-BE49-F238E27FC236}">
                <a16:creationId xmlns:a16="http://schemas.microsoft.com/office/drawing/2014/main" xmlns="" id="{4B859EA2-F021-F049-3298-A597A085040B}"/>
              </a:ext>
            </a:extLst>
          </p:cNvPr>
          <p:cNvSpPr txBox="1"/>
          <p:nvPr/>
        </p:nvSpPr>
        <p:spPr>
          <a:xfrm>
            <a:off x="612816" y="495656"/>
            <a:ext cx="6243782" cy="5509200"/>
          </a:xfrm>
          <a:prstGeom prst="rect">
            <a:avLst/>
          </a:prstGeom>
          <a:noFill/>
        </p:spPr>
        <p:txBody>
          <a:bodyPr wrap="square" rtlCol="0">
            <a:spAutoFit/>
          </a:bodyPr>
          <a:lstStyle/>
          <a:p>
            <a:r>
              <a:rPr lang="en-US" dirty="0"/>
              <a:t>In today's digital workplaces, many are already used to working from home or remotely, but for others it is a new experience that takes a while to get used to. What can you as a manager and employer do to ensure effective communication and keep team spirit up?</a:t>
            </a:r>
          </a:p>
          <a:p>
            <a:endParaRPr lang="en-US" dirty="0"/>
          </a:p>
          <a:p>
            <a:r>
              <a:rPr lang="en-US" dirty="0"/>
              <a:t>In this activity you will get 5 tips for communicating with your employees remotely, creating cohesion and keeping productivity up.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400" dirty="0"/>
              <a:t>https://blog.benify.se/5-tips-for-effektiv-kommunikation-nar-dina-anstallda-jobbar-hemifran (SE)</a:t>
            </a:r>
          </a:p>
          <a:p>
            <a:endParaRPr lang="en-US" dirty="0"/>
          </a:p>
        </p:txBody>
      </p:sp>
      <p:pic>
        <p:nvPicPr>
          <p:cNvPr id="10" name="Bildobjekt 9" descr="En bild som visar tangentbord, elektronik&#10;&#10;Automatiskt genererad beskrivning">
            <a:extLst>
              <a:ext uri="{FF2B5EF4-FFF2-40B4-BE49-F238E27FC236}">
                <a16:creationId xmlns:a16="http://schemas.microsoft.com/office/drawing/2014/main" xmlns="" id="{1D8C79E7-CC46-1454-AA63-8A254EF2DC1B}"/>
              </a:ext>
            </a:extLst>
          </p:cNvPr>
          <p:cNvPicPr>
            <a:picLocks noChangeAspect="1"/>
          </p:cNvPicPr>
          <p:nvPr/>
        </p:nvPicPr>
        <p:blipFill>
          <a:blip r:embed="rId6"/>
          <a:stretch>
            <a:fillRect/>
          </a:stretch>
        </p:blipFill>
        <p:spPr>
          <a:xfrm>
            <a:off x="1721436" y="3056605"/>
            <a:ext cx="3224395" cy="1817081"/>
          </a:xfrm>
          <a:prstGeom prst="rect">
            <a:avLst/>
          </a:prstGeom>
        </p:spPr>
      </p:pic>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08260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ACTIVITY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Two truths and a lie</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6455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60BECD8-C24B-4AF3-9FE5-50B232840A41}"/>
              </a:ext>
            </a:extLst>
          </p:cNvPr>
          <p:cNvSpPr txBox="1"/>
          <p:nvPr/>
        </p:nvSpPr>
        <p:spPr>
          <a:xfrm>
            <a:off x="113421" y="500712"/>
            <a:ext cx="955889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94949"/>
                </a:solidFill>
                <a:effectLst/>
                <a:uLnTx/>
                <a:uFillTx/>
                <a:latin typeface="ProximaNovaRegular"/>
                <a:ea typeface="+mn-ea"/>
                <a:cs typeface="+mn-cs"/>
              </a:rPr>
              <a:t>Activity: Two truths and a lie</a:t>
            </a:r>
            <a:endParaRPr kumimoji="0" lang="en-IE" sz="36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xmlns="" id="{B015AAFD-ED8F-04AB-1BBA-522C5FA97B7E}"/>
              </a:ext>
            </a:extLst>
          </p:cNvPr>
          <p:cNvSpPr txBox="1"/>
          <p:nvPr/>
        </p:nvSpPr>
        <p:spPr>
          <a:xfrm>
            <a:off x="581891" y="1708727"/>
            <a:ext cx="5754254" cy="2585323"/>
          </a:xfrm>
          <a:prstGeom prst="rect">
            <a:avLst/>
          </a:prstGeom>
          <a:noFill/>
        </p:spPr>
        <p:txBody>
          <a:bodyPr wrap="square" rtlCol="0">
            <a:spAutoFit/>
          </a:bodyPr>
          <a:lstStyle/>
          <a:p>
            <a:r>
              <a:rPr lang="en-US" dirty="0"/>
              <a:t>A fun activity : </a:t>
            </a:r>
          </a:p>
          <a:p>
            <a:r>
              <a:rPr lang="en-US" dirty="0"/>
              <a:t>This is a way to get an effective communication through a game that also is a good team-building activity.</a:t>
            </a:r>
          </a:p>
          <a:p>
            <a:endParaRPr lang="en-US" dirty="0"/>
          </a:p>
          <a:p>
            <a:endParaRPr lang="en-US" dirty="0"/>
          </a:p>
          <a:p>
            <a:endParaRPr lang="en-US" dirty="0"/>
          </a:p>
          <a:p>
            <a:endParaRPr lang="en-US" dirty="0"/>
          </a:p>
          <a:p>
            <a:endParaRPr lang="en-US" dirty="0"/>
          </a:p>
          <a:p>
            <a:endParaRPr lang="en-GB" dirty="0"/>
          </a:p>
        </p:txBody>
      </p:sp>
      <p:pic>
        <p:nvPicPr>
          <p:cNvPr id="4" name="Bildobjekt 3">
            <a:extLst>
              <a:ext uri="{FF2B5EF4-FFF2-40B4-BE49-F238E27FC236}">
                <a16:creationId xmlns:a16="http://schemas.microsoft.com/office/drawing/2014/main" xmlns="" id="{F54E3D58-F369-D2DC-3BB7-47274D0A167E}"/>
              </a:ext>
            </a:extLst>
          </p:cNvPr>
          <p:cNvPicPr>
            <a:picLocks noChangeAspect="1"/>
          </p:cNvPicPr>
          <p:nvPr/>
        </p:nvPicPr>
        <p:blipFill>
          <a:blip r:embed="rId6"/>
          <a:stretch>
            <a:fillRect/>
          </a:stretch>
        </p:blipFill>
        <p:spPr>
          <a:xfrm>
            <a:off x="1014235" y="2670703"/>
            <a:ext cx="3523034" cy="3523034"/>
          </a:xfrm>
          <a:prstGeom prst="rect">
            <a:avLst/>
          </a:prstGeom>
        </p:spPr>
      </p:pic>
    </p:spTree>
    <p:extLst>
      <p:ext uri="{BB962C8B-B14F-4D97-AF65-F5344CB8AC3E}">
        <p14:creationId xmlns:p14="http://schemas.microsoft.com/office/powerpoint/2010/main" val="263732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34121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CLOSE &amp; CONCLUSION</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D35B99AB-C6C9-1433-8585-68DA42FFCC0D}"/>
              </a:ext>
            </a:extLst>
          </p:cNvPr>
          <p:cNvSpPr txBox="1"/>
          <p:nvPr/>
        </p:nvSpPr>
        <p:spPr>
          <a:xfrm>
            <a:off x="692727" y="795494"/>
            <a:ext cx="6465454" cy="3970318"/>
          </a:xfrm>
          <a:prstGeom prst="rect">
            <a:avLst/>
          </a:prstGeom>
          <a:noFill/>
        </p:spPr>
        <p:txBody>
          <a:bodyPr wrap="square">
            <a:spAutoFit/>
          </a:bodyPr>
          <a:lstStyle/>
          <a:p>
            <a:pPr marL="285750" indent="-285750">
              <a:buFontTx/>
              <a:buChar char="-"/>
            </a:pPr>
            <a:r>
              <a:rPr lang="en-US" dirty="0">
                <a:solidFill>
                  <a:srgbClr val="000000"/>
                </a:solidFill>
                <a:latin typeface="ProximaNovaRegular"/>
              </a:rPr>
              <a:t>With so many options of virtual communication tools available within a click, it definitely makes our lives easier. Nowadays, the ability of communicating virtually and instantly or sharing our information in seconds is very crucial. Virtual communication is creating a communication environment which is cost-effective, time-saving and accessible 24/7. Communication has evolved in the last few decades and very soon, virtual communication will be the base of communication in future. We will see a range of new products and technologies which will assist in making our virtual communication easier and quicker. </a:t>
            </a:r>
          </a:p>
          <a:p>
            <a:pPr marL="285750" indent="-285750">
              <a:buFontTx/>
              <a:buChar char="-"/>
            </a:pPr>
            <a:endParaRPr lang="en-US" dirty="0">
              <a:solidFill>
                <a:srgbClr val="000000"/>
              </a:solidFill>
              <a:latin typeface="ProximaNovaRegular"/>
            </a:endParaRPr>
          </a:p>
          <a:p>
            <a:pPr marL="285750" indent="-285750">
              <a:buFontTx/>
              <a:buChar char="-"/>
            </a:pPr>
            <a:r>
              <a:rPr lang="en-US" dirty="0">
                <a:solidFill>
                  <a:srgbClr val="000000"/>
                </a:solidFill>
                <a:latin typeface="ProximaNovaRegular"/>
              </a:rPr>
              <a:t>With many advantages and features, people across the world have access to multiple virtual communication tools, which is making their life easy and comfortable.</a:t>
            </a:r>
            <a:endParaRPr lang="en-GB" dirty="0">
              <a:latin typeface="ProximaNovaRegular"/>
            </a:endParaRPr>
          </a:p>
        </p:txBody>
      </p:sp>
    </p:spTree>
    <p:extLst>
      <p:ext uri="{BB962C8B-B14F-4D97-AF65-F5344CB8AC3E}">
        <p14:creationId xmlns:p14="http://schemas.microsoft.com/office/powerpoint/2010/main" val="30393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xmlns=""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xmlns=""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xmlns=""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xmlns=""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xmlns=""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1024036" y="874925"/>
            <a:ext cx="9175750" cy="769441"/>
          </a:xfrm>
          <a:prstGeom prst="rect">
            <a:avLst/>
          </a:prstGeom>
        </p:spPr>
        <p:txBody>
          <a:bodyPr wrap="square" rtlCol="0">
            <a:spAutoFit/>
          </a:bodyPr>
          <a:lstStyle/>
          <a:p>
            <a:pPr algn="ctr"/>
            <a:r>
              <a:rPr lang="en-US" sz="4400" dirty="0">
                <a:solidFill>
                  <a:srgbClr val="7030A0"/>
                </a:solidFill>
                <a:latin typeface="Arial" panose="020B0604020202020204" pitchFamily="34" charset="0"/>
                <a:cs typeface="Arial" panose="020B0604020202020204" pitchFamily="34" charset="0"/>
              </a:rPr>
              <a:t>Remote working readiness - Topics</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Within RETAIN ME project the following 6 remote working readiness topics will be tackled:</a:t>
            </a:r>
          </a:p>
          <a:p>
            <a:endParaRPr lang="en-IE" sz="2000" b="1" dirty="0">
              <a:latin typeface="Arial" panose="020B0604020202020204" pitchFamily="34" charset="0"/>
              <a:cs typeface="Arial" panose="020B0604020202020204" pitchFamily="34" charset="0"/>
            </a:endParaRPr>
          </a:p>
          <a:p>
            <a:r>
              <a:rPr lang="en-IE" sz="2000" b="1" dirty="0">
                <a:latin typeface="Arial" panose="020B0604020202020204" pitchFamily="34" charset="0"/>
                <a:cs typeface="Arial" panose="020B0604020202020204" pitchFamily="34" charset="0"/>
              </a:rPr>
              <a:t>Job-remote working readiness topics:</a:t>
            </a:r>
          </a:p>
          <a:p>
            <a:pPr marL="457200" indent="-457200">
              <a:buAutoNum type="arabicPeriod"/>
            </a:pPr>
            <a:r>
              <a:rPr lang="en-US" sz="2000" dirty="0">
                <a:latin typeface="Arial" panose="020B0604020202020204" pitchFamily="34" charset="0"/>
                <a:cs typeface="Arial" panose="020B0604020202020204" pitchFamily="34" charset="0"/>
              </a:rPr>
              <a:t>Ability to work remotely in a team.</a:t>
            </a:r>
          </a:p>
          <a:p>
            <a:pPr marL="457200" indent="-457200">
              <a:buAutoNum type="arabicPeriod"/>
            </a:pPr>
            <a:r>
              <a:rPr lang="en-US" sz="2000" dirty="0">
                <a:latin typeface="Arial" panose="020B0604020202020204" pitchFamily="34" charset="0"/>
                <a:cs typeface="Arial" panose="020B0604020202020204" pitchFamily="34" charset="0"/>
              </a:rPr>
              <a:t>Understanding virtual communication.</a:t>
            </a:r>
          </a:p>
          <a:p>
            <a:pPr marL="457200" indent="-457200">
              <a:buAutoNum type="arabicPeriod"/>
            </a:pPr>
            <a:r>
              <a:rPr lang="en-US" sz="2000" dirty="0">
                <a:latin typeface="Arial" panose="020B0604020202020204" pitchFamily="34" charset="0"/>
                <a:cs typeface="Arial" panose="020B0604020202020204" pitchFamily="34" charset="0"/>
              </a:rPr>
              <a:t>Development of time management and </a:t>
            </a:r>
            <a:r>
              <a:rPr lang="en-US" sz="2000" dirty="0" err="1">
                <a:latin typeface="Arial" panose="020B0604020202020204" pitchFamily="34" charset="0"/>
                <a:cs typeface="Arial" panose="020B0604020202020204" pitchFamily="34" charset="0"/>
              </a:rPr>
              <a:t>organisation</a:t>
            </a:r>
            <a:r>
              <a:rPr lang="en-US" sz="2000" dirty="0">
                <a:latin typeface="Arial" panose="020B0604020202020204" pitchFamily="34" charset="0"/>
                <a:cs typeface="Arial" panose="020B0604020202020204" pitchFamily="34" charset="0"/>
              </a:rPr>
              <a:t> skills.</a:t>
            </a:r>
          </a:p>
          <a:p>
            <a:r>
              <a:rPr lang="en-US" sz="2000" dirty="0">
                <a:latin typeface="Arial" panose="020B0604020202020204" pitchFamily="34" charset="0"/>
                <a:cs typeface="Arial" panose="020B0604020202020204" pitchFamily="34" charset="0"/>
              </a:rPr>
              <a:t>4.    Understand and development of creative </a:t>
            </a:r>
            <a:r>
              <a:rPr lang="en-US" sz="2000" dirty="0" err="1">
                <a:latin typeface="Arial" panose="020B0604020202020204" pitchFamily="34" charset="0"/>
                <a:cs typeface="Arial" panose="020B0604020202020204" pitchFamily="34" charset="0"/>
              </a:rPr>
              <a:t>problemsolving</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5.    Developing skills for critical thinking</a:t>
            </a:r>
          </a:p>
          <a:p>
            <a:r>
              <a:rPr lang="en-US" sz="2000" dirty="0">
                <a:latin typeface="Arial" panose="020B0604020202020204" pitchFamily="34" charset="0"/>
                <a:cs typeface="Arial" panose="020B0604020202020204" pitchFamily="34" charset="0"/>
              </a:rPr>
              <a:t>6.    Improve ability to apply discipline</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xmlns=""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1209963" y="1656090"/>
            <a:ext cx="10717321" cy="707886"/>
          </a:xfrm>
          <a:prstGeom prst="rect">
            <a:avLst/>
          </a:prstGeom>
        </p:spPr>
        <p:txBody>
          <a:bodyPr wrap="square" rtlCol="0">
            <a:spAutoFit/>
          </a:bodyPr>
          <a:lstStyle/>
          <a:p>
            <a:pPr algn="ctr"/>
            <a:r>
              <a:rPr lang="en-US" sz="4000" dirty="0">
                <a:solidFill>
                  <a:srgbClr val="7030A0"/>
                </a:solidFill>
                <a:latin typeface="Arial" panose="020B0604020202020204" pitchFamily="34" charset="0"/>
                <a:cs typeface="Arial" panose="020B0604020202020204" pitchFamily="34" charset="0"/>
              </a:rPr>
              <a:t>Remote working readiness – Value Proposition</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455939" y="2374825"/>
            <a:ext cx="9809823" cy="2523768"/>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It is beneficial to the end users of RETAIN ME project because workers with remote working readiness and knowledge:</a:t>
            </a:r>
          </a:p>
          <a:p>
            <a:r>
              <a:rPr lang="en-IE" sz="2000" dirty="0">
                <a:latin typeface="Arial" panose="020B0604020202020204" pitchFamily="34" charset="0"/>
                <a:cs typeface="Arial" panose="020B0604020202020204" pitchFamily="34" charset="0"/>
              </a:rPr>
              <a:t>... are more aware of different ways of </a:t>
            </a:r>
            <a:r>
              <a:rPr lang="en-US" sz="2000" dirty="0">
                <a:latin typeface="Arial" panose="020B0604020202020204" pitchFamily="34" charset="0"/>
                <a:cs typeface="Arial" panose="020B0604020202020204" pitchFamily="34" charset="0"/>
              </a:rPr>
              <a:t>work remotely in a team </a:t>
            </a:r>
          </a:p>
          <a:p>
            <a:r>
              <a:rPr lang="en-IE" sz="2000" dirty="0">
                <a:latin typeface="Arial" panose="020B0604020202020204" pitchFamily="34" charset="0"/>
                <a:cs typeface="Arial" panose="020B0604020202020204" pitchFamily="34" charset="0"/>
              </a:rPr>
              <a:t>... are more of creative problem-solving</a:t>
            </a:r>
          </a:p>
          <a:p>
            <a:r>
              <a:rPr lang="en-IE" sz="2000" dirty="0">
                <a:latin typeface="Arial" panose="020B0604020202020204" pitchFamily="34" charset="0"/>
                <a:cs typeface="Arial" panose="020B0604020202020204" pitchFamily="34" charset="0"/>
              </a:rPr>
              <a:t>... know how to </a:t>
            </a:r>
            <a:r>
              <a:rPr lang="en-GB" sz="2000" dirty="0">
                <a:latin typeface="Arial" panose="020B0604020202020204" pitchFamily="34" charset="0"/>
                <a:cs typeface="Arial" panose="020B0604020202020204" pitchFamily="34" charset="0"/>
              </a:rPr>
              <a:t>prepare themselves for virtual communication</a:t>
            </a:r>
          </a:p>
          <a:p>
            <a:r>
              <a:rPr lang="en-IE" sz="2000" dirty="0">
                <a:latin typeface="Arial" panose="020B0604020202020204" pitchFamily="34" charset="0"/>
                <a:cs typeface="Arial" panose="020B0604020202020204" pitchFamily="34" charset="0"/>
              </a:rPr>
              <a:t>... know how to think critically</a:t>
            </a:r>
          </a:p>
          <a:p>
            <a:r>
              <a:rPr lang="en-IE" sz="2000" dirty="0">
                <a:latin typeface="Arial" panose="020B0604020202020204" pitchFamily="34" charset="0"/>
                <a:cs typeface="Arial" panose="020B0604020202020204" pitchFamily="34" charset="0"/>
              </a:rPr>
              <a:t>... know the most required skills and knowledge for time management </a:t>
            </a:r>
            <a:endParaRPr lang="en-IE" dirty="0"/>
          </a:p>
          <a:p>
            <a:endParaRPr lang="en-US" dirty="0"/>
          </a:p>
        </p:txBody>
      </p:sp>
      <p:pic>
        <p:nvPicPr>
          <p:cNvPr id="11" name="Picture 10" descr="A close up of a sign&#10;&#10;Description automatically generated">
            <a:extLst>
              <a:ext uri="{FF2B5EF4-FFF2-40B4-BE49-F238E27FC236}">
                <a16:creationId xmlns:a16="http://schemas.microsoft.com/office/drawing/2014/main" xmlns=""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266700" y="1473038"/>
            <a:ext cx="11785980" cy="646331"/>
          </a:xfrm>
          <a:prstGeom prst="rect">
            <a:avLst/>
          </a:prstGeom>
        </p:spPr>
        <p:txBody>
          <a:bodyPr wrap="square" rtlCol="0">
            <a:spAutoFit/>
          </a:bodyPr>
          <a:lstStyle/>
          <a:p>
            <a:pPr algn="ctr"/>
            <a:r>
              <a:rPr lang="en-US" sz="3600" dirty="0">
                <a:solidFill>
                  <a:srgbClr val="7030A0"/>
                </a:solidFill>
                <a:latin typeface="Arial" panose="020B0604020202020204" pitchFamily="34" charset="0"/>
                <a:cs typeface="Arial" panose="020B0604020202020204" pitchFamily="34" charset="0"/>
              </a:rPr>
              <a:t>Remote working readiness – Key Learning Objectives</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080655" y="2141130"/>
            <a:ext cx="9151939" cy="2523768"/>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The key learning objective for the Remote working readiness chapter are:</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know how to work remotely in a team </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understand virtual communication</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a:t>
            </a:r>
            <a:r>
              <a:rPr lang="en-IE" sz="2000" dirty="0">
                <a:latin typeface="Arial" panose="020B0604020202020204" pitchFamily="34" charset="0"/>
                <a:cs typeface="Arial" panose="020B0604020202020204" pitchFamily="34" charset="0"/>
              </a:rPr>
              <a:t> understand critical thinking </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know how to better organize and manage time</a:t>
            </a:r>
          </a:p>
          <a:p>
            <a:pPr marL="342900" indent="-342900">
              <a:buFont typeface="+mj-lt"/>
              <a:buAutoNum type="arabicPeriod"/>
            </a:pPr>
            <a:r>
              <a:rPr lang="en-IE" sz="2000" dirty="0">
                <a:latin typeface="Arial" panose="020B0604020202020204" pitchFamily="34" charset="0"/>
                <a:cs typeface="Arial" panose="020B0604020202020204" pitchFamily="34" charset="0"/>
              </a:rPr>
              <a:t>Participants know how to </a:t>
            </a:r>
            <a:r>
              <a:rPr lang="en-US" sz="2000" dirty="0">
                <a:latin typeface="Arial" panose="020B0604020202020204" pitchFamily="34" charset="0"/>
                <a:cs typeface="Arial" panose="020B0604020202020204" pitchFamily="34" charset="0"/>
              </a:rPr>
              <a:t>use creative problem-solving</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a:t>
            </a:r>
            <a:r>
              <a:rPr lang="en-IE" sz="2000" dirty="0">
                <a:latin typeface="Arial" panose="020B0604020202020204" pitchFamily="34" charset="0"/>
                <a:cs typeface="Arial" panose="020B0604020202020204" pitchFamily="34" charset="0"/>
              </a:rPr>
              <a:t>know how to apply discipline</a:t>
            </a:r>
            <a:endParaRPr lang="en-IE" dirty="0"/>
          </a:p>
          <a:p>
            <a:endParaRPr lang="en-US" dirty="0"/>
          </a:p>
        </p:txBody>
      </p:sp>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xmlns=""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F2ECD066-6695-4258-BD5D-6EBC0CF889EC}"/>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xmlns="" id="{8559E724-BE85-4A13-A524-B0E886E785E1}"/>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xmlns=""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INTRODUCTION</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xmlns="" id="{1F6939BD-C1A0-4275-8F03-125F5ED3DCD2}"/>
              </a:ext>
            </a:extLst>
          </p:cNvPr>
          <p:cNvSpPr txBox="1"/>
          <p:nvPr/>
        </p:nvSpPr>
        <p:spPr>
          <a:xfrm>
            <a:off x="2468442" y="2957030"/>
            <a:ext cx="6980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2400" b="1" i="0" u="none" strike="noStrike" kern="1200" cap="none" spc="0" normalizeH="0" baseline="0" noProof="0" dirty="0">
                <a:ln>
                  <a:noFill/>
                </a:ln>
                <a:solidFill>
                  <a:srgbClr val="494949"/>
                </a:solidFill>
                <a:effectLst/>
                <a:uLnTx/>
                <a:uFillTx/>
                <a:latin typeface="ProximaNovaRegular"/>
                <a:ea typeface="+mn-ea"/>
                <a:cs typeface="+mn-cs"/>
              </a:rPr>
              <a:t>Understanding virtual communication</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xmlns=""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xmlns=""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xmlns="" id="{BA5636B5-6F2D-E84B-15AE-F5C7467E128F}"/>
              </a:ext>
            </a:extLst>
          </p:cNvPr>
          <p:cNvSpPr txBox="1"/>
          <p:nvPr/>
        </p:nvSpPr>
        <p:spPr>
          <a:xfrm>
            <a:off x="1146810" y="1339926"/>
            <a:ext cx="6467166" cy="378565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We define </a:t>
            </a:r>
            <a:r>
              <a:rPr lang="en-US" sz="2000" b="1" dirty="0">
                <a:latin typeface="Arial" panose="020B0604020202020204" pitchFamily="34" charset="0"/>
                <a:cs typeface="Arial" panose="020B0604020202020204" pitchFamily="34" charset="0"/>
              </a:rPr>
              <a:t>virtual communication </a:t>
            </a:r>
            <a:r>
              <a:rPr lang="en-US" sz="2000" dirty="0">
                <a:latin typeface="Arial" panose="020B0604020202020204" pitchFamily="34" charset="0"/>
                <a:cs typeface="Arial" panose="020B0604020202020204" pitchFamily="34" charset="0"/>
              </a:rPr>
              <a:t>as a mode of communication that includes the use of technology - audio and video to communicate with people who are not physically present in front of us. People can be in the next room, other floor, in neighborhood or even miles away. Although virtual communication started way back with the invention of telephone, the advent of webcams, video conferencing and instant communications, which made virtual communication a big hit. Today we use virtual communication in almost every work of life within family, friends, and office to name a few.</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xmlns="" id="{BA5636B5-6F2D-E84B-15AE-F5C7467E128F}"/>
              </a:ext>
            </a:extLst>
          </p:cNvPr>
          <p:cNvSpPr txBox="1"/>
          <p:nvPr/>
        </p:nvSpPr>
        <p:spPr>
          <a:xfrm>
            <a:off x="1146810" y="1339926"/>
            <a:ext cx="6467166" cy="4370427"/>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Effective communication </a:t>
            </a:r>
          </a:p>
          <a:p>
            <a:r>
              <a:rPr lang="en-US" sz="2000" dirty="0">
                <a:latin typeface="Arial" panose="020B0604020202020204" pitchFamily="34" charset="0"/>
                <a:cs typeface="Arial" panose="020B0604020202020204" pitchFamily="34" charset="0"/>
              </a:rPr>
              <a:t>Effective communication is important within a virtual team. Open, honest communication not only helps you to avoid misunderstandings, but it will also increase your effectiveness.</a:t>
            </a:r>
          </a:p>
          <a:p>
            <a:r>
              <a:rPr lang="en-US" sz="2000" dirty="0">
                <a:latin typeface="Arial" panose="020B0604020202020204" pitchFamily="34" charset="0"/>
                <a:cs typeface="Arial" panose="020B0604020202020204" pitchFamily="34" charset="0"/>
              </a:rPr>
              <a:t>It’s crucial to get communication right when you’re working remotely. </a:t>
            </a:r>
          </a:p>
          <a:p>
            <a:r>
              <a:rPr lang="en-US" sz="2000" dirty="0">
                <a:latin typeface="Arial" panose="020B0604020202020204" pitchFamily="34" charset="0"/>
                <a:cs typeface="Arial" panose="020B0604020202020204" pitchFamily="34" charset="0"/>
              </a:rPr>
              <a:t>Why? Because virtual communication has a huge impact on productivity. When your team knows how to communicate well, they can get work done without waiting hours for a response. Plus, poor communication between remote teams increases the chances of things going wrong. </a:t>
            </a:r>
          </a:p>
          <a:p>
            <a:endParaRPr lang="en-US" dirty="0"/>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xmlns="" id="{BA5636B5-6F2D-E84B-15AE-F5C7467E128F}"/>
              </a:ext>
            </a:extLst>
          </p:cNvPr>
          <p:cNvSpPr txBox="1"/>
          <p:nvPr/>
        </p:nvSpPr>
        <p:spPr>
          <a:xfrm>
            <a:off x="984578" y="299570"/>
            <a:ext cx="6467166" cy="590931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Rules for better communication in virtual teams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Say “good morning”</a:t>
            </a:r>
          </a:p>
          <a:p>
            <a:r>
              <a:rPr lang="en-US" dirty="0">
                <a:latin typeface="Arial" panose="020B0604020202020204" pitchFamily="34" charset="0"/>
                <a:cs typeface="Arial" panose="020B0604020202020204" pitchFamily="34" charset="0"/>
              </a:rPr>
              <a:t>One of the biggest transitions employees face when working remotely is the lack of human interaction and the lack of structure.</a:t>
            </a:r>
          </a:p>
          <a:p>
            <a:r>
              <a:rPr lang="en-US" dirty="0">
                <a:latin typeface="Arial" panose="020B0604020202020204" pitchFamily="34" charset="0"/>
                <a:cs typeface="Arial" panose="020B0604020202020204" pitchFamily="34" charset="0"/>
              </a:rPr>
              <a:t>A good place to start? Say “good morning” to each other and make time to chat over your morning coffee. It’ll help your remote team feel a little less remote.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Build trust </a:t>
            </a:r>
            <a:r>
              <a:rPr lang="en-US" dirty="0">
                <a:latin typeface="Arial" panose="020B0604020202020204" pitchFamily="34" charset="0"/>
                <a:cs typeface="Arial" panose="020B0604020202020204" pitchFamily="34" charset="0"/>
              </a:rPr>
              <a:t>in person and grow that trust with clear expectations. In order for people to work effectively virtually, there has to be trust. Trust doesn't happen magically. It is built when you bring your team together for training or team building, and then continues to grow with clear expectations consistently set by leaders and met by the team.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Try to </a:t>
            </a:r>
            <a:r>
              <a:rPr lang="en-US" b="1" dirty="0">
                <a:latin typeface="Arial" panose="020B0604020202020204" pitchFamily="34" charset="0"/>
                <a:cs typeface="Arial" panose="020B0604020202020204" pitchFamily="34" charset="0"/>
              </a:rPr>
              <a:t>listen actively </a:t>
            </a:r>
            <a:r>
              <a:rPr lang="en-US" dirty="0">
                <a:latin typeface="Arial" panose="020B0604020202020204" pitchFamily="34" charset="0"/>
                <a:cs typeface="Arial" panose="020B0604020202020204" pitchFamily="34" charset="0"/>
              </a:rPr>
              <a:t>when someone else is speaking, and never attempt to multitask. Give the other person your full attention – this is a sign of respect, and you'll understand them better, too.</a:t>
            </a:r>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082600"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ACTIVITY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5 tips for effective communication when your employees work from home</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871</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Fjalla One</vt:lpstr>
      <vt:lpstr>ProximaNovaRegular</vt:lpstr>
      <vt:lpstr>Segoe UI</vt:lpstr>
      <vt:lpstr>Source Sans Pro</vt:lpstr>
      <vt:lpstr>Source Sans Pro Bold</vt:lpstr>
      <vt:lpstr>Office Theme</vt:lpstr>
      <vt:lpstr>1_Office Theme</vt:lpstr>
      <vt:lpstr>Value Proposition for remote working readiness resources. B-Creative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Microsoft account</cp:lastModifiedBy>
  <cp:revision>61</cp:revision>
  <cp:lastPrinted>2019-12-06T16:57:25Z</cp:lastPrinted>
  <dcterms:created xsi:type="dcterms:W3CDTF">2019-09-26T16:12:10Z</dcterms:created>
  <dcterms:modified xsi:type="dcterms:W3CDTF">2023-04-11T11:57:42Z</dcterms:modified>
</cp:coreProperties>
</file>