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Quattrocento Sans" panose="020B06040202020202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gLEBn4mJNOsnra/DsUpYweH+Rj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0"/>
  </p:normalViewPr>
  <p:slideViewPr>
    <p:cSldViewPr snapToGrid="0">
      <p:cViewPr varScale="1">
        <p:scale>
          <a:sx n="84" d="100"/>
          <a:sy n="84" d="100"/>
        </p:scale>
        <p:origin x="115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985159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9687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9307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4261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052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1328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7986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3125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8362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6084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1567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9398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indeed.com/career-advice/finding-a-job/how-to-research-career" TargetMode="External"/><Relationship Id="rId5" Type="http://schemas.openxmlformats.org/officeDocument/2006/relationships/image" Target="../media/image1.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298769" y="4838310"/>
            <a:ext cx="5585974" cy="60637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757070"/>
              </a:buClr>
              <a:buSzPts val="2000"/>
              <a:buFont typeface="Quattrocento Sans"/>
              <a:buNone/>
            </a:pPr>
            <a:r>
              <a:rPr lang="en-IE" sz="2000" dirty="0">
                <a:solidFill>
                  <a:srgbClr val="757070"/>
                </a:solidFill>
                <a:latin typeface="Quattrocento Sans"/>
                <a:sym typeface="Quattrocento Sans"/>
              </a:rPr>
              <a:t>Conducting Research </a:t>
            </a:r>
            <a:endParaRPr dirty="0"/>
          </a:p>
        </p:txBody>
      </p:sp>
      <p:pic>
        <p:nvPicPr>
          <p:cNvPr id="85" name="Google Shape;85;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86" name="Google Shape;86;p1"/>
          <p:cNvPicPr preferRelativeResize="0"/>
          <p:nvPr/>
        </p:nvPicPr>
        <p:blipFill rotWithShape="1">
          <a:blip r:embed="rId4">
            <a:alphaModFix/>
          </a:blip>
          <a:srcRect/>
          <a:stretch/>
        </p:blipFill>
        <p:spPr>
          <a:xfrm>
            <a:off x="2812474" y="1174035"/>
            <a:ext cx="6558564" cy="3269778"/>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6" name="Google Shape;196;p10" descr="A picture containing person, table, indoor, window&#10;&#10;Description automatically generated"/>
          <p:cNvPicPr preferRelativeResize="0"/>
          <p:nvPr/>
        </p:nvPicPr>
        <p:blipFill rotWithShape="1">
          <a:blip r:embed="rId4">
            <a:alphaModFix amt="15000"/>
          </a:blip>
          <a:srcRect b="15623"/>
          <a:stretch/>
        </p:blipFill>
        <p:spPr>
          <a:xfrm>
            <a:off x="127" y="0"/>
            <a:ext cx="12191746" cy="6858000"/>
          </a:xfrm>
          <a:prstGeom prst="rect">
            <a:avLst/>
          </a:prstGeom>
          <a:solidFill>
            <a:srgbClr val="BE1522"/>
          </a:solidFill>
          <a:ln>
            <a:noFill/>
          </a:ln>
        </p:spPr>
      </p:pic>
      <p:sp>
        <p:nvSpPr>
          <p:cNvPr id="197" name="Google Shape;197;p10"/>
          <p:cNvSpPr txBox="1"/>
          <p:nvPr/>
        </p:nvSpPr>
        <p:spPr>
          <a:xfrm>
            <a:off x="3425070" y="899745"/>
            <a:ext cx="72117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3600" b="1">
                <a:solidFill>
                  <a:schemeClr val="lt1"/>
                </a:solidFill>
                <a:latin typeface="Quattrocento Sans"/>
                <a:ea typeface="Quattrocento Sans"/>
                <a:cs typeface="Quattrocento Sans"/>
                <a:sym typeface="Quattrocento Sans"/>
              </a:rPr>
              <a:t>Further research</a:t>
            </a:r>
            <a:endParaRPr sz="3600" b="1">
              <a:solidFill>
                <a:schemeClr val="lt1"/>
              </a:solidFill>
              <a:latin typeface="Quattrocento Sans"/>
              <a:ea typeface="Quattrocento Sans"/>
              <a:cs typeface="Quattrocento Sans"/>
              <a:sym typeface="Quattrocento Sans"/>
            </a:endParaRPr>
          </a:p>
        </p:txBody>
      </p:sp>
      <p:sp>
        <p:nvSpPr>
          <p:cNvPr id="198" name="Google Shape;198;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99" name="Google Shape;199;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00" name="Google Shape;200;p10"/>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01" name="Google Shape;201;p10"/>
          <p:cNvSpPr txBox="1"/>
          <p:nvPr/>
        </p:nvSpPr>
        <p:spPr>
          <a:xfrm>
            <a:off x="2414600" y="3086100"/>
            <a:ext cx="6386400" cy="3000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IE" sz="2600">
                <a:solidFill>
                  <a:schemeClr val="lt1"/>
                </a:solidFill>
              </a:rPr>
              <a:t>I</a:t>
            </a:r>
            <a:r>
              <a:rPr lang="en-IE" sz="2400">
                <a:solidFill>
                  <a:schemeClr val="lt1"/>
                </a:solidFill>
              </a:rPr>
              <a:t>ndeed.com, One of the worlds largest job notice boards has compiled 8 tips on how to conduct career research To learn more about these tips you can go here </a:t>
            </a:r>
            <a:r>
              <a:rPr lang="en-IE" sz="2400" u="sng">
                <a:solidFill>
                  <a:schemeClr val="lt1"/>
                </a:solidFill>
                <a:hlinkClick r:id="rId6">
                  <a:extLst>
                    <a:ext uri="{A12FA001-AC4F-418D-AE19-62706E023703}">
                      <ahyp:hlinkClr xmlns:ahyp="http://schemas.microsoft.com/office/drawing/2018/hyperlinkcolor" xmlns="" val="tx"/>
                    </a:ext>
                  </a:extLst>
                </a:hlinkClick>
              </a:rPr>
              <a:t>https://www.indeed.com/career-advice/finding-a-job/how-to-research-career</a:t>
            </a:r>
            <a:endParaRPr sz="2400">
              <a:solidFill>
                <a:schemeClr val="lt1"/>
              </a:solidFill>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p:nvPr/>
        </p:nvSpPr>
        <p:spPr>
          <a:xfrm>
            <a:off x="5185019" y="6117074"/>
            <a:ext cx="6771600" cy="5541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1000">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a:p>
        </p:txBody>
      </p:sp>
      <p:pic>
        <p:nvPicPr>
          <p:cNvPr id="207" name="Google Shape;207;p18"/>
          <p:cNvPicPr preferRelativeResize="0"/>
          <p:nvPr/>
        </p:nvPicPr>
        <p:blipFill rotWithShape="1">
          <a:blip r:embed="rId3">
            <a:alphaModFix/>
          </a:blip>
          <a:srcRect/>
          <a:stretch/>
        </p:blipFill>
        <p:spPr>
          <a:xfrm>
            <a:off x="4191000" y="974011"/>
            <a:ext cx="3810001" cy="1899479"/>
          </a:xfrm>
          <a:prstGeom prst="rect">
            <a:avLst/>
          </a:prstGeom>
          <a:noFill/>
          <a:ln>
            <a:noFill/>
          </a:ln>
        </p:spPr>
      </p:pic>
      <p:sp>
        <p:nvSpPr>
          <p:cNvPr id="208" name="Google Shape;208;p18"/>
          <p:cNvSpPr/>
          <p:nvPr/>
        </p:nvSpPr>
        <p:spPr>
          <a:xfrm>
            <a:off x="10353554" y="57149"/>
            <a:ext cx="1838400" cy="79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209" name="Google Shape;209;p18"/>
          <p:cNvSpPr/>
          <p:nvPr/>
        </p:nvSpPr>
        <p:spPr>
          <a:xfrm>
            <a:off x="10827521" y="138329"/>
            <a:ext cx="1364400" cy="35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0" name="Google Shape;210;p18"/>
          <p:cNvPicPr preferRelativeResize="0"/>
          <p:nvPr/>
        </p:nvPicPr>
        <p:blipFill rotWithShape="1">
          <a:blip r:embed="rId4">
            <a:alphaModFix/>
          </a:blip>
          <a:srcRect/>
          <a:stretch/>
        </p:blipFill>
        <p:spPr>
          <a:xfrm>
            <a:off x="11002357" y="219532"/>
            <a:ext cx="1013549" cy="181798"/>
          </a:xfrm>
          <a:prstGeom prst="rect">
            <a:avLst/>
          </a:prstGeom>
          <a:noFill/>
          <a:ln>
            <a:noFill/>
          </a:ln>
        </p:spPr>
      </p:pic>
      <p:pic>
        <p:nvPicPr>
          <p:cNvPr id="211" name="Google Shape;211;p18"/>
          <p:cNvPicPr preferRelativeResize="0"/>
          <p:nvPr/>
        </p:nvPicPr>
        <p:blipFill rotWithShape="1">
          <a:blip r:embed="rId5">
            <a:alphaModFix/>
          </a:blip>
          <a:srcRect/>
          <a:stretch/>
        </p:blipFill>
        <p:spPr>
          <a:xfrm>
            <a:off x="2297323" y="3690456"/>
            <a:ext cx="7597357" cy="1609649"/>
          </a:xfrm>
          <a:prstGeom prst="rect">
            <a:avLst/>
          </a:prstGeom>
          <a:noFill/>
          <a:ln>
            <a:noFill/>
          </a:ln>
        </p:spPr>
      </p:pic>
      <p:pic>
        <p:nvPicPr>
          <p:cNvPr id="212" name="Google Shape;212;p18"/>
          <p:cNvPicPr preferRelativeResize="0"/>
          <p:nvPr/>
        </p:nvPicPr>
        <p:blipFill rotWithShape="1">
          <a:blip r:embed="rId6">
            <a:alphaModFix/>
          </a:blip>
          <a:srcRect/>
          <a:stretch/>
        </p:blipFill>
        <p:spPr>
          <a:xfrm>
            <a:off x="235341" y="6255161"/>
            <a:ext cx="1964297"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1459132"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3" name="Google Shape;93;p2"/>
          <p:cNvSpPr txBox="1"/>
          <p:nvPr/>
        </p:nvSpPr>
        <p:spPr>
          <a:xfrm>
            <a:off x="3989883"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4" name="Google Shape;94;p2"/>
          <p:cNvSpPr txBox="1"/>
          <p:nvPr/>
        </p:nvSpPr>
        <p:spPr>
          <a:xfrm>
            <a:off x="1803086" y="2336853"/>
            <a:ext cx="1681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95" name="Google Shape;95;p2"/>
          <p:cNvSpPr txBox="1"/>
          <p:nvPr/>
        </p:nvSpPr>
        <p:spPr>
          <a:xfrm>
            <a:off x="9051388"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6" name="Google Shape;96;p2"/>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a:p>
        </p:txBody>
      </p:sp>
      <p:sp>
        <p:nvSpPr>
          <p:cNvPr id="97" name="Google Shape;97;p2"/>
          <p:cNvSpPr txBox="1"/>
          <p:nvPr/>
        </p:nvSpPr>
        <p:spPr>
          <a:xfrm>
            <a:off x="3475509" y="953543"/>
            <a:ext cx="5125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a:solidFill>
                  <a:schemeClr val="lt1"/>
                </a:solidFill>
                <a:latin typeface="Quattrocento Sans"/>
                <a:ea typeface="Quattrocento Sans"/>
                <a:cs typeface="Quattrocento Sans"/>
                <a:sym typeface="Quattrocento Sans"/>
              </a:rPr>
              <a:t>Hdbchdcbhwdcbdwhc wdhbc hwdc hd chc hc hc hd chdc condhdclhwdbcdhbcw</a:t>
            </a:r>
            <a:endParaRPr/>
          </a:p>
        </p:txBody>
      </p:sp>
      <p:sp>
        <p:nvSpPr>
          <p:cNvPr id="98" name="Google Shape;98;p2"/>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a:p>
        </p:txBody>
      </p:sp>
      <p:sp>
        <p:nvSpPr>
          <p:cNvPr id="99" name="Google Shape;99;p2"/>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a:p>
        </p:txBody>
      </p:sp>
      <p:pic>
        <p:nvPicPr>
          <p:cNvPr id="100" name="Google Shape;100;p2"/>
          <p:cNvPicPr preferRelativeResize="0"/>
          <p:nvPr/>
        </p:nvPicPr>
        <p:blipFill rotWithShape="1">
          <a:blip r:embed="rId3">
            <a:alphaModFix/>
          </a:blip>
          <a:srcRect/>
          <a:stretch/>
        </p:blipFill>
        <p:spPr>
          <a:xfrm>
            <a:off x="11068051" y="174274"/>
            <a:ext cx="1013552" cy="181798"/>
          </a:xfrm>
          <a:prstGeom prst="rect">
            <a:avLst/>
          </a:prstGeom>
          <a:noFill/>
          <a:ln>
            <a:noFill/>
          </a:ln>
        </p:spPr>
      </p:pic>
      <p:pic>
        <p:nvPicPr>
          <p:cNvPr id="101" name="Google Shape;101;p2"/>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02" name="Google Shape;102;p2"/>
          <p:cNvSpPr txBox="1"/>
          <p:nvPr/>
        </p:nvSpPr>
        <p:spPr>
          <a:xfrm>
            <a:off x="4572000" y="1343025"/>
            <a:ext cx="764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03" name="Google Shape;103;p2"/>
          <p:cNvSpPr txBox="1"/>
          <p:nvPr/>
        </p:nvSpPr>
        <p:spPr>
          <a:xfrm>
            <a:off x="1459125" y="356075"/>
            <a:ext cx="8929800" cy="144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E" sz="3600" b="1" i="1">
                <a:latin typeface="Calibri"/>
                <a:ea typeface="Calibri"/>
                <a:cs typeface="Calibri"/>
                <a:sym typeface="Calibri"/>
              </a:rPr>
              <a:t>Conducting Research Handbook</a:t>
            </a:r>
            <a:r>
              <a:rPr lang="en-IE" sz="2900" b="1" i="1">
                <a:latin typeface="Calibri"/>
                <a:ea typeface="Calibri"/>
                <a:cs typeface="Calibri"/>
                <a:sym typeface="Calibri"/>
              </a:rPr>
              <a:t> </a:t>
            </a:r>
            <a:endParaRPr sz="2900" b="1" i="1">
              <a:latin typeface="Calibri"/>
              <a:ea typeface="Calibri"/>
              <a:cs typeface="Calibri"/>
              <a:sym typeface="Calibri"/>
            </a:endParaRPr>
          </a:p>
          <a:p>
            <a:pPr marL="0" lvl="0" indent="0" algn="l" rtl="0">
              <a:spcBef>
                <a:spcPts val="0"/>
              </a:spcBef>
              <a:spcAft>
                <a:spcPts val="0"/>
              </a:spcAft>
              <a:buNone/>
            </a:pPr>
            <a:endParaRPr sz="2300" b="1" i="1">
              <a:latin typeface="Calibri"/>
              <a:ea typeface="Calibri"/>
              <a:cs typeface="Calibri"/>
              <a:sym typeface="Calibri"/>
            </a:endParaRPr>
          </a:p>
          <a:p>
            <a:pPr marL="0" lvl="0" indent="0" algn="l" rtl="0">
              <a:spcBef>
                <a:spcPts val="0"/>
              </a:spcBef>
              <a:spcAft>
                <a:spcPts val="0"/>
              </a:spcAft>
              <a:buNone/>
            </a:pPr>
            <a:endParaRPr sz="2300" b="1" i="1">
              <a:latin typeface="Calibri"/>
              <a:ea typeface="Calibri"/>
              <a:cs typeface="Calibri"/>
              <a:sym typeface="Calibri"/>
            </a:endParaRPr>
          </a:p>
        </p:txBody>
      </p:sp>
      <p:sp>
        <p:nvSpPr>
          <p:cNvPr id="104" name="Google Shape;104;p2"/>
          <p:cNvSpPr txBox="1"/>
          <p:nvPr/>
        </p:nvSpPr>
        <p:spPr>
          <a:xfrm>
            <a:off x="1803075" y="4446238"/>
            <a:ext cx="7929600" cy="9051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3000"/>
              </a:spcBef>
              <a:spcAft>
                <a:spcPts val="0"/>
              </a:spcAft>
              <a:buClr>
                <a:schemeClr val="dk1"/>
              </a:buClr>
              <a:buSzPts val="1100"/>
              <a:buFont typeface="Arial"/>
              <a:buNone/>
            </a:pPr>
            <a:r>
              <a:rPr lang="en-IE" sz="2600" b="1">
                <a:solidFill>
                  <a:schemeClr val="dk1"/>
                </a:solidFill>
              </a:rPr>
              <a:t>No research without action, no action without research”</a:t>
            </a:r>
            <a:endParaRPr sz="2600" b="1">
              <a:solidFill>
                <a:schemeClr val="dk1"/>
              </a:solidFill>
            </a:endParaRPr>
          </a:p>
          <a:p>
            <a:pPr marL="0" lvl="0" indent="0" algn="l" rtl="0">
              <a:lnSpc>
                <a:spcPct val="115000"/>
              </a:lnSpc>
              <a:spcBef>
                <a:spcPts val="1500"/>
              </a:spcBef>
              <a:spcAft>
                <a:spcPts val="1500"/>
              </a:spcAft>
              <a:buClr>
                <a:schemeClr val="dk1"/>
              </a:buClr>
              <a:buSzPts val="1100"/>
              <a:buFont typeface="Arial"/>
              <a:buNone/>
            </a:pPr>
            <a:r>
              <a:rPr lang="en-IE" sz="2250" i="1">
                <a:solidFill>
                  <a:schemeClr val="dk1"/>
                </a:solidFill>
              </a:rPr>
              <a:t>- Kurt Lewin</a:t>
            </a:r>
            <a:endParaRPr sz="22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10" name="Google Shape;110;p3"/>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12" name="Google Shape;112;p3"/>
          <p:cNvSpPr/>
          <p:nvPr/>
        </p:nvSpPr>
        <p:spPr>
          <a:xfrm>
            <a:off x="2293620" y="1257622"/>
            <a:ext cx="7664221"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3"/>
          <p:cNvSpPr txBox="1"/>
          <p:nvPr/>
        </p:nvSpPr>
        <p:spPr>
          <a:xfrm>
            <a:off x="2943584" y="1974013"/>
            <a:ext cx="6138423"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3600" b="1" dirty="0">
                <a:solidFill>
                  <a:srgbClr val="BE1522"/>
                </a:solidFill>
                <a:latin typeface="Quattrocento Sans"/>
                <a:ea typeface="Quattrocento Sans"/>
                <a:cs typeface="Quattrocento Sans"/>
                <a:sym typeface="Quattrocento Sans"/>
              </a:rPr>
              <a:t>Research Skills </a:t>
            </a:r>
            <a:endParaRPr sz="3600" b="1" dirty="0">
              <a:solidFill>
                <a:srgbClr val="BE1522"/>
              </a:solidFill>
              <a:latin typeface="Quattrocento Sans"/>
              <a:ea typeface="Quattrocento Sans"/>
              <a:cs typeface="Quattrocento Sans"/>
              <a:sym typeface="Quattrocento Sans"/>
            </a:endParaRPr>
          </a:p>
        </p:txBody>
      </p:sp>
      <p:sp>
        <p:nvSpPr>
          <p:cNvPr id="114" name="Google Shape;114;p3"/>
          <p:cNvSpPr txBox="1"/>
          <p:nvPr/>
        </p:nvSpPr>
        <p:spPr>
          <a:xfrm>
            <a:off x="2943584" y="2857245"/>
            <a:ext cx="6486300" cy="2062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Quattrocento Sans"/>
              <a:buNone/>
            </a:pPr>
            <a:r>
              <a:rPr lang="en-IE" sz="2000" dirty="0">
                <a:solidFill>
                  <a:schemeClr val="dk1"/>
                </a:solidFill>
                <a:latin typeface="Quattrocento Sans"/>
                <a:ea typeface="Quattrocento Sans"/>
                <a:cs typeface="Quattrocento Sans"/>
                <a:sym typeface="Quattrocento Sans"/>
              </a:rPr>
              <a:t> </a:t>
            </a:r>
            <a:r>
              <a:rPr lang="en-IE" sz="1800" dirty="0">
                <a:solidFill>
                  <a:schemeClr val="dk1"/>
                </a:solidFill>
              </a:rPr>
              <a:t>Research skills are useful skills in many areas of life, by properly conducting research you increase the amount of information available to you, this makes the decision-making process a lot easier and can stop you from making harmful mistakes. The more you know about a subject the more likely you are to make good decisions; this is true in all walks of life and especially when deciding on a new career.</a:t>
            </a:r>
            <a:endParaRPr sz="1700" dirty="0"/>
          </a:p>
        </p:txBody>
      </p:sp>
      <p:pic>
        <p:nvPicPr>
          <p:cNvPr id="115" name="Google Shape;115;p3"/>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16" name="Google Shape;116;p3"/>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3786886" y="438146"/>
            <a:ext cx="4618228" cy="4917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E1522"/>
              </a:buClr>
              <a:buSzPts val="3600"/>
              <a:buFont typeface="Quattrocento Sans"/>
              <a:buNone/>
            </a:pPr>
            <a:r>
              <a:rPr lang="en-IE" sz="3600" b="1">
                <a:solidFill>
                  <a:srgbClr val="BE1522"/>
                </a:solidFill>
                <a:latin typeface="Quattrocento Sans"/>
                <a:ea typeface="Quattrocento Sans"/>
                <a:cs typeface="Quattrocento Sans"/>
                <a:sym typeface="Quattrocento Sans"/>
              </a:rPr>
              <a:t>Starting the Process</a:t>
            </a:r>
            <a:endParaRPr/>
          </a:p>
        </p:txBody>
      </p:sp>
      <p:sp>
        <p:nvSpPr>
          <p:cNvPr id="122" name="Google Shape;122;p4"/>
          <p:cNvSpPr txBox="1"/>
          <p:nvPr/>
        </p:nvSpPr>
        <p:spPr>
          <a:xfrm>
            <a:off x="2251311" y="147113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3" name="Google Shape;123;p4"/>
          <p:cNvSpPr txBox="1"/>
          <p:nvPr/>
        </p:nvSpPr>
        <p:spPr>
          <a:xfrm flipH="1">
            <a:off x="3026825" y="2051930"/>
            <a:ext cx="7261200" cy="1580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IE" sz="2100" b="1">
                <a:solidFill>
                  <a:schemeClr val="dk1"/>
                </a:solidFill>
              </a:rPr>
              <a:t>Conducting research into finding remote work can be a daunting task and you may struggle with a place to begin, but once you start this process it can be an exciting experience as you discover the opportunities that are available for your new career. It's best to enter this process with an open mind and to conduct broad research into your possible options available to you as you may have never even heard of roles which may interest you</a:t>
            </a:r>
            <a:r>
              <a:rPr lang="en-IE" sz="1500">
                <a:solidFill>
                  <a:schemeClr val="dk1"/>
                </a:solidFill>
              </a:rPr>
              <a:t>.</a:t>
            </a:r>
            <a:endParaRPr/>
          </a:p>
        </p:txBody>
      </p:sp>
      <p:sp>
        <p:nvSpPr>
          <p:cNvPr id="124" name="Google Shape;124;p4"/>
          <p:cNvSpPr txBox="1"/>
          <p:nvPr/>
        </p:nvSpPr>
        <p:spPr>
          <a:xfrm>
            <a:off x="2251311" y="2737598"/>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5" name="Google Shape;125;p4"/>
          <p:cNvSpPr txBox="1"/>
          <p:nvPr/>
        </p:nvSpPr>
        <p:spPr>
          <a:xfrm>
            <a:off x="2251311" y="3917766"/>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6" name="Google Shape;126;p4"/>
          <p:cNvSpPr txBox="1"/>
          <p:nvPr/>
        </p:nvSpPr>
        <p:spPr>
          <a:xfrm>
            <a:off x="2251311" y="5158500"/>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7" name="Google Shape;127;p4"/>
          <p:cNvSpPr txBox="1"/>
          <p:nvPr/>
        </p:nvSpPr>
        <p:spPr>
          <a:xfrm>
            <a:off x="3741208" y="5158500"/>
            <a:ext cx="7261149"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F3F3F"/>
              </a:buClr>
              <a:buSzPts val="2000"/>
              <a:buFont typeface="Quattrocento Sans"/>
              <a:buNone/>
            </a:pPr>
            <a:endParaRPr/>
          </a:p>
        </p:txBody>
      </p:sp>
      <p:sp>
        <p:nvSpPr>
          <p:cNvPr id="128" name="Google Shape;128;p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29" name="Google Shape;129;p4"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30" name="Google Shape;130;p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4">
            <a:alphaModFix/>
          </a:blip>
          <a:srcRect t="1926"/>
          <a:stretch/>
        </p:blipFill>
        <p:spPr>
          <a:xfrm>
            <a:off x="1045611" y="0"/>
            <a:ext cx="897978" cy="5820508"/>
          </a:xfrm>
          <a:prstGeom prst="rect">
            <a:avLst/>
          </a:prstGeom>
          <a:noFill/>
          <a:ln>
            <a:noFill/>
          </a:ln>
        </p:spPr>
      </p:pic>
      <p:pic>
        <p:nvPicPr>
          <p:cNvPr id="132" name="Google Shape;132;p4"/>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133" name="Google Shape;133;p4"/>
          <p:cNvPicPr preferRelativeResize="0"/>
          <p:nvPr/>
        </p:nvPicPr>
        <p:blipFill rotWithShape="1">
          <a:blip r:embed="rId6">
            <a:alphaModFix/>
          </a:blip>
          <a:srcRect/>
          <a:stretch/>
        </p:blipFill>
        <p:spPr>
          <a:xfrm>
            <a:off x="235341" y="6255161"/>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3017850" y="818406"/>
            <a:ext cx="5739338" cy="52593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62483"/>
              </a:buClr>
              <a:buSzPts val="3600"/>
              <a:buFont typeface="Quattrocento Sans"/>
              <a:buNone/>
            </a:pPr>
            <a:r>
              <a:rPr lang="en-IE" sz="3600" b="1">
                <a:solidFill>
                  <a:srgbClr val="662483"/>
                </a:solidFill>
                <a:latin typeface="Quattrocento Sans"/>
                <a:ea typeface="Quattrocento Sans"/>
                <a:cs typeface="Quattrocento Sans"/>
                <a:sym typeface="Quattrocento Sans"/>
              </a:rPr>
              <a:t>Honing your Skills</a:t>
            </a:r>
            <a:endParaRPr/>
          </a:p>
        </p:txBody>
      </p:sp>
      <p:sp>
        <p:nvSpPr>
          <p:cNvPr id="139" name="Google Shape;139;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40" name="Google Shape;140;p5"/>
          <p:cNvPicPr preferRelativeResize="0"/>
          <p:nvPr/>
        </p:nvPicPr>
        <p:blipFill rotWithShape="1">
          <a:blip r:embed="rId3">
            <a:alphaModFix/>
          </a:blip>
          <a:srcRect/>
          <a:stretch/>
        </p:blipFill>
        <p:spPr>
          <a:xfrm>
            <a:off x="10984241" y="164749"/>
            <a:ext cx="1068327" cy="225776"/>
          </a:xfrm>
          <a:prstGeom prst="rect">
            <a:avLst/>
          </a:prstGeom>
          <a:noFill/>
          <a:ln>
            <a:noFill/>
          </a:ln>
        </p:spPr>
      </p:pic>
      <p:pic>
        <p:nvPicPr>
          <p:cNvPr id="141" name="Google Shape;141;p5"/>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42" name="Google Shape;142;p5"/>
          <p:cNvSpPr txBox="1"/>
          <p:nvPr/>
        </p:nvSpPr>
        <p:spPr>
          <a:xfrm>
            <a:off x="1928825" y="2200275"/>
            <a:ext cx="8401200" cy="2366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IE" sz="2100">
                <a:solidFill>
                  <a:schemeClr val="dk1"/>
                </a:solidFill>
              </a:rPr>
              <a:t>Research skills are best improved by practice, so in the beginning of this process it's important to stay positive and remind yourself that it will get easier as you go along. The more research you complete the bigger your store of knowledge on a subject becomes and the easier it becomes to research, as you pick up the keywords that are needed to find the information you are looking for</a:t>
            </a:r>
            <a:r>
              <a:rPr lang="en-IE" sz="1500">
                <a:solidFill>
                  <a:schemeClr val="dk1"/>
                </a:solidFill>
              </a:rPr>
              <a:t>.</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a:stretch/>
        </p:blipFill>
        <p:spPr>
          <a:xfrm>
            <a:off x="0" y="-138325"/>
            <a:ext cx="12192000" cy="6858001"/>
          </a:xfrm>
          <a:prstGeom prst="rect">
            <a:avLst/>
          </a:prstGeom>
          <a:noFill/>
          <a:ln>
            <a:noFill/>
          </a:ln>
        </p:spPr>
      </p:pic>
      <p:sp>
        <p:nvSpPr>
          <p:cNvPr id="148" name="Google Shape;148;p6"/>
          <p:cNvSpPr txBox="1"/>
          <p:nvPr/>
        </p:nvSpPr>
        <p:spPr>
          <a:xfrm>
            <a:off x="8228037" y="2211031"/>
            <a:ext cx="1765200"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endParaRPr/>
          </a:p>
        </p:txBody>
      </p:sp>
      <p:sp>
        <p:nvSpPr>
          <p:cNvPr id="149" name="Google Shape;149;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50" name="Google Shape;150;p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p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152" name="Google Shape;152;p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53" name="Google Shape;153;p6"/>
          <p:cNvSpPr txBox="1"/>
          <p:nvPr/>
        </p:nvSpPr>
        <p:spPr>
          <a:xfrm>
            <a:off x="1743075" y="495650"/>
            <a:ext cx="7872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E" sz="3600">
                <a:solidFill>
                  <a:schemeClr val="lt1"/>
                </a:solidFill>
                <a:latin typeface="Calibri"/>
                <a:ea typeface="Calibri"/>
                <a:cs typeface="Calibri"/>
                <a:sym typeface="Calibri"/>
              </a:rPr>
              <a:t>Researching Qualifications</a:t>
            </a:r>
            <a:endParaRPr sz="3600">
              <a:solidFill>
                <a:schemeClr val="lt1"/>
              </a:solidFill>
              <a:latin typeface="Calibri"/>
              <a:ea typeface="Calibri"/>
              <a:cs typeface="Calibri"/>
              <a:sym typeface="Calibri"/>
            </a:endParaRPr>
          </a:p>
        </p:txBody>
      </p:sp>
      <p:sp>
        <p:nvSpPr>
          <p:cNvPr id="154" name="Google Shape;154;p6"/>
          <p:cNvSpPr txBox="1"/>
          <p:nvPr/>
        </p:nvSpPr>
        <p:spPr>
          <a:xfrm>
            <a:off x="2293625" y="2211025"/>
            <a:ext cx="7329600" cy="2859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IE" sz="2200">
                <a:solidFill>
                  <a:schemeClr val="lt1"/>
                </a:solidFill>
              </a:rPr>
              <a:t>When conducting research into career opportunities you will come across the skills or qualifications that are needed to apply for certain roles. By conducting research early and extensively you give yourself the best opportunity to understand and possibly achieve the prerequisites that are required for the roles that you are interested in.</a:t>
            </a:r>
            <a:endParaRPr sz="21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7"/>
          <p:cNvSpPr txBox="1"/>
          <p:nvPr/>
        </p:nvSpPr>
        <p:spPr>
          <a:xfrm>
            <a:off x="3025277" y="1095150"/>
            <a:ext cx="4556700" cy="123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IE" sz="3600" b="1">
                <a:solidFill>
                  <a:schemeClr val="lt1"/>
                </a:solidFill>
                <a:latin typeface="Quattrocento Sans"/>
                <a:ea typeface="Quattrocento Sans"/>
                <a:cs typeface="Quattrocento Sans"/>
                <a:sym typeface="Quattrocento Sans"/>
              </a:rPr>
              <a:t>Remuneration Research</a:t>
            </a:r>
            <a:endParaRPr sz="4400" b="1" i="0" u="none" strike="noStrike" cap="none">
              <a:solidFill>
                <a:schemeClr val="lt1"/>
              </a:solidFill>
              <a:latin typeface="Quattrocento Sans"/>
              <a:ea typeface="Quattrocento Sans"/>
              <a:cs typeface="Quattrocento Sans"/>
              <a:sym typeface="Quattrocento Sans"/>
            </a:endParaRPr>
          </a:p>
        </p:txBody>
      </p:sp>
      <p:sp>
        <p:nvSpPr>
          <p:cNvPr id="161" name="Google Shape;161;p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4">
            <a:alphaModFix/>
          </a:blip>
          <a:srcRect/>
          <a:stretch/>
        </p:blipFill>
        <p:spPr>
          <a:xfrm>
            <a:off x="11002357" y="219532"/>
            <a:ext cx="1013552" cy="181798"/>
          </a:xfrm>
          <a:prstGeom prst="rect">
            <a:avLst/>
          </a:prstGeom>
          <a:noFill/>
          <a:ln>
            <a:noFill/>
          </a:ln>
        </p:spPr>
      </p:pic>
      <p:sp>
        <p:nvSpPr>
          <p:cNvPr id="163" name="Google Shape;163;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65" name="Google Shape;165;p7"/>
          <p:cNvSpPr txBox="1"/>
          <p:nvPr/>
        </p:nvSpPr>
        <p:spPr>
          <a:xfrm>
            <a:off x="1557350" y="2986075"/>
            <a:ext cx="7858200" cy="257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IE" sz="2300">
                <a:solidFill>
                  <a:schemeClr val="lt1"/>
                </a:solidFill>
              </a:rPr>
              <a:t>By conducting research into career opportunities you will come across  a range of pay levels that exist for certain roles, this information will help you understand the salary that you should be expecting to receive. This information is key when negotiating with employers to ensure you receive fair compensation.</a:t>
            </a:r>
            <a:endParaRPr sz="22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p:nvPr/>
        </p:nvSpPr>
        <p:spPr>
          <a:xfrm>
            <a:off x="952975" y="628648"/>
            <a:ext cx="7014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3600" b="1">
                <a:solidFill>
                  <a:srgbClr val="662483"/>
                </a:solidFill>
                <a:latin typeface="Quattrocento Sans"/>
                <a:ea typeface="Quattrocento Sans"/>
                <a:cs typeface="Quattrocento Sans"/>
                <a:sym typeface="Quattrocento Sans"/>
              </a:rPr>
              <a:t>Information Bias</a:t>
            </a:r>
            <a:endParaRPr sz="3600" b="1">
              <a:solidFill>
                <a:srgbClr val="662483"/>
              </a:solidFill>
              <a:latin typeface="Quattrocento Sans"/>
              <a:ea typeface="Quattrocento Sans"/>
              <a:cs typeface="Quattrocento Sans"/>
              <a:sym typeface="Quattrocento Sans"/>
            </a:endParaRPr>
          </a:p>
        </p:txBody>
      </p:sp>
      <p:sp>
        <p:nvSpPr>
          <p:cNvPr id="171" name="Google Shape;171;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72" name="Google Shape;172;p8"/>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3" name="Google Shape;173;p8"/>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174" name="Google Shape;174;p8"/>
          <p:cNvPicPr preferRelativeResize="0"/>
          <p:nvPr/>
        </p:nvPicPr>
        <p:blipFill rotWithShape="1">
          <a:blip r:embed="rId4">
            <a:alphaModFix/>
          </a:blip>
          <a:srcRect l="58606" t="-10505"/>
          <a:stretch/>
        </p:blipFill>
        <p:spPr>
          <a:xfrm rot="5400000">
            <a:off x="4460481" y="-321833"/>
            <a:ext cx="6456703" cy="7100370"/>
          </a:xfrm>
          <a:prstGeom prst="rect">
            <a:avLst/>
          </a:prstGeom>
          <a:noFill/>
          <a:ln>
            <a:noFill/>
          </a:ln>
        </p:spPr>
      </p:pic>
      <p:sp>
        <p:nvSpPr>
          <p:cNvPr id="175" name="Google Shape;175;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76" name="Google Shape;176;p8"/>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77" name="Google Shape;177;p8"/>
          <p:cNvSpPr txBox="1"/>
          <p:nvPr/>
        </p:nvSpPr>
        <p:spPr>
          <a:xfrm>
            <a:off x="828675" y="1800225"/>
            <a:ext cx="5514900" cy="4032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IE" sz="2000">
                <a:solidFill>
                  <a:schemeClr val="dk1"/>
                </a:solidFill>
              </a:rPr>
              <a:t>When conducting research into employers, it is important to understand that any information released from the employer i.e their website, is designed to portray their business in a good light and may not reflect the reality of the working conditions they provide. It is more useful to gain information about a particular organisation from many sources as it will give you a broader and most likely more accurate idea of what working in that organisation will be like.</a:t>
            </a:r>
            <a:endParaRPr sz="19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9" descr="A picture containing person, standing, indoor, dressed&#10;&#10;Description automatically generated"/>
          <p:cNvPicPr preferRelativeResize="0"/>
          <p:nvPr/>
        </p:nvPicPr>
        <p:blipFill rotWithShape="1">
          <a:blip r:embed="rId3">
            <a:alphaModFix amt="20000"/>
          </a:blip>
          <a:srcRect b="15224"/>
          <a:stretch/>
        </p:blipFill>
        <p:spPr>
          <a:xfrm>
            <a:off x="0" y="0"/>
            <a:ext cx="12192000" cy="6858000"/>
          </a:xfrm>
          <a:prstGeom prst="rect">
            <a:avLst/>
          </a:prstGeom>
          <a:noFill/>
          <a:ln>
            <a:noFill/>
          </a:ln>
        </p:spPr>
      </p:pic>
      <p:pic>
        <p:nvPicPr>
          <p:cNvPr id="183" name="Google Shape;183;p9"/>
          <p:cNvPicPr preferRelativeResize="0"/>
          <p:nvPr/>
        </p:nvPicPr>
        <p:blipFill rotWithShape="1">
          <a:blip r:embed="rId4">
            <a:alphaModFix/>
          </a:blip>
          <a:srcRect/>
          <a:stretch/>
        </p:blipFill>
        <p:spPr>
          <a:xfrm>
            <a:off x="0" y="0"/>
            <a:ext cx="12192000" cy="6858001"/>
          </a:xfrm>
          <a:prstGeom prst="rect">
            <a:avLst/>
          </a:prstGeom>
          <a:noFill/>
          <a:ln>
            <a:noFill/>
          </a:ln>
        </p:spPr>
      </p:pic>
      <p:sp>
        <p:nvSpPr>
          <p:cNvPr id="184" name="Google Shape;184;p9"/>
          <p:cNvSpPr txBox="1"/>
          <p:nvPr/>
        </p:nvSpPr>
        <p:spPr>
          <a:xfrm>
            <a:off x="4288876" y="600843"/>
            <a:ext cx="3391544" cy="81083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600"/>
              <a:buFont typeface="Fjalla One"/>
              <a:buNone/>
            </a:pPr>
            <a:r>
              <a:rPr lang="en-IE" sz="3600" b="1">
                <a:solidFill>
                  <a:srgbClr val="662483"/>
                </a:solidFill>
                <a:latin typeface="Quattrocento Sans"/>
                <a:ea typeface="Quattrocento Sans"/>
                <a:cs typeface="Quattrocento Sans"/>
                <a:sym typeface="Quattrocento Sans"/>
              </a:rPr>
              <a:t>Role research</a:t>
            </a:r>
            <a:endParaRPr/>
          </a:p>
        </p:txBody>
      </p:sp>
      <p:sp>
        <p:nvSpPr>
          <p:cNvPr id="185" name="Google Shape;185;p9"/>
          <p:cNvSpPr txBox="1"/>
          <p:nvPr/>
        </p:nvSpPr>
        <p:spPr>
          <a:xfrm>
            <a:off x="2651699" y="5205733"/>
            <a:ext cx="1871400" cy="42353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1800"/>
              <a:buFont typeface="Fjalla One"/>
              <a:buNone/>
            </a:pPr>
            <a:endParaRPr sz="2000" b="1" i="0" u="none" strike="noStrike" cap="none">
              <a:solidFill>
                <a:schemeClr val="lt1"/>
              </a:solidFill>
              <a:latin typeface="Quattrocento Sans"/>
              <a:ea typeface="Quattrocento Sans"/>
              <a:cs typeface="Quattrocento Sans"/>
              <a:sym typeface="Quattrocento Sans"/>
            </a:endParaRPr>
          </a:p>
        </p:txBody>
      </p:sp>
      <p:sp>
        <p:nvSpPr>
          <p:cNvPr id="186" name="Google Shape;186;p9"/>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7" name="Google Shape;187;p9"/>
          <p:cNvPicPr preferRelativeResize="0"/>
          <p:nvPr/>
        </p:nvPicPr>
        <p:blipFill rotWithShape="1">
          <a:blip r:embed="rId5">
            <a:alphaModFix/>
          </a:blip>
          <a:srcRect/>
          <a:stretch/>
        </p:blipFill>
        <p:spPr>
          <a:xfrm>
            <a:off x="11002357" y="219532"/>
            <a:ext cx="1013552" cy="181798"/>
          </a:xfrm>
          <a:prstGeom prst="rect">
            <a:avLst/>
          </a:prstGeom>
          <a:noFill/>
          <a:ln>
            <a:noFill/>
          </a:ln>
        </p:spPr>
      </p:pic>
      <p:sp>
        <p:nvSpPr>
          <p:cNvPr id="188" name="Google Shape;188;p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89" name="Google Shape;189;p9"/>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190" name="Google Shape;190;p9"/>
          <p:cNvSpPr txBox="1"/>
          <p:nvPr/>
        </p:nvSpPr>
        <p:spPr>
          <a:xfrm>
            <a:off x="2686050" y="2343150"/>
            <a:ext cx="6329400" cy="2470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IE" sz="2200">
                <a:solidFill>
                  <a:schemeClr val="lt1"/>
                </a:solidFill>
              </a:rPr>
              <a:t>While conducting research into the organisation is important, it may be more relevant to you to research the specific role you hope to fulfill. Jobs that you may perceive as glamorous or exciting may contain many elements that are less known that you may not be willing to do.</a:t>
            </a:r>
            <a:endParaRPr sz="21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632</Words>
  <Application>Microsoft Office PowerPoint</Application>
  <PresentationFormat>Widescreen</PresentationFormat>
  <Paragraphs>25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Quattrocento Sans</vt:lpstr>
      <vt:lpstr>Arial</vt:lpstr>
      <vt:lpstr>Fjalla One</vt:lpstr>
      <vt:lpstr>Calibri</vt:lpstr>
      <vt:lpstr>Office Theme</vt:lpstr>
      <vt:lpstr>Conducting Research </vt:lpstr>
      <vt:lpstr>PowerPoint Presentation</vt:lpstr>
      <vt:lpstr>PowerPoint Presentation</vt:lpstr>
      <vt:lpstr>Starting the Process</vt:lpstr>
      <vt:lpstr>Honing your Skills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Research</dc:title>
  <dc:creator>Gary</dc:creator>
  <cp:lastModifiedBy>Microsoft account</cp:lastModifiedBy>
  <cp:revision>2</cp:revision>
  <dcterms:created xsi:type="dcterms:W3CDTF">2021-04-20T08:47:25Z</dcterms:created>
  <dcterms:modified xsi:type="dcterms:W3CDTF">2023-04-11T10:51:14Z</dcterms:modified>
</cp:coreProperties>
</file>