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Quattrocento Sans"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gLEBn4mJNOsnra/DsUpYweH+Rj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snapToGrid="0">
      <p:cViewPr varScale="1">
        <p:scale>
          <a:sx n="84" d="100"/>
          <a:sy n="84" d="100"/>
        </p:scale>
        <p:origin x="115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985159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9687634"/>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9307400"/>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261046"/>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052810"/>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328873"/>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7986091"/>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312511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8362225"/>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084527"/>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1567370"/>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9398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indeed.com/career-advice/finding-a-job/how-to-research-career" TargetMode="External"/><Relationship Id="rId5" Type="http://schemas.openxmlformats.org/officeDocument/2006/relationships/image" Target="../media/image1.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298769" y="4838310"/>
            <a:ext cx="5585974" cy="60637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757070"/>
              </a:buClr>
              <a:buSzPts val="2000"/>
              <a:buFont typeface="Quattrocento Sans"/>
              <a:buNone/>
            </a:pPr>
            <a:r>
              <a:rPr lang="en-IE" sz="2000" dirty="0">
                <a:solidFill>
                  <a:srgbClr val="757070"/>
                </a:solidFill>
                <a:latin typeface="Quattrocento Sans"/>
                <a:sym typeface="Quattrocento Sans"/>
              </a:rPr>
              <a:t>Διεξαγωγή έρευνας </a:t>
            </a:r>
            <a:endParaRPr dirty="0"/>
          </a:p>
        </p:txBody>
      </p:sp>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812474" y="1174035"/>
            <a:ext cx="6558564" cy="3269778"/>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yp="http://schemas.microsoft.com/office/drawing/2018/hyperlinkcolor"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3"/>
          <a:stretch/>
        </p:blipFill>
        <p:spPr>
          <a:xfrm>
            <a:off x="127" y="0"/>
            <a:ext cx="12191746" cy="6858000"/>
          </a:xfrm>
          <a:prstGeom prst="rect">
            <a:avLst/>
          </a:prstGeom>
          <a:solidFill>
            <a:srgbClr val="BE1522"/>
          </a:solidFill>
          <a:ln>
            <a:noFill/>
          </a:ln>
        </p:spPr>
      </p:pic>
      <p:sp>
        <p:nvSpPr>
          <p:cNvPr id="197" name="Google Shape;197;p10"/>
          <p:cNvSpPr txBox="1"/>
          <p:nvPr/>
        </p:nvSpPr>
        <p:spPr>
          <a:xfrm>
            <a:off x="3425070" y="899745"/>
            <a:ext cx="72117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600" b="1">
                <a:solidFill>
                  <a:schemeClr val="lt1"/>
                </a:solidFill>
                <a:latin typeface="Quattrocento Sans"/>
                <a:ea typeface="Quattrocento Sans"/>
                <a:cs typeface="Quattrocento Sans"/>
                <a:sym typeface="Quattrocento Sans"/>
              </a:rPr>
              <a:t>Περαιτέρω έρευνα</a:t>
            </a:r>
            <a:endParaRPr sz="3600" b="1">
              <a:solidFill>
                <a:schemeClr val="lt1"/>
              </a:solidFill>
              <a:latin typeface="Quattrocento Sans"/>
              <a:ea typeface="Quattrocento Sans"/>
              <a:cs typeface="Quattrocento Sans"/>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2414600" y="3086100"/>
            <a:ext cx="6386400" cy="3000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IE" sz="2400">
                <a:solidFill>
                  <a:schemeClr val="lt1"/>
                </a:solidFill>
              </a:rPr>
              <a:t>Το Indeed.com, ένας από τους μεγαλύτερους πίνακες ανακοινώσεων εργασίας στον κόσμο, έχει συγκεντρώσει 8 συμβουλές για το πώς να διεξάγετε έρευνα καριέρας Για να μάθετε περισσότερα σχετικά με αυτές τις συμβουλές μπορείτε να πάτε εδώ </a:t>
            </a:r>
            <a:r>
              <a:rPr lang="en-IE" sz="2400" u="sng">
                <a:solidFill>
                  <a:schemeClr val="lt1"/>
                </a:solidFill>
                <a:hlinkClick r:id="rId6">
                  <a:extLst>
                    <a:ext uri="{A12FA001-AC4F-418D-AE19-62706E023703}">
                      <ahyp:hlinkClr xmlns:ahyp="http://schemas.microsoft.com/office/drawing/2018/hyperlinkcolor" val="tx"/>
                    </a:ext>
                  </a:extLst>
                </a:hlinkClick>
              </a:rPr>
              <a:t>https://www.indeed.com/career-advice/finding-a-job/how-to-research-career</a:t>
            </a:r>
            <a:endParaRPr sz="2400">
              <a:solidFill>
                <a:schemeClr val="lt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1000">
                <a:solidFill>
                  <a:schemeClr val="dk1"/>
                </a:solidFill>
                <a:latin typeface="Quattrocento Sans"/>
                <a:ea typeface="Quattrocento Sans"/>
                <a:cs typeface="Quattrocento Sans"/>
                <a:sym typeface="Quattrocento Sans"/>
              </a:rPr>
              <a:t>"Η υποστήριξη της Ευρωπαϊκής Επιτροπής για την παραγωγή της παρούσας δημοσίευσης δεν συνιστά έγκριση του περιεχομένου,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2021-1-SE01-KA220-VET-000032922</a:t>
            </a:r>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a:solidFill>
                  <a:schemeClr val="lt1"/>
                </a:solidFill>
                <a:latin typeface="Quattrocento Sans"/>
                <a:ea typeface="Quattrocento Sans"/>
                <a:cs typeface="Quattrocento Sans"/>
                <a:sym typeface="Quattrocento Sans"/>
              </a:rPr>
              <a:t>Hdbchdcbhwdcbdwhc wdhbc hwdc hd chc hc hc hc hd chdc condhdclhwdbcdhbcw</a:t>
            </a:r>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3" name="Google Shape;103;p2"/>
          <p:cNvSpPr txBox="1"/>
          <p:nvPr/>
        </p:nvSpPr>
        <p:spPr>
          <a:xfrm>
            <a:off x="1459125" y="356075"/>
            <a:ext cx="8929800" cy="144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sz="2900" b="1" i="1">
                <a:latin typeface="Calibri"/>
                <a:ea typeface="Calibri"/>
                <a:cs typeface="Calibri"/>
                <a:sym typeface="Calibri"/>
              </a:rPr>
              <a:t>Εγχειρίδιο</a:t>
            </a:r>
            <a:r>
              <a:rPr lang="en-IE" sz="3600" b="1" i="1">
                <a:latin typeface="Calibri"/>
                <a:ea typeface="Calibri"/>
                <a:cs typeface="Calibri"/>
                <a:sym typeface="Calibri"/>
              </a:rPr>
              <a:t> διεξαγωγής έρευνας </a:t>
            </a:r>
            <a:endParaRPr sz="2900" b="1" i="1">
              <a:latin typeface="Calibri"/>
              <a:ea typeface="Calibri"/>
              <a:cs typeface="Calibri"/>
              <a:sym typeface="Calibri"/>
            </a:endParaRPr>
          </a:p>
          <a:p>
            <a:pPr marL="0" lvl="0" indent="0" algn="l" rtl="0">
              <a:spcBef>
                <a:spcPts val="0"/>
              </a:spcBef>
              <a:spcAft>
                <a:spcPts val="0"/>
              </a:spcAft>
              <a:buNone/>
            </a:pPr>
            <a:endParaRPr sz="2300" b="1" i="1">
              <a:latin typeface="Calibri"/>
              <a:ea typeface="Calibri"/>
              <a:cs typeface="Calibri"/>
              <a:sym typeface="Calibri"/>
            </a:endParaRPr>
          </a:p>
          <a:p>
            <a:pPr marL="0" lvl="0" indent="0" algn="l" rtl="0">
              <a:spcBef>
                <a:spcPts val="0"/>
              </a:spcBef>
              <a:spcAft>
                <a:spcPts val="0"/>
              </a:spcAft>
              <a:buNone/>
            </a:pPr>
            <a:endParaRPr sz="2300" b="1" i="1">
              <a:latin typeface="Calibri"/>
              <a:ea typeface="Calibri"/>
              <a:cs typeface="Calibri"/>
              <a:sym typeface="Calibri"/>
            </a:endParaRPr>
          </a:p>
        </p:txBody>
      </p:sp>
      <p:sp>
        <p:nvSpPr>
          <p:cNvPr id="104" name="Google Shape;104;p2"/>
          <p:cNvSpPr txBox="1"/>
          <p:nvPr/>
        </p:nvSpPr>
        <p:spPr>
          <a:xfrm>
            <a:off x="1803075" y="4446238"/>
            <a:ext cx="7929600" cy="9051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3000"/>
              </a:spcBef>
              <a:spcAft>
                <a:spcPts val="0"/>
              </a:spcAft>
              <a:buClr>
                <a:schemeClr val="dk1"/>
              </a:buClr>
              <a:buSzPts val="1100"/>
              <a:buFont typeface="Arial"/>
              <a:buNone/>
            </a:pPr>
            <a:r>
              <a:rPr lang="en-IE" sz="2600" b="1">
                <a:solidFill>
                  <a:schemeClr val="dk1"/>
                </a:solidFill>
              </a:rPr>
              <a:t>Καμία έρευνα χωρίς δράση, καμία δράση χωρίς έρευνα".</a:t>
            </a:r>
            <a:endParaRPr sz="2600" b="1">
              <a:solidFill>
                <a:schemeClr val="dk1"/>
              </a:solidFill>
            </a:endParaRPr>
          </a:p>
          <a:p>
            <a:pPr marL="0" lvl="0" indent="0" algn="l" rtl="0">
              <a:lnSpc>
                <a:spcPct val="115000"/>
              </a:lnSpc>
              <a:spcBef>
                <a:spcPts val="1500"/>
              </a:spcBef>
              <a:spcAft>
                <a:spcPts val="1500"/>
              </a:spcAft>
              <a:buClr>
                <a:schemeClr val="dk1"/>
              </a:buClr>
              <a:buSzPts val="1100"/>
              <a:buFont typeface="Arial"/>
              <a:buNone/>
            </a:pPr>
            <a:r>
              <a:rPr lang="en-IE" sz="2250" i="1">
                <a:solidFill>
                  <a:schemeClr val="dk1"/>
                </a:solidFill>
              </a:rPr>
              <a:t>- Kurt Lewin</a:t>
            </a:r>
            <a:endParaRPr sz="22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12" name="Google Shape;112;p3"/>
          <p:cNvSpPr/>
          <p:nvPr/>
        </p:nvSpPr>
        <p:spPr>
          <a:xfrm>
            <a:off x="2293620" y="1257622"/>
            <a:ext cx="7664221"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2943584" y="1974013"/>
            <a:ext cx="6138423"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600" b="1" dirty="0">
                <a:solidFill>
                  <a:srgbClr val="BE1522"/>
                </a:solidFill>
                <a:latin typeface="Quattrocento Sans"/>
                <a:ea typeface="Quattrocento Sans"/>
                <a:cs typeface="Quattrocento Sans"/>
                <a:sym typeface="Quattrocento Sans"/>
              </a:rPr>
              <a:t>Δεξιότητες έρευνας </a:t>
            </a:r>
            <a:endParaRPr sz="3600" b="1" dirty="0">
              <a:solidFill>
                <a:srgbClr val="BE1522"/>
              </a:solidFill>
              <a:latin typeface="Quattrocento Sans"/>
              <a:ea typeface="Quattrocento Sans"/>
              <a:cs typeface="Quattrocento Sans"/>
              <a:sym typeface="Quattrocento Sans"/>
            </a:endParaRPr>
          </a:p>
        </p:txBody>
      </p:sp>
      <p:sp>
        <p:nvSpPr>
          <p:cNvPr id="114" name="Google Shape;114;p3"/>
          <p:cNvSpPr txBox="1"/>
          <p:nvPr/>
        </p:nvSpPr>
        <p:spPr>
          <a:xfrm>
            <a:off x="2943584" y="2857245"/>
            <a:ext cx="6486300" cy="2062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Quattrocento Sans"/>
              <a:buNone/>
            </a:pPr>
            <a:r>
              <a:rPr lang="en-IE" sz="1800" dirty="0">
                <a:solidFill>
                  <a:schemeClr val="dk1"/>
                </a:solidFill>
              </a:rPr>
              <a:t> Οι δεξιότητες έρευνας είναι χρήσιμες δεξιότητες σε πολλούς τομείς της ζωής, καθώς με τη σωστή διεξαγωγή έρευνας αυξάνετε τον όγκο των πληροφοριών που έχετε στη διάθεσή σας, γεγονός που καθιστά τη διαδικασία λήψης αποφάσεων πολύ πιο εύκολη και μπορεί να σας αποτρέψει από το να κάνετε επιζήμια λάθη. Όσο περισσότερα γνωρίζετε για ένα θέμα τόσο πιο πιθανό είναι να πάρετε σωστές αποφάσεις- αυτό ισχύει σε όλους τους τομείς της ζωής και ιδιαίτερα όταν αποφασίζετε για μια νέα καριέρα.</a:t>
            </a:r>
            <a:endParaRPr sz="1700" dirty="0"/>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3786886" y="438146"/>
            <a:ext cx="4618228"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E1522"/>
              </a:buClr>
              <a:buSzPts val="3600"/>
              <a:buFont typeface="Quattrocento Sans"/>
              <a:buNone/>
            </a:pPr>
            <a:r>
              <a:rPr lang="en-IE" sz="3600" b="1">
                <a:solidFill>
                  <a:srgbClr val="BE1522"/>
                </a:solidFill>
                <a:latin typeface="Quattrocento Sans"/>
                <a:ea typeface="Quattrocento Sans"/>
                <a:cs typeface="Quattrocento Sans"/>
                <a:sym typeface="Quattrocento Sans"/>
              </a:rPr>
              <a:t>Ξεκινώντας τη διαδικασία</a:t>
            </a:r>
            <a:endParaRPr/>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3" name="Google Shape;123;p4"/>
          <p:cNvSpPr txBox="1"/>
          <p:nvPr/>
        </p:nvSpPr>
        <p:spPr>
          <a:xfrm flipH="1">
            <a:off x="3026825" y="2051930"/>
            <a:ext cx="7261200" cy="1580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IE" sz="2100" b="1">
                <a:solidFill>
                  <a:schemeClr val="dk1"/>
                </a:solidFill>
              </a:rPr>
              <a:t>Η διεξαγωγή έρευνας για την εξεύρεση απομακρυσμένης εργασίας μπορεί να είναι ένα αποθαρρυντικό έργο και μπορεί να δυσκολευτείτε να βρείτε από πού να ξεκινήσετε, αλλά μόλις ξεκινήσετε αυτή τη διαδικασία μπορεί να είναι μια συναρπαστική εμπειρία καθώς ανακαλύπτετε τις ευκαιρίες που είναι διαθέσιμες για τη νέα σας καριέρα. Είναι καλύτερο να μπείτε σε αυτή τη διαδικασία με ανοιχτό μυαλό και να διεξάγετε ευρεία έρευνα σχετικά με τις πιθανές επιλογές που έχετε στη διάθεσή σας, καθώς μπορεί να μην έχετε καν ακούσει ποτέ για ρόλους που μπορεί να σας ενδιαφέρουν</a:t>
            </a:r>
            <a:r>
              <a:rPr lang="en-IE" sz="1500">
                <a:solidFill>
                  <a:schemeClr val="dk1"/>
                </a:solidFill>
              </a:rPr>
              <a:t>.</a:t>
            </a:r>
            <a:endParaRPr/>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7" name="Google Shape;127;p4"/>
          <p:cNvSpPr txBox="1"/>
          <p:nvPr/>
        </p:nvSpPr>
        <p:spPr>
          <a:xfrm>
            <a:off x="3741208" y="5158500"/>
            <a:ext cx="7261149"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2000"/>
              <a:buFont typeface="Quattrocento Sans"/>
              <a:buNone/>
            </a:pPr>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3017850" y="818406"/>
            <a:ext cx="5739338" cy="5259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62483"/>
              </a:buClr>
              <a:buSzPts val="3600"/>
              <a:buFont typeface="Quattrocento Sans"/>
              <a:buNone/>
            </a:pPr>
            <a:r>
              <a:rPr lang="en-IE" sz="3600" b="1">
                <a:solidFill>
                  <a:srgbClr val="662483"/>
                </a:solidFill>
                <a:latin typeface="Quattrocento Sans"/>
                <a:ea typeface="Quattrocento Sans"/>
                <a:cs typeface="Quattrocento Sans"/>
                <a:sym typeface="Quattrocento Sans"/>
              </a:rPr>
              <a:t>Εξατομικεύοντας τις δεξιότητές σας</a:t>
            </a:r>
            <a:endParaRPr/>
          </a:p>
        </p:txBody>
      </p:sp>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42" name="Google Shape;142;p5"/>
          <p:cNvSpPr txBox="1"/>
          <p:nvPr/>
        </p:nvSpPr>
        <p:spPr>
          <a:xfrm>
            <a:off x="1928825" y="2200275"/>
            <a:ext cx="8401200" cy="236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100">
                <a:solidFill>
                  <a:schemeClr val="dk1"/>
                </a:solidFill>
              </a:rPr>
              <a:t>Οι ερευνητικές δεξιότητες βελτιώνονται καλύτερα με την εξάσκηση, γι' αυτό στην αρχή αυτής της διαδικασίας είναι σημαντικό να παραμείνετε θετικοί και να υπενθυμίζετε στον εαυτό σας ότι θα γίνει ευκολότερο όσο προχωράτε. Όσο περισσότερη έρευνα ολοκληρώνετε, τόσο μεγαλύτερο γίνεται το απόθεμα των γνώσεών σας πάνω σε ένα θέμα και τόσο ευκολότερη γίνεται η έρευνα, καθώς μαζεύετε τις λέξεις-κλειδιά που απαιτούνται για να βρείτε τις πληροφορίες που αναζητάτε</a:t>
            </a:r>
            <a:r>
              <a:rPr lang="en-IE" sz="1500">
                <a:solidFill>
                  <a:schemeClr val="dk1"/>
                </a:solidFill>
              </a:rPr>
              <a:t>.</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138325"/>
            <a:ext cx="12192000" cy="6858001"/>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53" name="Google Shape;153;p6"/>
          <p:cNvSpPr txBox="1"/>
          <p:nvPr/>
        </p:nvSpPr>
        <p:spPr>
          <a:xfrm>
            <a:off x="1743075" y="495650"/>
            <a:ext cx="7872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sz="3600">
                <a:solidFill>
                  <a:schemeClr val="lt1"/>
                </a:solidFill>
                <a:latin typeface="Calibri"/>
                <a:ea typeface="Calibri"/>
                <a:cs typeface="Calibri"/>
                <a:sym typeface="Calibri"/>
              </a:rPr>
              <a:t>Έρευνα για τα προσόντα</a:t>
            </a:r>
            <a:endParaRPr sz="3600">
              <a:solidFill>
                <a:schemeClr val="lt1"/>
              </a:solidFill>
              <a:latin typeface="Calibri"/>
              <a:ea typeface="Calibri"/>
              <a:cs typeface="Calibri"/>
              <a:sym typeface="Calibri"/>
            </a:endParaRPr>
          </a:p>
        </p:txBody>
      </p:sp>
      <p:sp>
        <p:nvSpPr>
          <p:cNvPr id="154" name="Google Shape;154;p6"/>
          <p:cNvSpPr txBox="1"/>
          <p:nvPr/>
        </p:nvSpPr>
        <p:spPr>
          <a:xfrm>
            <a:off x="2293625" y="2211025"/>
            <a:ext cx="7329600" cy="2859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200">
                <a:solidFill>
                  <a:schemeClr val="lt1"/>
                </a:solidFill>
              </a:rPr>
              <a:t>Κατά τη διεξαγωγή έρευνας σχετικά με τις ευκαιρίες σταδιοδρομίας θα συναντήσετε τις δεξιότητες ή τα προσόντα που απαιτούνται για την υποβολή αίτησης για ορισμένους ρόλους. Με την έγκαιρη και εκτενή έρευνα δίνετε στον εαυτό σας την καλύτερη ευκαιρία να κατανοήσετε και ενδεχομένως να επιτύχετε τις προϋποθέσεις που απαιτούνται για τους ρόλους που σας ενδιαφέρουν.</a:t>
            </a:r>
            <a:endParaRPr sz="21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7"/>
          <p:cNvSpPr txBox="1"/>
          <p:nvPr/>
        </p:nvSpPr>
        <p:spPr>
          <a:xfrm>
            <a:off x="3025277" y="1095150"/>
            <a:ext cx="4556700" cy="123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IE" sz="3600" b="1">
                <a:solidFill>
                  <a:schemeClr val="lt1"/>
                </a:solidFill>
                <a:latin typeface="Quattrocento Sans"/>
                <a:ea typeface="Quattrocento Sans"/>
                <a:cs typeface="Quattrocento Sans"/>
                <a:sym typeface="Quattrocento Sans"/>
              </a:rPr>
              <a:t>Έρευνα για τις αμοιβές</a:t>
            </a:r>
            <a:endParaRPr sz="4400" b="1" i="0" u="none" strike="noStrike" cap="none">
              <a:solidFill>
                <a:schemeClr val="lt1"/>
              </a:solidFill>
              <a:latin typeface="Quattrocento Sans"/>
              <a:ea typeface="Quattrocento Sans"/>
              <a:cs typeface="Quattrocento Sans"/>
              <a:sym typeface="Quattrocento Sans"/>
            </a:endParaRPr>
          </a:p>
        </p:txBody>
      </p:sp>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65" name="Google Shape;165;p7"/>
          <p:cNvSpPr txBox="1"/>
          <p:nvPr/>
        </p:nvSpPr>
        <p:spPr>
          <a:xfrm>
            <a:off x="1557350" y="2986075"/>
            <a:ext cx="7858200" cy="257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300">
                <a:solidFill>
                  <a:schemeClr val="lt1"/>
                </a:solidFill>
              </a:rPr>
              <a:t>Διεξάγοντας έρευνα σχετικά με τις ευκαιρίες σταδιοδρομίας θα συναντήσετε μια σειρά από επίπεδα αμοιβών που υπάρχουν για ορισμένους ρόλους, και οι πληροφορίες αυτές θα σας βοηθήσουν να κατανοήσετε τον μισθό που θα πρέπει να περιμένετε να λάβετε. Αυτές οι πληροφορίες είναι καθοριστικές κατά τη διαπραγμάτευση με τους εργοδότες για να διασφαλίσετε ότι θα λάβετε δίκαιη αποζημίωση.</a:t>
            </a:r>
            <a:endParaRPr sz="22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p:nvPr/>
        </p:nvSpPr>
        <p:spPr>
          <a:xfrm>
            <a:off x="952975" y="628648"/>
            <a:ext cx="7014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600" b="1">
                <a:solidFill>
                  <a:srgbClr val="662483"/>
                </a:solidFill>
                <a:latin typeface="Quattrocento Sans"/>
                <a:ea typeface="Quattrocento Sans"/>
                <a:cs typeface="Quattrocento Sans"/>
                <a:sym typeface="Quattrocento Sans"/>
              </a:rPr>
              <a:t>Προκατάληψη πληροφοριών</a:t>
            </a:r>
            <a:endParaRPr sz="3600" b="1">
              <a:solidFill>
                <a:srgbClr val="662483"/>
              </a:solidFill>
              <a:latin typeface="Quattrocento Sans"/>
              <a:ea typeface="Quattrocento Sans"/>
              <a:cs typeface="Quattrocento Sans"/>
              <a:sym typeface="Quattrocento Sans"/>
            </a:endParaRPr>
          </a:p>
        </p:txBody>
      </p:sp>
      <p:sp>
        <p:nvSpPr>
          <p:cNvPr id="171" name="Google Shape;171;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l="58606" t="-10505"/>
          <a:stretch/>
        </p:blipFill>
        <p:spPr>
          <a:xfrm rot="5400000">
            <a:off x="4460481" y="-321833"/>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77" name="Google Shape;177;p8"/>
          <p:cNvSpPr txBox="1"/>
          <p:nvPr/>
        </p:nvSpPr>
        <p:spPr>
          <a:xfrm>
            <a:off x="828675" y="1800225"/>
            <a:ext cx="5514900" cy="4032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000">
                <a:solidFill>
                  <a:schemeClr val="dk1"/>
                </a:solidFill>
              </a:rPr>
              <a:t>Κατά τη διεξαγωγή έρευνας για τους εργοδότες, είναι σημαντικό να κατανοήσετε ότι οι πληροφορίες που δημοσιεύονται από τον εργοδότη, δηλαδή η ιστοσελίδα του, έχουν σχεδιαστεί για να παρουσιάσουν την επιχείρησή του με καλό μάτι και μπορεί να μην αντικατοπτρίζουν την πραγματικότητα των συνθηκών εργασίας που παρέχει. Είναι πιο χρήσιμο να αποκτάτε πληροφορίες για έναν συγκεκριμένο οργανισμό από πολλές πηγές, καθώς θα σας δώσουν μια ευρύτερη και πιθανότατα πιο ακριβή εικόνα για το πώς θα είναι η εργασία σε αυτόν τον οργανισμό.</a:t>
            </a:r>
            <a:endParaRPr sz="19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9" descr="A picture containing person, standing, indoor, dressed&#10;&#10;Description automatically generated"/>
          <p:cNvPicPr preferRelativeResize="0"/>
          <p:nvPr/>
        </p:nvPicPr>
        <p:blipFill rotWithShape="1">
          <a:blip r:embed="rId3">
            <a:alphaModFix amt="20000"/>
          </a:blip>
          <a:srcRect b="15224"/>
          <a:stretch/>
        </p:blipFill>
        <p:spPr>
          <a:xfrm>
            <a:off x="0" y="0"/>
            <a:ext cx="12192000" cy="6858000"/>
          </a:xfrm>
          <a:prstGeom prst="rect">
            <a:avLst/>
          </a:prstGeom>
          <a:noFill/>
          <a:ln>
            <a:noFill/>
          </a:ln>
        </p:spPr>
      </p:pic>
      <p:pic>
        <p:nvPicPr>
          <p:cNvPr id="183" name="Google Shape;183;p9"/>
          <p:cNvPicPr preferRelativeResize="0"/>
          <p:nvPr/>
        </p:nvPicPr>
        <p:blipFill rotWithShape="1">
          <a:blip r:embed="rId4">
            <a:alphaModFix/>
          </a:blip>
          <a:srcRect/>
          <a:stretch/>
        </p:blipFill>
        <p:spPr>
          <a:xfrm>
            <a:off x="0" y="0"/>
            <a:ext cx="12192000" cy="6858001"/>
          </a:xfrm>
          <a:prstGeom prst="rect">
            <a:avLst/>
          </a:prstGeom>
          <a:noFill/>
          <a:ln>
            <a:noFill/>
          </a:ln>
        </p:spPr>
      </p:pic>
      <p:sp>
        <p:nvSpPr>
          <p:cNvPr id="184" name="Google Shape;184;p9"/>
          <p:cNvSpPr txBox="1"/>
          <p:nvPr/>
        </p:nvSpPr>
        <p:spPr>
          <a:xfrm>
            <a:off x="4288876" y="600843"/>
            <a:ext cx="3391544" cy="81083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600"/>
              <a:buFont typeface="Fjalla One"/>
              <a:buNone/>
            </a:pPr>
            <a:r>
              <a:rPr lang="en-IE" sz="3600" b="1">
                <a:solidFill>
                  <a:srgbClr val="662483"/>
                </a:solidFill>
                <a:latin typeface="Quattrocento Sans"/>
                <a:ea typeface="Quattrocento Sans"/>
                <a:cs typeface="Quattrocento Sans"/>
                <a:sym typeface="Quattrocento Sans"/>
              </a:rPr>
              <a:t>Έρευνα ρόλων</a:t>
            </a:r>
            <a:endParaRPr/>
          </a:p>
        </p:txBody>
      </p:sp>
      <p:sp>
        <p:nvSpPr>
          <p:cNvPr id="185" name="Google Shape;185;p9"/>
          <p:cNvSpPr txBox="1"/>
          <p:nvPr/>
        </p:nvSpPr>
        <p:spPr>
          <a:xfrm>
            <a:off x="2651699" y="5205733"/>
            <a:ext cx="1871400" cy="42353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1800"/>
              <a:buFont typeface="Fjalla One"/>
              <a:buNone/>
            </a:pPr>
            <a:endParaRPr sz="2000" b="1" i="0" u="none" strike="noStrike" cap="none">
              <a:solidFill>
                <a:schemeClr val="lt1"/>
              </a:solidFill>
              <a:latin typeface="Quattrocento Sans"/>
              <a:ea typeface="Quattrocento Sans"/>
              <a:cs typeface="Quattrocento Sans"/>
              <a:sym typeface="Quattrocento Sans"/>
            </a:endParaRPr>
          </a:p>
        </p:txBody>
      </p:sp>
      <p:sp>
        <p:nvSpPr>
          <p:cNvPr id="186" name="Google Shape;186;p9"/>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7" name="Google Shape;187;p9"/>
          <p:cNvPicPr preferRelativeResize="0"/>
          <p:nvPr/>
        </p:nvPicPr>
        <p:blipFill rotWithShape="1">
          <a:blip r:embed="rId5">
            <a:alphaModFix/>
          </a:blip>
          <a:srcRect/>
          <a:stretch/>
        </p:blipFill>
        <p:spPr>
          <a:xfrm>
            <a:off x="11002357" y="219532"/>
            <a:ext cx="1013552" cy="181798"/>
          </a:xfrm>
          <a:prstGeom prst="rect">
            <a:avLst/>
          </a:prstGeom>
          <a:noFill/>
          <a:ln>
            <a:noFill/>
          </a:ln>
        </p:spPr>
      </p:pic>
      <p:sp>
        <p:nvSpPr>
          <p:cNvPr id="188" name="Google Shape;188;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89" name="Google Shape;189;p9"/>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190" name="Google Shape;190;p9"/>
          <p:cNvSpPr txBox="1"/>
          <p:nvPr/>
        </p:nvSpPr>
        <p:spPr>
          <a:xfrm>
            <a:off x="2686050" y="2343150"/>
            <a:ext cx="6329400" cy="247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200">
                <a:solidFill>
                  <a:schemeClr val="lt1"/>
                </a:solidFill>
              </a:rPr>
              <a:t>Παρόλο που η έρευνα για τον οργανισμό είναι σημαντική, μπορεί να είναι πιο σημαντικό για εσάς να ερευνήσετε τον συγκεκριμένο ρόλο που ελπίζετε να εκπληρώσετε. Οι θέσεις εργασίας που μπορεί να θεωρείτε λαμπερές ή συναρπαστικές μπορεί να περιέχουν πολλά στοιχεία που είναι λιγότερο γνωστά και τα οποία μπορεί να μην είστε διατεθειμένοι να κάνετε.</a:t>
            </a:r>
            <a:endParaRPr sz="21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TotalTime>1</ap:TotalTime>
  <ap:Words>632</ap:Words>
  <ap:Application>Microsoft Office PowerPoint</ap:Application>
  <ap:PresentationFormat>Widescreen</ap:PresentationFormat>
  <ap:Paragraphs>25</ap:Paragraphs>
  <ap:Slides>11</ap:Slides>
  <ap:Notes>11</ap:Notes>
  <ap:HiddenSlides>0</ap:HiddenSlides>
  <ap:MMClips>0</ap:MMClips>
  <ap:ScaleCrop>false</ap:ScaleCrop>
  <ap:HeadingPairs>
    <vt:vector baseType="variant" size="6">
      <vt:variant>
        <vt:lpstr>Fonts Used</vt:lpstr>
      </vt:variant>
      <vt:variant>
        <vt:i4>4</vt:i4>
      </vt:variant>
      <vt:variant>
        <vt:lpstr>Theme</vt:lpstr>
      </vt:variant>
      <vt:variant>
        <vt:i4>1</vt:i4>
      </vt:variant>
      <vt:variant>
        <vt:lpstr>Slide Titles</vt:lpstr>
      </vt:variant>
      <vt:variant>
        <vt:i4>11</vt:i4>
      </vt:variant>
    </vt:vector>
  </ap:HeadingPairs>
  <ap:TitlesOfParts>
    <vt:vector baseType="lpstr" size="16">
      <vt:lpstr>Quattrocento Sans</vt:lpstr>
      <vt:lpstr>Arial</vt:lpstr>
      <vt:lpstr>Fjalla One</vt:lpstr>
      <vt:lpstr>Calibri</vt:lpstr>
      <vt:lpstr>Office Theme</vt:lpstr>
      <vt:lpstr>Conducting Research </vt:lpstr>
      <vt:lpstr>PowerPoint Presentation</vt:lpstr>
      <vt:lpstr>PowerPoint Presentation</vt:lpstr>
      <vt:lpstr>Starting the Process</vt:lpstr>
      <vt:lpstr>Honing your Skills</vt:lpstr>
      <vt:lpstr>PowerPoint Presentation</vt:lpstr>
      <vt:lpstr>PowerPoint Presentation</vt:lpstr>
      <vt:lpstr>PowerPoint Presentation</vt:lpstr>
      <vt:lpstr>PowerPoint Presentation</vt:lpstr>
      <vt:lpstr>PowerPoint Presentation</vt:lpstr>
      <vt:lpstr>PowerPoint Presentation</vt:lpstr>
    </vt:vector>
  </ap:TitlesOfParts>
  <ap:LinksUpToDate>false</ap:LinksUpToDate>
  <ap:SharedDoc>false</ap:SharedDoc>
  <ap:HyperlinksChanged>false</ap:HyperlinksChanged>
  <ap:AppVersion>15.0000</ap:AppVersion>
</ap:Properties>
</file>

<file path=docProps/core.xml><?xml version="1.0" encoding="utf-8"?>
<coreProperties xmlns:dc="http://purl.org/dc/elements/1.1/" xmlns:dcterms="http://purl.org/dc/terms/" xmlns:xsi="http://www.w3.org/2001/XMLSchema-instance" xmlns="http://schemas.openxmlformats.org/package/2006/metadata/core-properties">
  <dc:title>Conducting Research</dc:title>
  <dc:creator>Gary</dc:creator>
  <lastModifiedBy>Microsoft account</lastModifiedBy>
  <revision>2</revision>
  <dcterms:created xsi:type="dcterms:W3CDTF">2021-04-20T08:47:25.0000000Z</dcterms:created>
  <dcterms:modified xsi:type="dcterms:W3CDTF">2023-04-11T10:51:14.0000000Z</dcterms:modified>
  <keywords>, docId:397B4F665A86700A3F79961E740A2473</keywords>
</coreProperties>
</file>