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Quattrocento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hoWp8JM/qybkfCBkxIJsO0/6b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33D268-C056-42DA-9919-C44F3B03D7DF}">
  <a:tblStyle styleId="{0733D268-C056-42DA-9919-C44F3B03D7DF}"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QuattrocentoSans-bold.fntdata"/><Relationship Id="rId11" Type="http://schemas.openxmlformats.org/officeDocument/2006/relationships/slide" Target="slides/slide6.xml"/><Relationship Id="rId22" Type="http://schemas.openxmlformats.org/officeDocument/2006/relationships/font" Target="fonts/QuattrocentoSans-boldItalic.fntdata"/><Relationship Id="rId10" Type="http://schemas.openxmlformats.org/officeDocument/2006/relationships/slide" Target="slides/slide5.xml"/><Relationship Id="rId21" Type="http://schemas.openxmlformats.org/officeDocument/2006/relationships/font" Target="fonts/QuattrocentoSans-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QuattrocentoSans-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6"/>
          <p:cNvSpPr/>
          <p:nvPr>
            <p:ph idx="2" type="pic"/>
          </p:nvPr>
        </p:nvSpPr>
        <p:spPr>
          <a:xfrm>
            <a:off x="5183188" y="987425"/>
            <a:ext cx="6172200" cy="4873625"/>
          </a:xfrm>
          <a:prstGeom prst="rect">
            <a:avLst/>
          </a:prstGeom>
          <a:noFill/>
          <a:ln>
            <a:noFill/>
          </a:ln>
        </p:spPr>
      </p:sp>
      <p:sp>
        <p:nvSpPr>
          <p:cNvPr id="68" name="Google Shape;68;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5.jpg"/><Relationship Id="rId5" Type="http://schemas.openxmlformats.org/officeDocument/2006/relationships/image" Target="../media/image2.png"/><Relationship Id="rId6"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5.jpg"/><Relationship Id="rId5" Type="http://schemas.openxmlformats.org/officeDocument/2006/relationships/image" Target="../media/image2.png"/><Relationship Id="rId6"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5.jpg"/><Relationship Id="rId5" Type="http://schemas.openxmlformats.org/officeDocument/2006/relationships/image" Target="../media/image2.png"/><Relationship Id="rId6"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489204" y="4051926"/>
            <a:ext cx="9578847" cy="60637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57070"/>
              </a:buClr>
              <a:buSzPts val="2000"/>
              <a:buNone/>
            </a:pPr>
            <a:r>
              <a:rPr b="1" lang="pt-PT" sz="3200">
                <a:latin typeface="Arial"/>
                <a:ea typeface="Arial"/>
                <a:cs typeface="Arial"/>
                <a:sym typeface="Arial"/>
              </a:rPr>
              <a:t>Αναπτύσσω τις κοινωνικές μου δεξιότητες </a:t>
            </a:r>
            <a:endParaRPr b="1" sz="3200">
              <a:latin typeface="Arial"/>
              <a:ea typeface="Arial"/>
              <a:cs typeface="Arial"/>
              <a:sym typeface="Arial"/>
            </a:endParaRPr>
          </a:p>
          <a:p>
            <a:pPr indent="0" lvl="0" marL="0" rtl="0" algn="ctr">
              <a:lnSpc>
                <a:spcPct val="90000"/>
              </a:lnSpc>
              <a:spcBef>
                <a:spcPts val="0"/>
              </a:spcBef>
              <a:spcAft>
                <a:spcPts val="0"/>
              </a:spcAft>
              <a:buClr>
                <a:srgbClr val="757070"/>
              </a:buClr>
              <a:buSzPts val="2000"/>
              <a:buNone/>
            </a:pPr>
            <a:r>
              <a:rPr b="1" lang="pt-PT" sz="3200">
                <a:latin typeface="Arial"/>
                <a:ea typeface="Arial"/>
                <a:cs typeface="Arial"/>
                <a:sym typeface="Arial"/>
              </a:rPr>
              <a:t>για το μέλλον</a:t>
            </a:r>
            <a:endParaRPr b="1" sz="3200">
              <a:latin typeface="Arial"/>
              <a:ea typeface="Arial"/>
              <a:cs typeface="Arial"/>
              <a:sym typeface="Arial"/>
            </a:endParaRPr>
          </a:p>
        </p:txBody>
      </p:sp>
      <p:pic>
        <p:nvPicPr>
          <p:cNvPr id="89" name="Google Shape;89;p1"/>
          <p:cNvPicPr preferRelativeResize="0"/>
          <p:nvPr/>
        </p:nvPicPr>
        <p:blipFill rotWithShape="1">
          <a:blip r:embed="rId3">
            <a:alphaModFix/>
          </a:blip>
          <a:srcRect b="0" l="0" r="0" t="0"/>
          <a:stretch/>
        </p:blipFill>
        <p:spPr>
          <a:xfrm>
            <a:off x="235341" y="6255161"/>
            <a:ext cx="1964299" cy="412100"/>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2812474" y="1174035"/>
            <a:ext cx="6558564" cy="2382981"/>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57"/>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201" name="Google Shape;201;p57"/>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202" name="Google Shape;202;p57"/>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203" name="Google Shape;203;p57"/>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p57"/>
          <p:cNvSpPr txBox="1"/>
          <p:nvPr/>
        </p:nvSpPr>
        <p:spPr>
          <a:xfrm>
            <a:off x="1997420" y="1372348"/>
            <a:ext cx="8450700" cy="1139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200" u="none" cap="none" strike="noStrike">
                <a:solidFill>
                  <a:schemeClr val="dk1"/>
                </a:solidFill>
                <a:latin typeface="Arial"/>
                <a:ea typeface="Arial"/>
                <a:cs typeface="Arial"/>
                <a:sym typeface="Arial"/>
              </a:rPr>
              <a:t>Σημασία της ανάπτυξης των κοινωνικών </a:t>
            </a:r>
            <a:r>
              <a:rPr b="1" lang="pt-PT" sz="2200">
                <a:solidFill>
                  <a:schemeClr val="dk1"/>
                </a:solidFill>
              </a:rPr>
              <a:t>μου </a:t>
            </a:r>
            <a:r>
              <a:rPr b="1" i="0" lang="pt-PT" sz="2200" u="none" cap="none" strike="noStrike">
                <a:solidFill>
                  <a:schemeClr val="dk1"/>
                </a:solidFill>
                <a:latin typeface="Arial"/>
                <a:ea typeface="Arial"/>
                <a:cs typeface="Arial"/>
                <a:sym typeface="Arial"/>
              </a:rPr>
              <a:t>δεξιοτήτων</a:t>
            </a:r>
            <a:endParaRPr b="1" i="0" sz="2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pt-PT" sz="2200" u="none" cap="none" strike="noStrike">
                <a:solidFill>
                  <a:schemeClr val="dk1"/>
                </a:solidFill>
                <a:latin typeface="Arial"/>
                <a:ea typeface="Arial"/>
                <a:cs typeface="Arial"/>
                <a:sym typeface="Arial"/>
              </a:rPr>
              <a:t>για το μέλλον - II</a:t>
            </a:r>
            <a:endParaRPr b="1" i="0" sz="2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05" name="Google Shape;205;p57"/>
          <p:cNvSpPr txBox="1"/>
          <p:nvPr/>
        </p:nvSpPr>
        <p:spPr>
          <a:xfrm>
            <a:off x="2560525" y="2025752"/>
            <a:ext cx="7324200" cy="3078300"/>
          </a:xfrm>
          <a:prstGeom prst="rect">
            <a:avLst/>
          </a:prstGeom>
          <a:noFill/>
          <a:ln>
            <a:noFill/>
          </a:ln>
        </p:spPr>
        <p:txBody>
          <a:bodyPr anchorCtr="0" anchor="t" bIns="45700" lIns="91425" spcFirstLastPara="1" rIns="91425" wrap="square" tIns="45700">
            <a:spAutoFit/>
          </a:bodyPr>
          <a:lstStyle/>
          <a:p>
            <a:pPr indent="-323850" lvl="0" marL="342900" marR="0" rtl="0" algn="just">
              <a:lnSpc>
                <a:spcPct val="100000"/>
              </a:lnSpc>
              <a:spcBef>
                <a:spcPts val="0"/>
              </a:spcBef>
              <a:spcAft>
                <a:spcPts val="0"/>
              </a:spcAft>
              <a:buClr>
                <a:srgbClr val="000000"/>
              </a:buClr>
              <a:buSzPts val="1700"/>
              <a:buFont typeface="Noto Sans Symbols"/>
              <a:buChar char="▪"/>
            </a:pPr>
            <a:r>
              <a:rPr b="0" i="0" lang="pt-PT" sz="1700" u="none" cap="none" strike="noStrike">
                <a:solidFill>
                  <a:srgbClr val="000000"/>
                </a:solidFill>
                <a:latin typeface="Arial"/>
                <a:ea typeface="Arial"/>
                <a:cs typeface="Arial"/>
                <a:sym typeface="Arial"/>
              </a:rPr>
              <a:t>Οι κοινωνικές δεξιότητες αποδεικνύονται εξίσου σημαντικές με τις τεχνικές δεξιότητες. </a:t>
            </a:r>
            <a:endParaRPr b="0" i="0" sz="1700" u="none" cap="none" strike="noStrike">
              <a:solidFill>
                <a:srgbClr val="000000"/>
              </a:solidFill>
              <a:latin typeface="Arial"/>
              <a:ea typeface="Arial"/>
              <a:cs typeface="Arial"/>
              <a:sym typeface="Arial"/>
            </a:endParaRPr>
          </a:p>
          <a:p>
            <a:pPr indent="-323850" lvl="0" marL="342900" marR="0" rtl="0" algn="just">
              <a:lnSpc>
                <a:spcPct val="100000"/>
              </a:lnSpc>
              <a:spcBef>
                <a:spcPts val="0"/>
              </a:spcBef>
              <a:spcAft>
                <a:spcPts val="0"/>
              </a:spcAft>
              <a:buClr>
                <a:srgbClr val="000000"/>
              </a:buClr>
              <a:buSzPts val="1700"/>
              <a:buFont typeface="Noto Sans Symbols"/>
              <a:buChar char="▪"/>
            </a:pPr>
            <a:r>
              <a:rPr b="0" i="0" lang="pt-PT" sz="1700" u="none" cap="none" strike="noStrike">
                <a:solidFill>
                  <a:srgbClr val="000000"/>
                </a:solidFill>
                <a:latin typeface="Arial"/>
                <a:ea typeface="Arial"/>
                <a:cs typeface="Arial"/>
                <a:sym typeface="Arial"/>
              </a:rPr>
              <a:t>Δεν είναι μόνο σημαντικό να έχετε τεχνικές γνώσεις για τα πράγματα, αλλά είναι επίσης ζωτικής σημασίας να επικοινωνείτε αποτελεσματικά και να αλληλεπιδράτε με τους άλλους, να τους φέρεστε καλά και να χειρίζεστε τις καταστάσεις με επιτυχία με αποτελεσματική διαχείριση του χρόνου. </a:t>
            </a:r>
            <a:endParaRPr b="0" i="0" sz="1700" u="none" cap="none" strike="noStrike">
              <a:solidFill>
                <a:srgbClr val="000000"/>
              </a:solidFill>
              <a:latin typeface="Arial"/>
              <a:ea typeface="Arial"/>
              <a:cs typeface="Arial"/>
              <a:sym typeface="Arial"/>
            </a:endParaRPr>
          </a:p>
          <a:p>
            <a:pPr indent="-323850" lvl="0" marL="342900" marR="0" rtl="0" algn="just">
              <a:lnSpc>
                <a:spcPct val="100000"/>
              </a:lnSpc>
              <a:spcBef>
                <a:spcPts val="0"/>
              </a:spcBef>
              <a:spcAft>
                <a:spcPts val="0"/>
              </a:spcAft>
              <a:buClr>
                <a:srgbClr val="000000"/>
              </a:buClr>
              <a:buSzPts val="1700"/>
              <a:buFont typeface="Noto Sans Symbols"/>
              <a:buChar char="▪"/>
            </a:pPr>
            <a:r>
              <a:rPr b="0" i="0" lang="pt-PT" sz="1700" u="none" cap="none" strike="noStrike">
                <a:solidFill>
                  <a:srgbClr val="000000"/>
                </a:solidFill>
                <a:latin typeface="Arial"/>
                <a:ea typeface="Arial"/>
                <a:cs typeface="Arial"/>
                <a:sym typeface="Arial"/>
              </a:rPr>
              <a:t>Στο μέλλον, θα υπάρξει τεράστια ζήτηση για αυτές τις δεξιότητες. </a:t>
            </a:r>
            <a:endParaRPr b="0" i="0" sz="1700" u="none" cap="none" strike="noStrike">
              <a:solidFill>
                <a:srgbClr val="000000"/>
              </a:solidFill>
              <a:latin typeface="Arial"/>
              <a:ea typeface="Arial"/>
              <a:cs typeface="Arial"/>
              <a:sym typeface="Arial"/>
            </a:endParaRPr>
          </a:p>
          <a:p>
            <a:pPr indent="-323850" lvl="0" marL="342900" marR="0" rtl="0" algn="just">
              <a:lnSpc>
                <a:spcPct val="100000"/>
              </a:lnSpc>
              <a:spcBef>
                <a:spcPts val="0"/>
              </a:spcBef>
              <a:spcAft>
                <a:spcPts val="0"/>
              </a:spcAft>
              <a:buClr>
                <a:srgbClr val="000000"/>
              </a:buClr>
              <a:buSzPts val="1700"/>
              <a:buFont typeface="Noto Sans Symbols"/>
              <a:buChar char="▪"/>
            </a:pPr>
            <a:r>
              <a:rPr b="0" i="0" lang="pt-PT" sz="1700" u="none" cap="none" strike="noStrike">
                <a:solidFill>
                  <a:srgbClr val="000000"/>
                </a:solidFill>
                <a:latin typeface="Arial"/>
                <a:ea typeface="Arial"/>
                <a:cs typeface="Arial"/>
                <a:sym typeface="Arial"/>
              </a:rPr>
              <a:t>Γι' αυτό το λόγο είναι απαραίτητο να γνωρίζετε ακριβώς τι είναι οι κοινωνικές δεξιότητες και πώς να τις βελτιώσετε και να τις αναπτύξετε.</a:t>
            </a:r>
            <a:endParaRPr sz="1100"/>
          </a:p>
          <a:p>
            <a:pPr indent="0" lvl="0" marL="0" marR="0" rtl="0" algn="just">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pic>
        <p:nvPicPr>
          <p:cNvPr id="206" name="Google Shape;206;p57"/>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207" name="Google Shape;207;p57"/>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5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213" name="Google Shape;213;p58"/>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214" name="Google Shape;214;p58"/>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Arial"/>
              <a:buNone/>
            </a:pPr>
            <a:r>
              <a:rPr b="1" i="0" lang="pt-PT" sz="6000" u="none" cap="none" strike="noStrike">
                <a:solidFill>
                  <a:srgbClr val="FFFFFF"/>
                </a:solidFill>
                <a:latin typeface="Quattrocento Sans"/>
                <a:ea typeface="Quattrocento Sans"/>
                <a:cs typeface="Quattrocento Sans"/>
                <a:sym typeface="Quattrocento Sans"/>
              </a:rPr>
              <a:t> </a:t>
            </a:r>
            <a:br>
              <a:rPr b="1" i="0" lang="pt-PT" sz="6000" u="none" cap="none" strike="noStrike">
                <a:solidFill>
                  <a:srgbClr val="FFFFFF"/>
                </a:solidFill>
                <a:latin typeface="Quattrocento Sans"/>
                <a:ea typeface="Quattrocento Sans"/>
                <a:cs typeface="Quattrocento Sans"/>
                <a:sym typeface="Quattrocento Sans"/>
              </a:rPr>
            </a:br>
            <a:r>
              <a:rPr b="1" i="0" lang="pt-PT" sz="6000" u="none" cap="none" strike="noStrike">
                <a:solidFill>
                  <a:srgbClr val="FFFFFF"/>
                </a:solidFill>
                <a:latin typeface="Quattrocento Sans"/>
                <a:ea typeface="Quattrocento Sans"/>
                <a:cs typeface="Quattrocento Sans"/>
                <a:sym typeface="Quattrocento Sans"/>
              </a:rPr>
              <a:t>ΔΡΑΣΤΗΡΙΟΤΗΤΑ </a:t>
            </a:r>
            <a:r>
              <a:rPr b="1" i="0" lang="pt-PT" sz="6000" u="none" cap="none" strike="noStrike">
                <a:solidFill>
                  <a:srgbClr val="FFFFFF"/>
                </a:solidFill>
                <a:latin typeface="Quattrocento Sans"/>
                <a:ea typeface="Quattrocento Sans"/>
                <a:cs typeface="Quattrocento Sans"/>
                <a:sym typeface="Quattrocento Sans"/>
              </a:rPr>
              <a:t>3</a:t>
            </a:r>
            <a:endParaRPr b="1" i="0" sz="6000" u="none" cap="none" strike="noStrike">
              <a:solidFill>
                <a:srgbClr val="FFFFFF"/>
              </a:solidFill>
              <a:latin typeface="Quattrocento Sans"/>
              <a:ea typeface="Quattrocento Sans"/>
              <a:cs typeface="Quattrocento Sans"/>
              <a:sym typeface="Quattrocento Sans"/>
            </a:endParaRPr>
          </a:p>
        </p:txBody>
      </p:sp>
      <p:sp>
        <p:nvSpPr>
          <p:cNvPr id="215" name="Google Shape;215;p5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Arial"/>
              <a:buNone/>
            </a:pPr>
            <a:r>
              <a:t/>
            </a:r>
            <a:endParaRPr b="0" i="0" sz="400" u="none" cap="none" strike="noStrike">
              <a:solidFill>
                <a:srgbClr val="FFFFFF"/>
              </a:solidFill>
              <a:latin typeface="Calibri"/>
              <a:ea typeface="Calibri"/>
              <a:cs typeface="Calibri"/>
              <a:sym typeface="Calibri"/>
            </a:endParaRPr>
          </a:p>
        </p:txBody>
      </p:sp>
      <p:sp>
        <p:nvSpPr>
          <p:cNvPr id="216" name="Google Shape;216;p58"/>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17" name="Google Shape;217;p58"/>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218" name="Google Shape;218;p58"/>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219" name="Google Shape;219;p58"/>
          <p:cNvSpPr txBox="1"/>
          <p:nvPr/>
        </p:nvSpPr>
        <p:spPr>
          <a:xfrm>
            <a:off x="443346" y="3096869"/>
            <a:ext cx="984365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2800" u="none" cap="none" strike="noStrike">
                <a:solidFill>
                  <a:schemeClr val="lt1"/>
                </a:solidFill>
                <a:latin typeface="Arial"/>
                <a:ea typeface="Arial"/>
                <a:cs typeface="Arial"/>
                <a:sym typeface="Arial"/>
              </a:rPr>
              <a:t>Ανάληψη δράσης για την ανάπτυξη των κοινωνικών μου δεξιοτήτων για το μέλλον</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59"/>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226" name="Google Shape;226;p59"/>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227" name="Google Shape;227;p59"/>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228" name="Google Shape;228;p59"/>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p59"/>
          <p:cNvSpPr txBox="1"/>
          <p:nvPr/>
        </p:nvSpPr>
        <p:spPr>
          <a:xfrm>
            <a:off x="1997420" y="1787826"/>
            <a:ext cx="8450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400" u="none" cap="none" strike="noStrike">
                <a:solidFill>
                  <a:schemeClr val="dk1"/>
                </a:solidFill>
                <a:latin typeface="Arial"/>
                <a:ea typeface="Arial"/>
                <a:cs typeface="Arial"/>
                <a:sym typeface="Arial"/>
              </a:rPr>
              <a:t>Ανάληψη δράσης για την ανάπτυξη των κοινωνικών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pt-PT" sz="2400" u="none" cap="none" strike="noStrike">
                <a:solidFill>
                  <a:schemeClr val="dk1"/>
                </a:solidFill>
                <a:latin typeface="Arial"/>
                <a:ea typeface="Arial"/>
                <a:cs typeface="Arial"/>
                <a:sym typeface="Arial"/>
              </a:rPr>
              <a:t>μου δεξιοτήτων για το μέλλον</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30" name="Google Shape;230;p59"/>
          <p:cNvSpPr txBox="1"/>
          <p:nvPr/>
        </p:nvSpPr>
        <p:spPr>
          <a:xfrm>
            <a:off x="1997420" y="2880359"/>
            <a:ext cx="82590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2400" u="none" cap="none" strike="noStrike">
                <a:solidFill>
                  <a:srgbClr val="000000"/>
                </a:solidFill>
                <a:latin typeface="Arial"/>
                <a:ea typeface="Arial"/>
                <a:cs typeface="Arial"/>
                <a:sym typeface="Arial"/>
              </a:rPr>
              <a:t> Ποιες τρεις (3) κοινωνικές δεξιότητες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pt-PT" sz="2400" u="none" cap="none" strike="noStrike">
                <a:solidFill>
                  <a:srgbClr val="000000"/>
                </a:solidFill>
                <a:latin typeface="Arial"/>
                <a:ea typeface="Arial"/>
                <a:cs typeface="Arial"/>
                <a:sym typeface="Arial"/>
              </a:rPr>
              <a:t>πρέπει να αναπτύξετε; </a:t>
            </a:r>
            <a:endParaRPr/>
          </a:p>
          <a:p>
            <a:pPr indent="0" lvl="0" marL="0" marR="0" rtl="0" algn="ctr">
              <a:lnSpc>
                <a:spcPct val="100000"/>
              </a:lnSpc>
              <a:spcBef>
                <a:spcPts val="0"/>
              </a:spcBef>
              <a:spcAft>
                <a:spcPts val="0"/>
              </a:spcAft>
              <a:buNone/>
            </a:pPr>
            <a:r>
              <a:rPr b="0" i="0" lang="pt-PT" sz="2400" u="none" cap="none" strike="noStrike">
                <a:solidFill>
                  <a:srgbClr val="000000"/>
                </a:solidFill>
                <a:latin typeface="Arial"/>
                <a:ea typeface="Arial"/>
                <a:cs typeface="Arial"/>
                <a:sym typeface="Arial"/>
              </a:rPr>
              <a:t>Πώς μπορείτε να το πετύχετε αυτό; </a:t>
            </a:r>
            <a:endParaRPr/>
          </a:p>
          <a:p>
            <a:pPr indent="0" lvl="0" marL="0" marR="0" rtl="0" algn="just">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pic>
        <p:nvPicPr>
          <p:cNvPr id="231" name="Google Shape;231;p59"/>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232" name="Google Shape;232;p59"/>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nvSpPr>
        <p:spPr>
          <a:xfrm>
            <a:off x="5185019" y="6117074"/>
            <a:ext cx="6771640" cy="55399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pt-PT" sz="1000" u="none" cap="none" strike="noStrike">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2021-1-SE01-KA220-VET-000032922</a:t>
            </a:r>
            <a:endParaRPr b="0" i="0" sz="1400" u="none" cap="none" strike="noStrike">
              <a:solidFill>
                <a:srgbClr val="000000"/>
              </a:solidFill>
              <a:latin typeface="Arial"/>
              <a:ea typeface="Arial"/>
              <a:cs typeface="Arial"/>
              <a:sym typeface="Arial"/>
            </a:endParaRPr>
          </a:p>
        </p:txBody>
      </p:sp>
      <p:pic>
        <p:nvPicPr>
          <p:cNvPr id="238" name="Google Shape;238;p36"/>
          <p:cNvPicPr preferRelativeResize="0"/>
          <p:nvPr/>
        </p:nvPicPr>
        <p:blipFill rotWithShape="1">
          <a:blip r:embed="rId3">
            <a:alphaModFix/>
          </a:blip>
          <a:srcRect b="0" l="0" r="0" t="0"/>
          <a:stretch/>
        </p:blipFill>
        <p:spPr>
          <a:xfrm>
            <a:off x="4191000" y="974011"/>
            <a:ext cx="3810000" cy="1899478"/>
          </a:xfrm>
          <a:prstGeom prst="rect">
            <a:avLst/>
          </a:prstGeom>
          <a:noFill/>
          <a:ln>
            <a:noFill/>
          </a:ln>
        </p:spPr>
      </p:pic>
      <p:sp>
        <p:nvSpPr>
          <p:cNvPr id="239" name="Google Shape;239;p36"/>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240" name="Google Shape;240;p3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1" name="Google Shape;241;p36"/>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pic>
        <p:nvPicPr>
          <p:cNvPr id="242" name="Google Shape;242;p36"/>
          <p:cNvPicPr preferRelativeResize="0"/>
          <p:nvPr/>
        </p:nvPicPr>
        <p:blipFill rotWithShape="1">
          <a:blip r:embed="rId5">
            <a:alphaModFix/>
          </a:blip>
          <a:srcRect b="0" l="0" r="0" t="0"/>
          <a:stretch/>
        </p:blipFill>
        <p:spPr>
          <a:xfrm>
            <a:off x="2297323" y="3690456"/>
            <a:ext cx="7597354" cy="1609650"/>
          </a:xfrm>
          <a:prstGeom prst="rect">
            <a:avLst/>
          </a:prstGeom>
          <a:noFill/>
          <a:ln>
            <a:noFill/>
          </a:ln>
        </p:spPr>
      </p:pic>
      <p:pic>
        <p:nvPicPr>
          <p:cNvPr id="243" name="Google Shape;243;p36"/>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4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97" name="Google Shape;97;p49"/>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98" name="Google Shape;98;p49"/>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Arial"/>
              <a:buNone/>
            </a:pPr>
            <a:r>
              <a:rPr b="1" i="0" lang="pt-PT" sz="6000" u="none" cap="none" strike="noStrike">
                <a:solidFill>
                  <a:srgbClr val="FFFFFF"/>
                </a:solidFill>
                <a:latin typeface="Quattrocento Sans"/>
                <a:ea typeface="Quattrocento Sans"/>
                <a:cs typeface="Quattrocento Sans"/>
                <a:sym typeface="Quattrocento Sans"/>
              </a:rPr>
              <a:t> </a:t>
            </a:r>
            <a:br>
              <a:rPr b="1" i="0" lang="pt-PT" sz="6000" u="none" cap="none" strike="noStrike">
                <a:solidFill>
                  <a:srgbClr val="FFFFFF"/>
                </a:solidFill>
                <a:latin typeface="Quattrocento Sans"/>
                <a:ea typeface="Quattrocento Sans"/>
                <a:cs typeface="Quattrocento Sans"/>
                <a:sym typeface="Quattrocento Sans"/>
              </a:rPr>
            </a:br>
            <a:r>
              <a:rPr b="1" i="0" lang="pt-PT" sz="6000" u="none" cap="none" strike="noStrike">
                <a:solidFill>
                  <a:srgbClr val="FFFFFF"/>
                </a:solidFill>
                <a:latin typeface="Quattrocento Sans"/>
                <a:ea typeface="Quattrocento Sans"/>
                <a:cs typeface="Quattrocento Sans"/>
                <a:sym typeface="Quattrocento Sans"/>
              </a:rPr>
              <a:t>ΔΡΑΣΤΗΡΙΟΤΗΤΑ 1</a:t>
            </a:r>
            <a:endParaRPr b="1" i="0" sz="6000" u="none" cap="none" strike="noStrike">
              <a:solidFill>
                <a:srgbClr val="FFFFFF"/>
              </a:solidFill>
              <a:latin typeface="Quattrocento Sans"/>
              <a:ea typeface="Quattrocento Sans"/>
              <a:cs typeface="Quattrocento Sans"/>
              <a:sym typeface="Quattrocento Sans"/>
            </a:endParaRPr>
          </a:p>
        </p:txBody>
      </p:sp>
      <p:sp>
        <p:nvSpPr>
          <p:cNvPr id="99" name="Google Shape;99;p4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Arial"/>
              <a:buNone/>
            </a:pPr>
            <a:r>
              <a:t/>
            </a:r>
            <a:endParaRPr b="0" i="0" sz="400" u="none" cap="none" strike="noStrike">
              <a:solidFill>
                <a:srgbClr val="FFFFFF"/>
              </a:solidFill>
              <a:latin typeface="Calibri"/>
              <a:ea typeface="Calibri"/>
              <a:cs typeface="Calibri"/>
              <a:sym typeface="Calibri"/>
            </a:endParaRPr>
          </a:p>
        </p:txBody>
      </p:sp>
      <p:sp>
        <p:nvSpPr>
          <p:cNvPr id="100" name="Google Shape;100;p49"/>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01" name="Google Shape;101;p49"/>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102" name="Google Shape;102;p49"/>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103" name="Google Shape;103;p49"/>
          <p:cNvSpPr txBox="1"/>
          <p:nvPr/>
        </p:nvSpPr>
        <p:spPr>
          <a:xfrm>
            <a:off x="443346" y="3096869"/>
            <a:ext cx="834403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2800" u="none" cap="none" strike="noStrike">
                <a:solidFill>
                  <a:schemeClr val="lt1"/>
                </a:solidFill>
                <a:latin typeface="Arial"/>
                <a:ea typeface="Arial"/>
                <a:cs typeface="Arial"/>
                <a:sym typeface="Arial"/>
              </a:rPr>
              <a:t>Ποιες είναι οι κοινωνικές δεξιότητες;</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50"/>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10" name="Google Shape;110;p50"/>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11" name="Google Shape;111;p50"/>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12" name="Google Shape;112;p50"/>
          <p:cNvSpPr/>
          <p:nvPr/>
        </p:nvSpPr>
        <p:spPr>
          <a:xfrm>
            <a:off x="2001012" y="136195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50"/>
          <p:cNvSpPr txBox="1"/>
          <p:nvPr/>
        </p:nvSpPr>
        <p:spPr>
          <a:xfrm>
            <a:off x="1704812" y="1540904"/>
            <a:ext cx="8450555"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3200" u="none" cap="none" strike="noStrike">
                <a:solidFill>
                  <a:srgbClr val="000000"/>
                </a:solidFill>
                <a:latin typeface="Arial"/>
                <a:ea typeface="Arial"/>
                <a:cs typeface="Arial"/>
                <a:sym typeface="Arial"/>
              </a:rPr>
              <a:t>Μαλακές δεξιότητες</a:t>
            </a:r>
            <a:endParaRPr b="1" i="0" sz="3200" u="none" cap="none" strike="noStrike">
              <a:solidFill>
                <a:srgbClr val="000000"/>
              </a:solidFill>
              <a:latin typeface="Arial"/>
              <a:ea typeface="Arial"/>
              <a:cs typeface="Arial"/>
              <a:sym typeface="Arial"/>
            </a:endParaRPr>
          </a:p>
        </p:txBody>
      </p:sp>
      <p:sp>
        <p:nvSpPr>
          <p:cNvPr id="114" name="Google Shape;114;p50"/>
          <p:cNvSpPr txBox="1"/>
          <p:nvPr/>
        </p:nvSpPr>
        <p:spPr>
          <a:xfrm>
            <a:off x="2001012" y="2064342"/>
            <a:ext cx="7768800" cy="3247800"/>
          </a:xfrm>
          <a:prstGeom prst="rect">
            <a:avLst/>
          </a:prstGeom>
          <a:noFill/>
          <a:ln>
            <a:noFill/>
          </a:ln>
        </p:spPr>
        <p:txBody>
          <a:bodyPr anchorCtr="0" anchor="t" bIns="45700" lIns="91425" spcFirstLastPara="1" rIns="91425" wrap="square" tIns="45700">
            <a:spAutoFit/>
          </a:bodyPr>
          <a:lstStyle/>
          <a:p>
            <a:pPr indent="-311150" lvl="0" marL="342900" marR="0" rtl="0" algn="just">
              <a:lnSpc>
                <a:spcPct val="100000"/>
              </a:lnSpc>
              <a:spcBef>
                <a:spcPts val="0"/>
              </a:spcBef>
              <a:spcAft>
                <a:spcPts val="0"/>
              </a:spcAft>
              <a:buClr>
                <a:srgbClr val="000000"/>
              </a:buClr>
              <a:buSzPts val="1800"/>
              <a:buFont typeface="Noto Sans Symbols"/>
              <a:buChar char="▪"/>
            </a:pPr>
            <a:r>
              <a:rPr b="0" i="0" lang="pt-PT" sz="1800" u="none" cap="none" strike="noStrike">
                <a:solidFill>
                  <a:srgbClr val="000000"/>
                </a:solidFill>
                <a:latin typeface="Arial"/>
                <a:ea typeface="Arial"/>
                <a:cs typeface="Arial"/>
                <a:sym typeface="Arial"/>
              </a:rPr>
              <a:t>Οι ήπιες δεξιότητες είναι δεξιότητες που σχετίζονται με τα χαρακτηριστικά της προσωπικότητας και τις συμπεριφορές. </a:t>
            </a:r>
            <a:endParaRPr b="0" i="0" sz="1800" u="none" cap="none" strike="noStrike">
              <a:solidFill>
                <a:srgbClr val="000000"/>
              </a:solidFill>
              <a:latin typeface="Arial"/>
              <a:ea typeface="Arial"/>
              <a:cs typeface="Arial"/>
              <a:sym typeface="Arial"/>
            </a:endParaRPr>
          </a:p>
          <a:p>
            <a:pPr indent="-311150" lvl="0" marL="342900" marR="0" rtl="0" algn="just">
              <a:lnSpc>
                <a:spcPct val="100000"/>
              </a:lnSpc>
              <a:spcBef>
                <a:spcPts val="0"/>
              </a:spcBef>
              <a:spcAft>
                <a:spcPts val="0"/>
              </a:spcAft>
              <a:buClr>
                <a:srgbClr val="000000"/>
              </a:buClr>
              <a:buSzPts val="1800"/>
              <a:buFont typeface="Noto Sans Symbols"/>
              <a:buChar char="▪"/>
            </a:pPr>
            <a:r>
              <a:rPr b="0" i="0" lang="pt-PT" sz="1800" u="none" cap="none" strike="noStrike">
                <a:solidFill>
                  <a:srgbClr val="000000"/>
                </a:solidFill>
                <a:latin typeface="Arial"/>
                <a:ea typeface="Arial"/>
                <a:cs typeface="Arial"/>
                <a:sym typeface="Arial"/>
              </a:rPr>
              <a:t>Πρόκειται για μη τεχνικές δεξιότητες που επιτρέπουν σε κάποιον να αλληλεπιδρά αποτελεσματικά και αρμονικά με τους άλλους. </a:t>
            </a:r>
            <a:endParaRPr b="0" i="0" sz="1800" u="none" cap="none" strike="noStrike">
              <a:solidFill>
                <a:srgbClr val="000000"/>
              </a:solidFill>
              <a:latin typeface="Arial"/>
              <a:ea typeface="Arial"/>
              <a:cs typeface="Arial"/>
              <a:sym typeface="Arial"/>
            </a:endParaRPr>
          </a:p>
          <a:p>
            <a:pPr indent="-311150" lvl="0" marL="342900" marR="0" rtl="0" algn="just">
              <a:lnSpc>
                <a:spcPct val="100000"/>
              </a:lnSpc>
              <a:spcBef>
                <a:spcPts val="0"/>
              </a:spcBef>
              <a:spcAft>
                <a:spcPts val="0"/>
              </a:spcAft>
              <a:buClr>
                <a:srgbClr val="000000"/>
              </a:buClr>
              <a:buSzPts val="1800"/>
              <a:buFont typeface="Noto Sans Symbols"/>
              <a:buChar char="▪"/>
            </a:pPr>
            <a:r>
              <a:rPr b="0" i="0" lang="pt-PT" sz="1800" u="none" cap="none" strike="noStrike">
                <a:solidFill>
                  <a:srgbClr val="000000"/>
                </a:solidFill>
                <a:latin typeface="Arial"/>
                <a:ea typeface="Arial"/>
                <a:cs typeface="Arial"/>
                <a:sym typeface="Arial"/>
              </a:rPr>
              <a:t>Θεωρούνται σημαντικές για τους οργανισμούς και μπορούν να επηρεάσουν την κουλτούρα, τις νοοτροπίες, την ηγεσία, τις στάσεις και τις συμπεριφορές. </a:t>
            </a:r>
            <a:endParaRPr b="0" i="0" sz="18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300"/>
              <a:buFont typeface="Noto Sans Symbols"/>
              <a:buChar char="▪"/>
            </a:pPr>
            <a:r>
              <a:rPr b="0" i="0" lang="pt-PT" sz="1800" u="none" cap="none" strike="noStrike">
                <a:solidFill>
                  <a:srgbClr val="000000"/>
                </a:solidFill>
                <a:latin typeface="Arial"/>
                <a:ea typeface="Arial"/>
                <a:cs typeface="Arial"/>
                <a:sym typeface="Arial"/>
              </a:rPr>
              <a:t>Είναι δύσκολο να μάθουν, να μετρήσουν και να αξιολογήσουν.</a:t>
            </a:r>
            <a:r>
              <a:rPr b="0" i="0" lang="pt-PT" sz="23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pt-PT" sz="2800" u="none" cap="none" strike="noStrike">
                <a:solidFill>
                  <a:srgbClr val="000000"/>
                </a:solidFill>
                <a:latin typeface="Arial"/>
                <a:ea typeface="Arial"/>
                <a:cs typeface="Arial"/>
                <a:sym typeface="Arial"/>
              </a:rPr>
              <a:t> </a:t>
            </a:r>
            <a:endParaRPr/>
          </a:p>
          <a:p>
            <a:pPr indent="0" lvl="0" marL="0" marR="0" rtl="0" algn="ctr">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p:txBody>
      </p:sp>
      <p:pic>
        <p:nvPicPr>
          <p:cNvPr id="115" name="Google Shape;115;p50"/>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16" name="Google Shape;116;p50"/>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51"/>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23" name="Google Shape;123;p51"/>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24" name="Google Shape;124;p51"/>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25" name="Google Shape;125;p51"/>
          <p:cNvSpPr/>
          <p:nvPr/>
        </p:nvSpPr>
        <p:spPr>
          <a:xfrm>
            <a:off x="2001012" y="136195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51"/>
          <p:cNvSpPr txBox="1"/>
          <p:nvPr/>
        </p:nvSpPr>
        <p:spPr>
          <a:xfrm>
            <a:off x="1704812" y="1540904"/>
            <a:ext cx="8450555"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3200" u="none" cap="none" strike="noStrike">
                <a:solidFill>
                  <a:srgbClr val="000000"/>
                </a:solidFill>
                <a:latin typeface="Arial"/>
                <a:ea typeface="Arial"/>
                <a:cs typeface="Arial"/>
                <a:sym typeface="Arial"/>
              </a:rPr>
              <a:t>Σκληρές δεξιότητες</a:t>
            </a:r>
            <a:endParaRPr b="1" i="0" sz="3200" u="none" cap="none" strike="noStrike">
              <a:solidFill>
                <a:srgbClr val="000000"/>
              </a:solidFill>
              <a:latin typeface="Arial"/>
              <a:ea typeface="Arial"/>
              <a:cs typeface="Arial"/>
              <a:sym typeface="Arial"/>
            </a:endParaRPr>
          </a:p>
        </p:txBody>
      </p:sp>
      <p:sp>
        <p:nvSpPr>
          <p:cNvPr id="127" name="Google Shape;127;p51"/>
          <p:cNvSpPr txBox="1"/>
          <p:nvPr/>
        </p:nvSpPr>
        <p:spPr>
          <a:xfrm>
            <a:off x="2001012" y="2064342"/>
            <a:ext cx="7768800" cy="338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330200" lvl="0" marL="342900" marR="0" rtl="0" algn="just">
              <a:lnSpc>
                <a:spcPct val="100000"/>
              </a:lnSpc>
              <a:spcBef>
                <a:spcPts val="0"/>
              </a:spcBef>
              <a:spcAft>
                <a:spcPts val="0"/>
              </a:spcAft>
              <a:buClr>
                <a:srgbClr val="000000"/>
              </a:buClr>
              <a:buSzPts val="2100"/>
              <a:buFont typeface="Noto Sans Symbols"/>
              <a:buChar char="▪"/>
            </a:pPr>
            <a:r>
              <a:rPr b="0" i="0" lang="pt-PT" sz="2100" u="none" cap="none" strike="noStrike">
                <a:solidFill>
                  <a:srgbClr val="000000"/>
                </a:solidFill>
                <a:latin typeface="Arial"/>
                <a:ea typeface="Arial"/>
                <a:cs typeface="Arial"/>
                <a:sym typeface="Arial"/>
              </a:rPr>
              <a:t>Είναι το αντίθετο από τις κοινωνικές δεξιότητες.</a:t>
            </a:r>
            <a:endParaRPr sz="1200"/>
          </a:p>
          <a:p>
            <a:pPr indent="-342900" lvl="0" marL="342900" marR="0" rtl="0" algn="just">
              <a:lnSpc>
                <a:spcPct val="100000"/>
              </a:lnSpc>
              <a:spcBef>
                <a:spcPts val="0"/>
              </a:spcBef>
              <a:spcAft>
                <a:spcPts val="0"/>
              </a:spcAft>
              <a:buClr>
                <a:srgbClr val="000000"/>
              </a:buClr>
              <a:buSzPts val="2300"/>
              <a:buFont typeface="Noto Sans Symbols"/>
              <a:buChar char="▪"/>
            </a:pPr>
            <a:r>
              <a:rPr b="0" i="0" lang="pt-PT" sz="2100" u="none" cap="none" strike="noStrike">
                <a:solidFill>
                  <a:srgbClr val="000000"/>
                </a:solidFill>
                <a:latin typeface="Arial"/>
                <a:ea typeface="Arial"/>
                <a:cs typeface="Arial"/>
                <a:sym typeface="Arial"/>
              </a:rPr>
              <a:t>Είναι οι τεχνικές δεξιότητες και σχετίζονται με όλα όσα μαθαίνουμε στην τυπική και μη τυπική εκπαίδευση, είτε σε προπτυχιακά είτε σε μεταπτυχιακά μαθήματα και συνδέονται με τις πληροφορίες που περιλαμβάνονται στο πρόγραμμα σπουδών μας, προστίθενται στο προφίλ μας και επισημαίνονται στον υπεύθυνο προσλήψεων σε μια διαδικασία πρόσληψης</a:t>
            </a:r>
            <a:r>
              <a:rPr b="0" i="0" lang="pt-PT" sz="2300" u="none" cap="none" strike="noStrike">
                <a:solidFill>
                  <a:srgbClr val="000000"/>
                </a:solidFill>
                <a:latin typeface="Arial"/>
                <a:ea typeface="Arial"/>
                <a:cs typeface="Arial"/>
                <a:sym typeface="Arial"/>
              </a:rPr>
              <a:t>. </a:t>
            </a:r>
            <a:endParaRPr/>
          </a:p>
          <a:p>
            <a:pPr indent="0" lvl="0" marL="0" marR="0" rtl="0" algn="ctr">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p:txBody>
      </p:sp>
      <p:pic>
        <p:nvPicPr>
          <p:cNvPr id="128" name="Google Shape;128;p51"/>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29" name="Google Shape;129;p51"/>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52"/>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36" name="Google Shape;136;p5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37" name="Google Shape;137;p52"/>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38" name="Google Shape;138;p52"/>
          <p:cNvSpPr/>
          <p:nvPr/>
        </p:nvSpPr>
        <p:spPr>
          <a:xfrm>
            <a:off x="2001012" y="136195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52"/>
          <p:cNvSpPr txBox="1"/>
          <p:nvPr/>
        </p:nvSpPr>
        <p:spPr>
          <a:xfrm>
            <a:off x="1660044" y="1571759"/>
            <a:ext cx="8450700" cy="49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600" u="none" cap="none" strike="noStrike">
                <a:solidFill>
                  <a:srgbClr val="000000"/>
                </a:solidFill>
                <a:latin typeface="Arial"/>
                <a:ea typeface="Arial"/>
                <a:cs typeface="Arial"/>
                <a:sym typeface="Arial"/>
              </a:rPr>
              <a:t>Παραδείγματα κρίσιμων κοινωνικών δεξιοτήτων</a:t>
            </a:r>
            <a:endParaRPr b="1" i="0" sz="2600" u="none" cap="none" strike="noStrike">
              <a:solidFill>
                <a:srgbClr val="000000"/>
              </a:solidFill>
              <a:latin typeface="Arial"/>
              <a:ea typeface="Arial"/>
              <a:cs typeface="Arial"/>
              <a:sym typeface="Arial"/>
            </a:endParaRPr>
          </a:p>
        </p:txBody>
      </p:sp>
      <p:sp>
        <p:nvSpPr>
          <p:cNvPr id="140" name="Google Shape;140;p52"/>
          <p:cNvSpPr txBox="1"/>
          <p:nvPr/>
        </p:nvSpPr>
        <p:spPr>
          <a:xfrm>
            <a:off x="2001012" y="2064342"/>
            <a:ext cx="7768796"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p:txBody>
      </p:sp>
      <p:pic>
        <p:nvPicPr>
          <p:cNvPr id="141" name="Google Shape;141;p52"/>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42" name="Google Shape;142;p52"/>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graphicFrame>
        <p:nvGraphicFramePr>
          <p:cNvPr id="143" name="Google Shape;143;p52"/>
          <p:cNvGraphicFramePr/>
          <p:nvPr/>
        </p:nvGraphicFramePr>
        <p:xfrm>
          <a:off x="2293620" y="2275944"/>
          <a:ext cx="3000000" cy="3000000"/>
        </p:xfrm>
        <a:graphic>
          <a:graphicData uri="http://schemas.openxmlformats.org/drawingml/2006/table">
            <a:tbl>
              <a:tblPr bandRow="1" firstCol="1" firstRow="1">
                <a:noFill/>
                <a:tableStyleId>{0733D268-C056-42DA-9919-C44F3B03D7DF}</a:tableStyleId>
              </a:tblPr>
              <a:tblGrid>
                <a:gridCol w="3720475"/>
                <a:gridCol w="3720475"/>
              </a:tblGrid>
              <a:tr h="2680825">
                <a:tc>
                  <a:txBody>
                    <a:bodyPr/>
                    <a:lstStyle/>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Επικοινωνία</a:t>
                      </a:r>
                      <a:endParaRPr/>
                    </a:p>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Ομαδική εργασία</a:t>
                      </a:r>
                      <a:endParaRPr/>
                    </a:p>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Επίλυση προβλημάτων </a:t>
                      </a:r>
                      <a:endParaRPr/>
                    </a:p>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Διαχείριση χρόνου </a:t>
                      </a:r>
                      <a:endParaRPr/>
                    </a:p>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Κριτική σκέψη </a:t>
                      </a:r>
                      <a:endParaRPr/>
                    </a:p>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Λήψη αποφάσεων</a:t>
                      </a:r>
                      <a:endParaRPr/>
                    </a:p>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Διαπραγμάτευση </a:t>
                      </a:r>
                      <a:endParaRPr/>
                    </a:p>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Οργανωτική </a:t>
                      </a:r>
                      <a:endParaRPr/>
                    </a:p>
                    <a:p>
                      <a:pPr indent="0" lvl="0" marL="0" marR="0" rtl="0" algn="l">
                        <a:lnSpc>
                          <a:spcPct val="107000"/>
                        </a:lnSpc>
                        <a:spcBef>
                          <a:spcPts val="0"/>
                        </a:spcBef>
                        <a:spcAft>
                          <a:spcPts val="0"/>
                        </a:spcAft>
                        <a:buNone/>
                      </a:pPr>
                      <a:r>
                        <a:rPr lang="pt-PT" sz="1800" u="none" cap="none" strike="noStrike"/>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Διαχείριση άγχους </a:t>
                      </a:r>
                      <a:endParaRPr/>
                    </a:p>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Προσαρμοστικότητα</a:t>
                      </a:r>
                      <a:endParaRPr/>
                    </a:p>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Προσαρμοστικότητα </a:t>
                      </a:r>
                      <a:endParaRPr/>
                    </a:p>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Διαχείριση συγκρούσεων </a:t>
                      </a:r>
                      <a:endParaRPr/>
                    </a:p>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Ηγεσία </a:t>
                      </a:r>
                      <a:endParaRPr/>
                    </a:p>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Δημιουργικότητα </a:t>
                      </a:r>
                      <a:endParaRPr/>
                    </a:p>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Ευρηματικότητα </a:t>
                      </a:r>
                      <a:endParaRPr/>
                    </a:p>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Πειθώ </a:t>
                      </a:r>
                      <a:endParaRPr/>
                    </a:p>
                    <a:p>
                      <a:pPr indent="-342900" lvl="0" marL="342900" marR="0" rtl="0" algn="l">
                        <a:lnSpc>
                          <a:spcPct val="107000"/>
                        </a:lnSpc>
                        <a:spcBef>
                          <a:spcPts val="0"/>
                        </a:spcBef>
                        <a:spcAft>
                          <a:spcPts val="0"/>
                        </a:spcAft>
                        <a:buClr>
                          <a:srgbClr val="000000"/>
                        </a:buClr>
                        <a:buSzPts val="1800"/>
                        <a:buFont typeface="Noto Sans Symbols"/>
                        <a:buChar char="∙"/>
                      </a:pPr>
                      <a:r>
                        <a:rPr lang="pt-PT" sz="1800" u="none" cap="none" strike="noStrike"/>
                        <a:t>Ανοιχτότητα στην κριτική</a:t>
                      </a:r>
                      <a:endParaRPr sz="1800" u="none" cap="none" strike="noStrike">
                        <a:solidFill>
                          <a:srgbClr val="000000"/>
                        </a:solidFill>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53"/>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50" name="Google Shape;150;p53"/>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51" name="Google Shape;151;p53"/>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52" name="Google Shape;152;p53"/>
          <p:cNvSpPr/>
          <p:nvPr/>
        </p:nvSpPr>
        <p:spPr>
          <a:xfrm>
            <a:off x="2001012" y="136195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p53"/>
          <p:cNvSpPr txBox="1"/>
          <p:nvPr/>
        </p:nvSpPr>
        <p:spPr>
          <a:xfrm>
            <a:off x="1908700" y="1462025"/>
            <a:ext cx="8515500" cy="47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500" u="none" cap="none" strike="noStrike">
                <a:solidFill>
                  <a:srgbClr val="000000"/>
                </a:solidFill>
                <a:latin typeface="Arial"/>
                <a:ea typeface="Arial"/>
                <a:cs typeface="Arial"/>
                <a:sym typeface="Arial"/>
              </a:rPr>
              <a:t>Ανάπτυξη κοινωνικών δεξιοτήτων για το μέλλον</a:t>
            </a:r>
            <a:endParaRPr b="1" i="0" sz="2500" u="none" cap="none" strike="noStrike">
              <a:solidFill>
                <a:srgbClr val="000000"/>
              </a:solidFill>
              <a:latin typeface="Arial"/>
              <a:ea typeface="Arial"/>
              <a:cs typeface="Arial"/>
              <a:sym typeface="Arial"/>
            </a:endParaRPr>
          </a:p>
        </p:txBody>
      </p:sp>
      <p:sp>
        <p:nvSpPr>
          <p:cNvPr id="154" name="Google Shape;154;p53"/>
          <p:cNvSpPr txBox="1"/>
          <p:nvPr/>
        </p:nvSpPr>
        <p:spPr>
          <a:xfrm>
            <a:off x="2028431" y="1972459"/>
            <a:ext cx="8395800" cy="3648000"/>
          </a:xfrm>
          <a:prstGeom prst="rect">
            <a:avLst/>
          </a:prstGeom>
          <a:noFill/>
          <a:ln>
            <a:noFill/>
          </a:ln>
        </p:spPr>
        <p:txBody>
          <a:bodyPr anchorCtr="0" anchor="t" bIns="45700" lIns="91425" spcFirstLastPara="1" rIns="91425" wrap="square" tIns="45700">
            <a:spAutoFit/>
          </a:bodyPr>
          <a:lstStyle/>
          <a:p>
            <a:pPr indent="-273050" lvl="0" marL="285750" marR="0" rtl="0" algn="just">
              <a:lnSpc>
                <a:spcPct val="100000"/>
              </a:lnSpc>
              <a:spcBef>
                <a:spcPts val="0"/>
              </a:spcBef>
              <a:spcAft>
                <a:spcPts val="0"/>
              </a:spcAft>
              <a:buClr>
                <a:srgbClr val="000000"/>
              </a:buClr>
              <a:buSzPts val="1500"/>
              <a:buFont typeface="Noto Sans Symbols"/>
              <a:buChar char="▪"/>
            </a:pPr>
            <a:r>
              <a:rPr b="0" i="0" lang="pt-PT" sz="1500" u="none" cap="none" strike="noStrike">
                <a:solidFill>
                  <a:srgbClr val="000000"/>
                </a:solidFill>
                <a:latin typeface="Arial"/>
                <a:ea typeface="Arial"/>
                <a:cs typeface="Arial"/>
                <a:sym typeface="Arial"/>
              </a:rPr>
              <a:t>Για την ανάπτυξη των κοινωνικών δεξιοτήτων πρέπει να εστιάσει κανείς στα εξής:</a:t>
            </a:r>
            <a:endParaRPr sz="1200"/>
          </a:p>
          <a:p>
            <a:pPr indent="-273050" lvl="0" marL="285750" marR="0" rtl="0" algn="l">
              <a:lnSpc>
                <a:spcPct val="100000"/>
              </a:lnSpc>
              <a:spcBef>
                <a:spcPts val="0"/>
              </a:spcBef>
              <a:spcAft>
                <a:spcPts val="0"/>
              </a:spcAft>
              <a:buClr>
                <a:srgbClr val="000000"/>
              </a:buClr>
              <a:buSzPts val="1500"/>
              <a:buFont typeface="Noto Sans Symbols"/>
              <a:buChar char="▪"/>
            </a:pPr>
            <a:r>
              <a:rPr b="0" i="0" lang="pt-PT" sz="1500" u="none" cap="none" strike="noStrike">
                <a:solidFill>
                  <a:srgbClr val="000000"/>
                </a:solidFill>
                <a:latin typeface="Arial"/>
                <a:ea typeface="Arial"/>
                <a:cs typeface="Arial"/>
                <a:sym typeface="Arial"/>
              </a:rPr>
              <a:t>Κατανόηση του τι είναι οι κοινωνικές δεξιότητες</a:t>
            </a:r>
            <a:endParaRPr sz="1200"/>
          </a:p>
          <a:p>
            <a:pPr indent="-273050" lvl="0" marL="285750" marR="0" rtl="0" algn="l">
              <a:lnSpc>
                <a:spcPct val="100000"/>
              </a:lnSpc>
              <a:spcBef>
                <a:spcPts val="0"/>
              </a:spcBef>
              <a:spcAft>
                <a:spcPts val="0"/>
              </a:spcAft>
              <a:buClr>
                <a:srgbClr val="000000"/>
              </a:buClr>
              <a:buSzPts val="1500"/>
              <a:buFont typeface="Noto Sans Symbols"/>
              <a:buChar char="▪"/>
            </a:pPr>
            <a:r>
              <a:rPr b="0" i="0" lang="pt-PT" sz="1500" u="none" cap="none" strike="noStrike">
                <a:solidFill>
                  <a:srgbClr val="000000"/>
                </a:solidFill>
                <a:latin typeface="Arial"/>
                <a:ea typeface="Arial"/>
                <a:cs typeface="Arial"/>
                <a:sym typeface="Arial"/>
              </a:rPr>
              <a:t>Χρησιμοποιήστε μια νοοτροπία μάθησης</a:t>
            </a:r>
            <a:endParaRPr sz="1200"/>
          </a:p>
          <a:p>
            <a:pPr indent="-273050" lvl="0" marL="285750" marR="0" rtl="0" algn="l">
              <a:lnSpc>
                <a:spcPct val="100000"/>
              </a:lnSpc>
              <a:spcBef>
                <a:spcPts val="0"/>
              </a:spcBef>
              <a:spcAft>
                <a:spcPts val="0"/>
              </a:spcAft>
              <a:buClr>
                <a:srgbClr val="000000"/>
              </a:buClr>
              <a:buSzPts val="1500"/>
              <a:buFont typeface="Noto Sans Symbols"/>
              <a:buChar char="▪"/>
            </a:pPr>
            <a:r>
              <a:rPr b="0" i="0" lang="pt-PT" sz="1500" u="none" cap="none" strike="noStrike">
                <a:solidFill>
                  <a:srgbClr val="000000"/>
                </a:solidFill>
                <a:latin typeface="Arial"/>
                <a:ea typeface="Arial"/>
                <a:cs typeface="Arial"/>
                <a:sym typeface="Arial"/>
              </a:rPr>
              <a:t>Αυτοαναστοχασμός</a:t>
            </a:r>
            <a:endParaRPr sz="1200"/>
          </a:p>
          <a:p>
            <a:pPr indent="-273050" lvl="0" marL="285750" marR="0" rtl="0" algn="l">
              <a:lnSpc>
                <a:spcPct val="100000"/>
              </a:lnSpc>
              <a:spcBef>
                <a:spcPts val="0"/>
              </a:spcBef>
              <a:spcAft>
                <a:spcPts val="0"/>
              </a:spcAft>
              <a:buClr>
                <a:srgbClr val="000000"/>
              </a:buClr>
              <a:buSzPts val="1500"/>
              <a:buFont typeface="Noto Sans Symbols"/>
              <a:buChar char="▪"/>
            </a:pPr>
            <a:r>
              <a:rPr b="0" i="0" lang="pt-PT" sz="1500" u="none" cap="none" strike="noStrike">
                <a:solidFill>
                  <a:srgbClr val="000000"/>
                </a:solidFill>
                <a:latin typeface="Arial"/>
                <a:ea typeface="Arial"/>
                <a:cs typeface="Arial"/>
                <a:sym typeface="Arial"/>
              </a:rPr>
              <a:t>Δώστε προτεραιότητα στην ανάπτυξη των δεξιοτήτων που σας λείπουν</a:t>
            </a:r>
            <a:endParaRPr sz="1200"/>
          </a:p>
          <a:p>
            <a:pPr indent="-273050" lvl="0" marL="285750" marR="0" rtl="0" algn="l">
              <a:lnSpc>
                <a:spcPct val="100000"/>
              </a:lnSpc>
              <a:spcBef>
                <a:spcPts val="0"/>
              </a:spcBef>
              <a:spcAft>
                <a:spcPts val="0"/>
              </a:spcAft>
              <a:buClr>
                <a:srgbClr val="000000"/>
              </a:buClr>
              <a:buSzPts val="1500"/>
              <a:buFont typeface="Noto Sans Symbols"/>
              <a:buChar char="▪"/>
            </a:pPr>
            <a:r>
              <a:rPr b="0" i="0" lang="pt-PT" sz="1500" u="none" cap="none" strike="noStrike">
                <a:solidFill>
                  <a:srgbClr val="000000"/>
                </a:solidFill>
                <a:latin typeface="Arial"/>
                <a:ea typeface="Arial"/>
                <a:cs typeface="Arial"/>
                <a:sym typeface="Arial"/>
              </a:rPr>
              <a:t>Συμμετοχή σε ευκαιρίες μάθησης και κατάρτισης</a:t>
            </a:r>
            <a:endParaRPr sz="1200"/>
          </a:p>
          <a:p>
            <a:pPr indent="-273050" lvl="0" marL="285750" marR="0" rtl="0" algn="l">
              <a:lnSpc>
                <a:spcPct val="100000"/>
              </a:lnSpc>
              <a:spcBef>
                <a:spcPts val="0"/>
              </a:spcBef>
              <a:spcAft>
                <a:spcPts val="0"/>
              </a:spcAft>
              <a:buClr>
                <a:srgbClr val="000000"/>
              </a:buClr>
              <a:buSzPts val="1500"/>
              <a:buFont typeface="Noto Sans Symbols"/>
              <a:buChar char="▪"/>
            </a:pPr>
            <a:r>
              <a:rPr b="0" i="0" lang="pt-PT" sz="1500" u="none" cap="none" strike="noStrike">
                <a:solidFill>
                  <a:srgbClr val="000000"/>
                </a:solidFill>
                <a:latin typeface="Arial"/>
                <a:ea typeface="Arial"/>
                <a:cs typeface="Arial"/>
                <a:sym typeface="Arial"/>
              </a:rPr>
              <a:t>Εφαρμογή (νέων και άλλων) δεξιοτήτων στην πράξη</a:t>
            </a:r>
            <a:endParaRPr sz="1200"/>
          </a:p>
          <a:p>
            <a:pPr indent="-273050" lvl="0" marL="285750" marR="0" rtl="0" algn="l">
              <a:lnSpc>
                <a:spcPct val="100000"/>
              </a:lnSpc>
              <a:spcBef>
                <a:spcPts val="0"/>
              </a:spcBef>
              <a:spcAft>
                <a:spcPts val="0"/>
              </a:spcAft>
              <a:buClr>
                <a:srgbClr val="000000"/>
              </a:buClr>
              <a:buSzPts val="1500"/>
              <a:buFont typeface="Noto Sans Symbols"/>
              <a:buChar char="▪"/>
            </a:pPr>
            <a:r>
              <a:rPr b="0" i="0" lang="pt-PT" sz="1500" u="none" cap="none" strike="noStrike">
                <a:solidFill>
                  <a:srgbClr val="000000"/>
                </a:solidFill>
                <a:latin typeface="Arial"/>
                <a:ea typeface="Arial"/>
                <a:cs typeface="Arial"/>
                <a:sym typeface="Arial"/>
              </a:rPr>
              <a:t>Να έχετε υπομονή</a:t>
            </a:r>
            <a:endParaRPr sz="1200"/>
          </a:p>
          <a:p>
            <a:pPr indent="-273050" lvl="0" marL="285750" marR="0" rtl="0" algn="l">
              <a:lnSpc>
                <a:spcPct val="100000"/>
              </a:lnSpc>
              <a:spcBef>
                <a:spcPts val="0"/>
              </a:spcBef>
              <a:spcAft>
                <a:spcPts val="0"/>
              </a:spcAft>
              <a:buClr>
                <a:srgbClr val="000000"/>
              </a:buClr>
              <a:buSzPts val="1500"/>
              <a:buFont typeface="Noto Sans Symbols"/>
              <a:buChar char="▪"/>
            </a:pPr>
            <a:r>
              <a:rPr b="0" i="0" lang="pt-PT" sz="1500" u="none" cap="none" strike="noStrike">
                <a:solidFill>
                  <a:srgbClr val="000000"/>
                </a:solidFill>
                <a:latin typeface="Arial"/>
                <a:ea typeface="Arial"/>
                <a:cs typeface="Arial"/>
                <a:sym typeface="Arial"/>
              </a:rPr>
              <a:t>Θυμηθείτε ποιος σας ανέπτυξε αυτές τις δεξιότητες</a:t>
            </a:r>
            <a:endParaRPr sz="1200"/>
          </a:p>
          <a:p>
            <a:pPr indent="-273050" lvl="0" marL="285750" marR="0" rtl="0" algn="l">
              <a:lnSpc>
                <a:spcPct val="100000"/>
              </a:lnSpc>
              <a:spcBef>
                <a:spcPts val="0"/>
              </a:spcBef>
              <a:spcAft>
                <a:spcPts val="0"/>
              </a:spcAft>
              <a:buClr>
                <a:srgbClr val="000000"/>
              </a:buClr>
              <a:buSzPts val="1500"/>
              <a:buFont typeface="Noto Sans Symbols"/>
              <a:buChar char="▪"/>
            </a:pPr>
            <a:r>
              <a:rPr b="0" i="0" lang="pt-PT" sz="1500" u="none" cap="none" strike="noStrike">
                <a:solidFill>
                  <a:srgbClr val="000000"/>
                </a:solidFill>
                <a:latin typeface="Arial"/>
                <a:ea typeface="Arial"/>
                <a:cs typeface="Arial"/>
                <a:sym typeface="Arial"/>
              </a:rPr>
              <a:t>Αξιοποιήστε στο έπακρο την ανατροφοδότηση για να αποκτήσετε πρόσβαση στην πρόοδό σας και στους τομείς ανάπτυξης.</a:t>
            </a:r>
            <a:endParaRPr sz="1200"/>
          </a:p>
          <a:p>
            <a:pPr indent="-273050" lvl="0" marL="285750" marR="0" rtl="0" algn="l">
              <a:lnSpc>
                <a:spcPct val="100000"/>
              </a:lnSpc>
              <a:spcBef>
                <a:spcPts val="0"/>
              </a:spcBef>
              <a:spcAft>
                <a:spcPts val="0"/>
              </a:spcAft>
              <a:buClr>
                <a:srgbClr val="000000"/>
              </a:buClr>
              <a:buSzPts val="1500"/>
              <a:buFont typeface="Noto Sans Symbols"/>
              <a:buChar char="▪"/>
            </a:pPr>
            <a:r>
              <a:rPr b="0" i="0" lang="pt-PT" sz="1500" u="none" cap="none" strike="noStrike">
                <a:solidFill>
                  <a:srgbClr val="000000"/>
                </a:solidFill>
                <a:latin typeface="Arial"/>
                <a:ea typeface="Arial"/>
                <a:cs typeface="Arial"/>
                <a:sym typeface="Arial"/>
              </a:rPr>
              <a:t>Αναδείξτε τις κοινωνικές σας δεξιότητες (στο βιογραφικό σας σημείωμα και στο προφίλ σας)</a:t>
            </a:r>
            <a:endParaRPr sz="1200"/>
          </a:p>
          <a:p>
            <a:pPr indent="-196850" lvl="0" marL="342900" marR="0" rtl="0" algn="just">
              <a:lnSpc>
                <a:spcPct val="100000"/>
              </a:lnSpc>
              <a:spcBef>
                <a:spcPts val="0"/>
              </a:spcBef>
              <a:spcAft>
                <a:spcPts val="0"/>
              </a:spcAft>
              <a:buClr>
                <a:srgbClr val="000000"/>
              </a:buClr>
              <a:buSzPts val="2300"/>
              <a:buFont typeface="Noto Sans Symbols"/>
              <a:buNone/>
            </a:pPr>
            <a:r>
              <a:t/>
            </a:r>
            <a:endParaRPr b="0" i="0" sz="2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p:txBody>
      </p:sp>
      <p:pic>
        <p:nvPicPr>
          <p:cNvPr id="155" name="Google Shape;155;p53"/>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56" name="Google Shape;156;p53"/>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5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162" name="Google Shape;162;p54"/>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163" name="Google Shape;163;p54"/>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Arial"/>
              <a:buNone/>
            </a:pPr>
            <a:r>
              <a:rPr b="1" i="0" lang="pt-PT" sz="6000" u="none" cap="none" strike="noStrike">
                <a:solidFill>
                  <a:srgbClr val="FFFFFF"/>
                </a:solidFill>
                <a:latin typeface="Quattrocento Sans"/>
                <a:ea typeface="Quattrocento Sans"/>
                <a:cs typeface="Quattrocento Sans"/>
                <a:sym typeface="Quattrocento Sans"/>
              </a:rPr>
              <a:t> </a:t>
            </a:r>
            <a:br>
              <a:rPr b="1" i="0" lang="pt-PT" sz="6000" u="none" cap="none" strike="noStrike">
                <a:solidFill>
                  <a:srgbClr val="FFFFFF"/>
                </a:solidFill>
                <a:latin typeface="Quattrocento Sans"/>
                <a:ea typeface="Quattrocento Sans"/>
                <a:cs typeface="Quattrocento Sans"/>
                <a:sym typeface="Quattrocento Sans"/>
              </a:rPr>
            </a:br>
            <a:r>
              <a:rPr b="1" i="0" lang="pt-PT" sz="6000" u="none" cap="none" strike="noStrike">
                <a:solidFill>
                  <a:srgbClr val="FFFFFF"/>
                </a:solidFill>
                <a:latin typeface="Quattrocento Sans"/>
                <a:ea typeface="Quattrocento Sans"/>
                <a:cs typeface="Quattrocento Sans"/>
                <a:sym typeface="Quattrocento Sans"/>
              </a:rPr>
              <a:t>ΔΡΑΣΤΗΡΙΟΤΗΤΑ </a:t>
            </a:r>
            <a:r>
              <a:rPr b="1" i="0" lang="pt-PT" sz="6000" u="none" cap="none" strike="noStrike">
                <a:solidFill>
                  <a:srgbClr val="FFFFFF"/>
                </a:solidFill>
                <a:latin typeface="Quattrocento Sans"/>
                <a:ea typeface="Quattrocento Sans"/>
                <a:cs typeface="Quattrocento Sans"/>
                <a:sym typeface="Quattrocento Sans"/>
              </a:rPr>
              <a:t>2</a:t>
            </a:r>
            <a:endParaRPr b="1" i="0" sz="6000" u="none" cap="none" strike="noStrike">
              <a:solidFill>
                <a:srgbClr val="FFFFFF"/>
              </a:solidFill>
              <a:latin typeface="Quattrocento Sans"/>
              <a:ea typeface="Quattrocento Sans"/>
              <a:cs typeface="Quattrocento Sans"/>
              <a:sym typeface="Quattrocento Sans"/>
            </a:endParaRPr>
          </a:p>
        </p:txBody>
      </p:sp>
      <p:sp>
        <p:nvSpPr>
          <p:cNvPr id="164" name="Google Shape;164;p5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Arial"/>
              <a:buNone/>
            </a:pPr>
            <a:r>
              <a:t/>
            </a:r>
            <a:endParaRPr b="0" i="0" sz="400" u="none" cap="none" strike="noStrike">
              <a:solidFill>
                <a:srgbClr val="FFFFFF"/>
              </a:solidFill>
              <a:latin typeface="Calibri"/>
              <a:ea typeface="Calibri"/>
              <a:cs typeface="Calibri"/>
              <a:sym typeface="Calibri"/>
            </a:endParaRPr>
          </a:p>
        </p:txBody>
      </p:sp>
      <p:sp>
        <p:nvSpPr>
          <p:cNvPr id="165" name="Google Shape;165;p54"/>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66" name="Google Shape;166;p54"/>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167" name="Google Shape;167;p54"/>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168" name="Google Shape;168;p54"/>
          <p:cNvSpPr txBox="1"/>
          <p:nvPr/>
        </p:nvSpPr>
        <p:spPr>
          <a:xfrm>
            <a:off x="342774" y="3096875"/>
            <a:ext cx="10892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2800" u="none" cap="none" strike="noStrike">
                <a:solidFill>
                  <a:schemeClr val="lt1"/>
                </a:solidFill>
                <a:latin typeface="Arial"/>
                <a:ea typeface="Arial"/>
                <a:cs typeface="Arial"/>
                <a:sym typeface="Arial"/>
              </a:rPr>
              <a:t>Σημασία της ανάπτυξης των κοινωνικών μου δεξιοτήτων</a:t>
            </a:r>
            <a:endParaRPr b="0"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pt-PT" sz="2800" u="none" cap="none" strike="noStrike">
                <a:solidFill>
                  <a:schemeClr val="lt1"/>
                </a:solidFill>
                <a:latin typeface="Arial"/>
                <a:ea typeface="Arial"/>
                <a:cs typeface="Arial"/>
                <a:sym typeface="Arial"/>
              </a:rPr>
              <a:t>για το μέλλον</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55"/>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75" name="Google Shape;175;p5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76" name="Google Shape;176;p55"/>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77" name="Google Shape;177;p55"/>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55"/>
          <p:cNvSpPr txBox="1"/>
          <p:nvPr/>
        </p:nvSpPr>
        <p:spPr>
          <a:xfrm>
            <a:off x="1997420" y="1787826"/>
            <a:ext cx="8450700" cy="1139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200" u="none" cap="none" strike="noStrike">
                <a:solidFill>
                  <a:schemeClr val="dk1"/>
                </a:solidFill>
                <a:latin typeface="Arial"/>
                <a:ea typeface="Arial"/>
                <a:cs typeface="Arial"/>
                <a:sym typeface="Arial"/>
              </a:rPr>
              <a:t>Σημασία της ανάπτυξης των κοινωνικών μου δεξιοτήτων</a:t>
            </a:r>
            <a:endParaRPr b="1" i="0" sz="2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pt-PT" sz="2200" u="none" cap="none" strike="noStrike">
                <a:solidFill>
                  <a:schemeClr val="dk1"/>
                </a:solidFill>
                <a:latin typeface="Arial"/>
                <a:ea typeface="Arial"/>
                <a:cs typeface="Arial"/>
                <a:sym typeface="Arial"/>
              </a:rPr>
              <a:t>για το μέλλον</a:t>
            </a:r>
            <a:endParaRPr b="1" i="0" sz="2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79" name="Google Shape;179;p55"/>
          <p:cNvSpPr txBox="1"/>
          <p:nvPr/>
        </p:nvSpPr>
        <p:spPr>
          <a:xfrm>
            <a:off x="2382981" y="2768073"/>
            <a:ext cx="7768800" cy="200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2800" u="none" cap="none" strike="noStrike">
                <a:solidFill>
                  <a:srgbClr val="000000"/>
                </a:solidFill>
                <a:latin typeface="Arial"/>
                <a:ea typeface="Arial"/>
                <a:cs typeface="Arial"/>
                <a:sym typeface="Arial"/>
              </a:rPr>
              <a:t> </a:t>
            </a:r>
            <a:r>
              <a:rPr b="0" i="0" lang="pt-PT" sz="2400" u="none" cap="none" strike="noStrike">
                <a:solidFill>
                  <a:srgbClr val="000000"/>
                </a:solidFill>
                <a:latin typeface="Arial"/>
                <a:ea typeface="Arial"/>
                <a:cs typeface="Arial"/>
                <a:sym typeface="Arial"/>
              </a:rPr>
              <a:t>Κατά τη γνώμη σας, γιατί είναι σημαντικό να αναπτύξετε τις κοινωνικές σας δεξιότητες για το μέλλον;</a:t>
            </a:r>
            <a:endParaRPr sz="1000"/>
          </a:p>
          <a:p>
            <a:pPr indent="0" lvl="0" marL="0" marR="0" rtl="0" algn="ctr">
              <a:lnSpc>
                <a:spcPct val="100000"/>
              </a:lnSpc>
              <a:spcBef>
                <a:spcPts val="0"/>
              </a:spcBef>
              <a:spcAft>
                <a:spcPts val="0"/>
              </a:spcAft>
              <a:buNone/>
            </a:pPr>
            <a:r>
              <a:rPr b="0" i="0" lang="pt-PT" sz="2400" u="none" cap="none" strike="noStrike">
                <a:solidFill>
                  <a:srgbClr val="000000"/>
                </a:solidFill>
                <a:latin typeface="Arial"/>
                <a:ea typeface="Arial"/>
                <a:cs typeface="Arial"/>
                <a:sym typeface="Arial"/>
              </a:rPr>
              <a:t>Ποιες 3 δεξιότητες πιστεύετε ότι πρέπει να αναπτύξετε; Πώς μπορείτε να το πετύχετε αυτό; </a:t>
            </a:r>
            <a:endParaRPr sz="1000"/>
          </a:p>
          <a:p>
            <a:pPr indent="0" lvl="0" marL="0" marR="0" rtl="0" algn="just">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pic>
        <p:nvPicPr>
          <p:cNvPr id="180" name="Google Shape;180;p55"/>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81" name="Google Shape;181;p55"/>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56"/>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88" name="Google Shape;188;p56"/>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89" name="Google Shape;189;p56"/>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90" name="Google Shape;190;p56"/>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56"/>
          <p:cNvSpPr txBox="1"/>
          <p:nvPr/>
        </p:nvSpPr>
        <p:spPr>
          <a:xfrm>
            <a:off x="1997420" y="1372348"/>
            <a:ext cx="8450700" cy="1139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200" u="none" cap="none" strike="noStrike">
                <a:solidFill>
                  <a:schemeClr val="dk1"/>
                </a:solidFill>
                <a:latin typeface="Arial"/>
                <a:ea typeface="Arial"/>
                <a:cs typeface="Arial"/>
                <a:sym typeface="Arial"/>
              </a:rPr>
              <a:t>Σημασία της ανάπτυξης των κοινωνικών μου δεξιοτήτων</a:t>
            </a:r>
            <a:endParaRPr b="1" sz="2200">
              <a:solidFill>
                <a:schemeClr val="dk1"/>
              </a:solidFill>
            </a:endParaRPr>
          </a:p>
          <a:p>
            <a:pPr indent="0" lvl="0" marL="0" marR="0" rtl="0" algn="ctr">
              <a:lnSpc>
                <a:spcPct val="100000"/>
              </a:lnSpc>
              <a:spcBef>
                <a:spcPts val="0"/>
              </a:spcBef>
              <a:spcAft>
                <a:spcPts val="0"/>
              </a:spcAft>
              <a:buNone/>
            </a:pPr>
            <a:r>
              <a:rPr b="1" i="0" lang="pt-PT" sz="2200" u="none" cap="none" strike="noStrike">
                <a:solidFill>
                  <a:schemeClr val="dk1"/>
                </a:solidFill>
                <a:latin typeface="Arial"/>
                <a:ea typeface="Arial"/>
                <a:cs typeface="Arial"/>
                <a:sym typeface="Arial"/>
              </a:rPr>
              <a:t> για το μέλλον - I</a:t>
            </a:r>
            <a:endParaRPr b="1" i="0" sz="2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92" name="Google Shape;192;p56"/>
          <p:cNvSpPr txBox="1"/>
          <p:nvPr/>
        </p:nvSpPr>
        <p:spPr>
          <a:xfrm>
            <a:off x="2693397" y="2220272"/>
            <a:ext cx="6848856" cy="1692731"/>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2000"/>
              <a:buFont typeface="Noto Sans Symbols"/>
              <a:buChar char="▪"/>
            </a:pPr>
            <a:r>
              <a:rPr b="0" i="0" lang="pt-PT" sz="2000" u="none" cap="none" strike="noStrike">
                <a:solidFill>
                  <a:srgbClr val="000000"/>
                </a:solidFill>
                <a:latin typeface="Arial"/>
                <a:ea typeface="Arial"/>
                <a:cs typeface="Arial"/>
                <a:sym typeface="Arial"/>
              </a:rPr>
              <a:t>Η ανάπτυξη των ήπιων δεξιοτήτων σας για το μέλλον είναι ζωτικής σημασίας. </a:t>
            </a:r>
            <a:endParaRPr b="0" i="0" sz="20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000"/>
              <a:buFont typeface="Noto Sans Symbols"/>
              <a:buChar char="▪"/>
            </a:pPr>
            <a:r>
              <a:rPr b="0" i="0" lang="pt-PT" sz="2000" u="none" cap="none" strike="noStrike">
                <a:solidFill>
                  <a:srgbClr val="000000"/>
                </a:solidFill>
                <a:latin typeface="Arial"/>
                <a:ea typeface="Arial"/>
                <a:cs typeface="Arial"/>
                <a:sym typeface="Arial"/>
              </a:rPr>
              <a:t>Η αγορά εργασίας έχει αλλάξει και οι εταιρείες τείνουν να αναζητούν όχι μόνο προσόντα και τεχνικές δεξιότητες, αλλά και προσωπικές και συμπεριφορικές δεξιότητες.</a:t>
            </a:r>
            <a:endParaRPr/>
          </a:p>
          <a:p>
            <a:pPr indent="0" lvl="0" marL="0" marR="0" rtl="0" algn="just">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pic>
        <p:nvPicPr>
          <p:cNvPr id="193" name="Google Shape;193;p56"/>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94" name="Google Shape;194;p56"/>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