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Quattrocento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Bcqq2eWMBNNg501VXxqAyGU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QuattrocentoSans-bold.fntdata"/><Relationship Id="rId21" Type="http://schemas.openxmlformats.org/officeDocument/2006/relationships/font" Target="fonts/QuattrocentoSans-regular.fntdata"/><Relationship Id="rId24" Type="http://schemas.openxmlformats.org/officeDocument/2006/relationships/font" Target="fonts/QuattrocentoSans-boldItalic.fntdata"/><Relationship Id="rId23" Type="http://schemas.openxmlformats.org/officeDocument/2006/relationships/font" Target="fonts/Quattrocento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6"/>
          <p:cNvSpPr/>
          <p:nvPr>
            <p:ph idx="2" type="pic"/>
          </p:nvPr>
        </p:nvSpPr>
        <p:spPr>
          <a:xfrm>
            <a:off x="5183188" y="987425"/>
            <a:ext cx="6172200" cy="4873625"/>
          </a:xfrm>
          <a:prstGeom prst="rect">
            <a:avLst/>
          </a:prstGeom>
          <a:noFill/>
          <a:ln>
            <a:noFill/>
          </a:ln>
        </p:spPr>
      </p:sp>
      <p:sp>
        <p:nvSpPr>
          <p:cNvPr id="68" name="Google Shape;68;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489204" y="4463406"/>
            <a:ext cx="9578847" cy="6063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57070"/>
              </a:buClr>
              <a:buSzPts val="2000"/>
              <a:buNone/>
            </a:pPr>
            <a:r>
              <a:rPr b="1" lang="pt-PT" sz="3200">
                <a:latin typeface="Arial"/>
                <a:ea typeface="Arial"/>
                <a:cs typeface="Arial"/>
                <a:sym typeface="Arial"/>
              </a:rPr>
              <a:t>Να γίνεστε πιο προσαρμοστικοί στις αλλαγές</a:t>
            </a:r>
            <a:br>
              <a:rPr b="1" lang="pt-PT" sz="3200">
                <a:latin typeface="Arial"/>
                <a:ea typeface="Arial"/>
                <a:cs typeface="Arial"/>
                <a:sym typeface="Arial"/>
              </a:rPr>
            </a:br>
            <a:r>
              <a:rPr b="1" lang="pt-PT" sz="3200">
                <a:latin typeface="Arial"/>
                <a:ea typeface="Arial"/>
                <a:cs typeface="Arial"/>
                <a:sym typeface="Arial"/>
              </a:rPr>
              <a:t>σε ρόλους εργασίας εξ αποστάσεως</a:t>
            </a:r>
            <a:endParaRPr sz="3200">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57"/>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99" name="Google Shape;199;p57"/>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00" name="Google Shape;200;p57"/>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01" name="Google Shape;201;p57"/>
          <p:cNvSpPr/>
          <p:nvPr/>
        </p:nvSpPr>
        <p:spPr>
          <a:xfrm>
            <a:off x="2042101" y="1171220"/>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57"/>
          <p:cNvSpPr txBox="1"/>
          <p:nvPr/>
        </p:nvSpPr>
        <p:spPr>
          <a:xfrm>
            <a:off x="1811779" y="1533183"/>
            <a:ext cx="8450555"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200" u="none" cap="none" strike="noStrike">
                <a:solidFill>
                  <a:srgbClr val="000000"/>
                </a:solidFill>
                <a:latin typeface="Arial"/>
                <a:ea typeface="Arial"/>
                <a:cs typeface="Arial"/>
                <a:sym typeface="Arial"/>
              </a:rPr>
              <a:t>Εργασία εξ αποστάσεως Προκλήσεις</a:t>
            </a:r>
            <a:endParaRPr b="1" i="0" sz="2200" u="none" cap="none" strike="noStrike">
              <a:solidFill>
                <a:srgbClr val="000000"/>
              </a:solidFill>
              <a:latin typeface="Arial"/>
              <a:ea typeface="Arial"/>
              <a:cs typeface="Arial"/>
              <a:sym typeface="Arial"/>
            </a:endParaRPr>
          </a:p>
        </p:txBody>
      </p:sp>
      <p:sp>
        <p:nvSpPr>
          <p:cNvPr id="203" name="Google Shape;203;p57"/>
          <p:cNvSpPr txBox="1"/>
          <p:nvPr/>
        </p:nvSpPr>
        <p:spPr>
          <a:xfrm>
            <a:off x="2060389" y="2186131"/>
            <a:ext cx="7953336" cy="283150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Έλλειψη κοινωνικής επαφής και υποστήριξης, που οδηγεί σε απομόνωση και ακόμη και κατάθλιψη</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Απογοητεύσεις με μέλη της οικογένειας που μπορεί επίσης να εργάζονται από το σπίτι/να βρίσκονται στο σπίτι</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Μυοσκελετικά ζητήματα/προκλήσεις από κακή διαμόρφωση των θέσεων εργασίας</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Ανισορροπία μεταξύ εργασίας και ζωής</a:t>
            </a:r>
            <a:endParaRPr b="0" i="0" sz="2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204" name="Google Shape;204;p57"/>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05" name="Google Shape;205;p5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5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11" name="Google Shape;211;p58"/>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12" name="Google Shape;212;p58"/>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4</a:t>
            </a:r>
            <a:endParaRPr b="1" i="0" sz="6000" u="none" cap="none" strike="noStrike">
              <a:solidFill>
                <a:srgbClr val="FFFFFF"/>
              </a:solidFill>
              <a:latin typeface="Quattrocento Sans"/>
              <a:ea typeface="Quattrocento Sans"/>
              <a:cs typeface="Quattrocento Sans"/>
              <a:sym typeface="Quattrocento Sans"/>
            </a:endParaRPr>
          </a:p>
        </p:txBody>
      </p:sp>
      <p:sp>
        <p:nvSpPr>
          <p:cNvPr id="213" name="Google Shape;213;p5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214" name="Google Shape;214;p5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15" name="Google Shape;215;p58"/>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16" name="Google Shape;216;p58"/>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17" name="Google Shape;217;p58"/>
          <p:cNvSpPr txBox="1"/>
          <p:nvPr/>
        </p:nvSpPr>
        <p:spPr>
          <a:xfrm>
            <a:off x="443346" y="3096869"/>
            <a:ext cx="89475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Πώς μπορούν να αντιμετωπιστούν οι προκλήσεις της απομακρυσμένης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59"/>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24" name="Google Shape;224;p5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25" name="Google Shape;225;p59"/>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26" name="Google Shape;226;p59"/>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59"/>
          <p:cNvSpPr txBox="1"/>
          <p:nvPr/>
        </p:nvSpPr>
        <p:spPr>
          <a:xfrm>
            <a:off x="2042101" y="1468157"/>
            <a:ext cx="8450555"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800" u="none" cap="none" strike="noStrike">
                <a:solidFill>
                  <a:srgbClr val="000000"/>
                </a:solidFill>
                <a:latin typeface="Arial"/>
                <a:ea typeface="Arial"/>
                <a:cs typeface="Arial"/>
                <a:sym typeface="Arial"/>
              </a:rPr>
              <a:t>Αντιμετώπιση των προκλήσεων της απομακρυσμένης εργασίας</a:t>
            </a:r>
            <a:endParaRPr b="1" i="0" sz="2800" u="none" cap="none" strike="noStrike">
              <a:solidFill>
                <a:srgbClr val="000000"/>
              </a:solidFill>
              <a:latin typeface="Arial"/>
              <a:ea typeface="Arial"/>
              <a:cs typeface="Arial"/>
              <a:sym typeface="Arial"/>
            </a:endParaRPr>
          </a:p>
        </p:txBody>
      </p:sp>
      <p:sp>
        <p:nvSpPr>
          <p:cNvPr id="228" name="Google Shape;228;p59"/>
          <p:cNvSpPr txBox="1"/>
          <p:nvPr/>
        </p:nvSpPr>
        <p:spPr>
          <a:xfrm>
            <a:off x="2382981" y="1671510"/>
            <a:ext cx="7768796" cy="22159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 </a:t>
            </a:r>
            <a:endParaRPr b="1" i="0" sz="2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2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pt-PT" sz="2600" u="none" cap="none" strike="noStrike">
                <a:solidFill>
                  <a:schemeClr val="dk1"/>
                </a:solidFill>
                <a:latin typeface="Arial"/>
                <a:ea typeface="Arial"/>
                <a:cs typeface="Arial"/>
                <a:sym typeface="Arial"/>
              </a:rPr>
              <a:t>Πώς μπορούν να αντιμετωπιστούν οι προκλήσεις της απομακρυσμένης εργασίας;</a:t>
            </a:r>
            <a:endParaRPr b="0" i="0" sz="2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Ονομάστε μια πρόκληση και μοιραστείτε την μαζί μας </a:t>
            </a:r>
            <a:endParaRPr/>
          </a:p>
          <a:p>
            <a:pPr indent="0" lvl="0" marL="0" marR="0" rtl="0" algn="ctr">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πώς προσπάθησες να το αντιμετωπίσεις.</a:t>
            </a:r>
            <a:endParaRPr b="0" i="0" sz="2400" u="none" cap="none" strike="noStrike">
              <a:solidFill>
                <a:srgbClr val="000000"/>
              </a:solidFill>
              <a:latin typeface="Arial"/>
              <a:ea typeface="Arial"/>
              <a:cs typeface="Arial"/>
              <a:sym typeface="Arial"/>
            </a:endParaRPr>
          </a:p>
        </p:txBody>
      </p:sp>
      <p:pic>
        <p:nvPicPr>
          <p:cNvPr id="229" name="Google Shape;229;p59"/>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30" name="Google Shape;230;p59"/>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60"/>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37" name="Google Shape;237;p60"/>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38" name="Google Shape;238;p60"/>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39" name="Google Shape;239;p60"/>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60"/>
          <p:cNvSpPr txBox="1"/>
          <p:nvPr/>
        </p:nvSpPr>
        <p:spPr>
          <a:xfrm>
            <a:off x="2042101" y="1468157"/>
            <a:ext cx="8450555"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400" u="none" cap="none" strike="noStrike">
                <a:solidFill>
                  <a:srgbClr val="000000"/>
                </a:solidFill>
                <a:latin typeface="Arial"/>
                <a:ea typeface="Arial"/>
                <a:cs typeface="Arial"/>
                <a:sym typeface="Arial"/>
              </a:rPr>
              <a:t>Αγκαλιάζοντας την αλλαγή</a:t>
            </a:r>
            <a:endParaRPr b="1" i="0" sz="2400" u="none" cap="none" strike="noStrike">
              <a:solidFill>
                <a:srgbClr val="000000"/>
              </a:solidFill>
              <a:latin typeface="Arial"/>
              <a:ea typeface="Arial"/>
              <a:cs typeface="Arial"/>
              <a:sym typeface="Arial"/>
            </a:endParaRPr>
          </a:p>
        </p:txBody>
      </p:sp>
      <p:sp>
        <p:nvSpPr>
          <p:cNvPr id="241" name="Google Shape;241;p60"/>
          <p:cNvSpPr txBox="1"/>
          <p:nvPr/>
        </p:nvSpPr>
        <p:spPr>
          <a:xfrm>
            <a:off x="2217975" y="1929775"/>
            <a:ext cx="7933800" cy="3447900"/>
          </a:xfrm>
          <a:prstGeom prst="rect">
            <a:avLst/>
          </a:prstGeom>
          <a:noFill/>
          <a:ln>
            <a:noFill/>
          </a:ln>
        </p:spPr>
        <p:txBody>
          <a:bodyPr anchorCtr="0" anchor="t" bIns="45700" lIns="91425" spcFirstLastPara="1" rIns="91425" wrap="square" tIns="45700">
            <a:spAutoFit/>
          </a:bodyPr>
          <a:lstStyle/>
          <a:p>
            <a:pPr indent="-279400" lvl="0" marL="28575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Το κλειδί για την εξ αποστάσεως εργασία είναι η αποδοχή της αλλαγής. Οι αλλαγές αποτελούν πρόκληση, ακόμη και αν είναι ως επί το πλείστον ευπρόσδεκτες, και η προσαρμογή στις αλλαγές είναι μια διαδικασία. </a:t>
            </a:r>
            <a:endParaRPr b="0" i="0" sz="1700" u="none" cap="none" strike="noStrike">
              <a:solidFill>
                <a:srgbClr val="000000"/>
              </a:solidFill>
              <a:latin typeface="Arial"/>
              <a:ea typeface="Arial"/>
              <a:cs typeface="Arial"/>
              <a:sym typeface="Arial"/>
            </a:endParaRPr>
          </a:p>
          <a:p>
            <a:pPr indent="-279400" lvl="0" marL="28575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Από όσα γνωρίζουμε, οι συνήθειές μας μπορούν να καθορίσουν τον τρόπο με τον οποίο αντιλαμβανόμαστε και αντιδρούμε στην αλλαγή. Για παράδειγμα, αν συνηθίζουμε να σκεφτόμαστε αρνητικά για νέες καταστάσεις ή νέους ανθρώπους, τότε θα αντιδράσουμε με αρνητικό τρόπο απέναντι στην αλλαγή. </a:t>
            </a:r>
            <a:endParaRPr b="0" i="0" sz="1700" u="none" cap="none" strike="noStrike">
              <a:solidFill>
                <a:srgbClr val="000000"/>
              </a:solidFill>
              <a:latin typeface="Arial"/>
              <a:ea typeface="Arial"/>
              <a:cs typeface="Arial"/>
              <a:sym typeface="Arial"/>
            </a:endParaRPr>
          </a:p>
          <a:p>
            <a:pPr indent="-279400" lvl="0" marL="285750" marR="0" rtl="0" algn="just">
              <a:lnSpc>
                <a:spcPct val="100000"/>
              </a:lnSpc>
              <a:spcBef>
                <a:spcPts val="0"/>
              </a:spcBef>
              <a:spcAft>
                <a:spcPts val="0"/>
              </a:spcAft>
              <a:buClr>
                <a:srgbClr val="000000"/>
              </a:buClr>
              <a:buSzPts val="1700"/>
              <a:buFont typeface="Noto Sans Symbols"/>
              <a:buChar char="▪"/>
            </a:pPr>
            <a:r>
              <a:rPr b="0" i="0" lang="pt-PT" sz="1700" u="none" cap="none" strike="noStrike">
                <a:solidFill>
                  <a:srgbClr val="000000"/>
                </a:solidFill>
                <a:latin typeface="Arial"/>
                <a:ea typeface="Arial"/>
                <a:cs typeface="Arial"/>
                <a:sym typeface="Arial"/>
              </a:rPr>
              <a:t>Είναι ενδιαφέρον ότι οι ειδικοί λένε ότι χρειάζονται μόνο 21 ημέρες για να προσαρμοστούμε σε νέες αλλαγές και να υιοθετήσουμε νέες συνήθειες, οπότε μέσα σε 21 ημέρες μπορεί να συνηθίσουμε την αλλαγή(ες).</a:t>
            </a:r>
            <a:endParaRPr sz="1300"/>
          </a:p>
          <a:p>
            <a:pPr indent="0" lvl="0" marL="0" marR="0" rtl="0" algn="l">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242" name="Google Shape;242;p60"/>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43" name="Google Shape;243;p6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61"/>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50" name="Google Shape;250;p61"/>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51" name="Google Shape;251;p61"/>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52" name="Google Shape;252;p61"/>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61"/>
          <p:cNvSpPr txBox="1"/>
          <p:nvPr/>
        </p:nvSpPr>
        <p:spPr>
          <a:xfrm>
            <a:off x="1997420" y="1572042"/>
            <a:ext cx="8450555"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400" u="none" cap="none" strike="noStrike">
                <a:solidFill>
                  <a:srgbClr val="000000"/>
                </a:solidFill>
                <a:latin typeface="Arial"/>
                <a:ea typeface="Arial"/>
                <a:cs typeface="Arial"/>
                <a:sym typeface="Arial"/>
              </a:rPr>
              <a:t>Προσαρμογή στην αλλαγή με επιτυχία</a:t>
            </a:r>
            <a:endParaRPr b="1" i="0" sz="2400" u="none" cap="none" strike="noStrike">
              <a:solidFill>
                <a:srgbClr val="000000"/>
              </a:solidFill>
              <a:latin typeface="Arial"/>
              <a:ea typeface="Arial"/>
              <a:cs typeface="Arial"/>
              <a:sym typeface="Arial"/>
            </a:endParaRPr>
          </a:p>
        </p:txBody>
      </p:sp>
      <p:sp>
        <p:nvSpPr>
          <p:cNvPr id="254" name="Google Shape;254;p61"/>
          <p:cNvSpPr txBox="1"/>
          <p:nvPr/>
        </p:nvSpPr>
        <p:spPr>
          <a:xfrm>
            <a:off x="2566167" y="2292936"/>
            <a:ext cx="7756049" cy="267761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Αναγνωρίστε ότι η αλλαγή συμβαίνει </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Προσδιορίστε τις θετικές πτυχές</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Προετοιμαστείτε, αν είναι δυνατόν </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Επικεντρωθείτε σε ό,τι μπορείτε να ελέγξετε</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Ηρεμία και χαλάρωση</a:t>
            </a:r>
            <a:endParaRPr/>
          </a:p>
          <a:p>
            <a:pPr indent="0" lvl="0" marL="0" marR="0" rtl="0" algn="l">
              <a:lnSpc>
                <a:spcPct val="100000"/>
              </a:lnSpc>
              <a:spcBef>
                <a:spcPts val="0"/>
              </a:spcBef>
              <a:spcAft>
                <a:spcPts val="0"/>
              </a:spcAft>
              <a:buNone/>
            </a:pPr>
            <a:r>
              <a:rPr b="0" i="0" lang="pt-PT" sz="2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255" name="Google Shape;255;p61"/>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56" name="Google Shape;256;p61"/>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62"/>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63" name="Google Shape;263;p6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64" name="Google Shape;264;p62"/>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65" name="Google Shape;265;p62"/>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62"/>
          <p:cNvSpPr txBox="1"/>
          <p:nvPr/>
        </p:nvSpPr>
        <p:spPr>
          <a:xfrm>
            <a:off x="1997420" y="1607780"/>
            <a:ext cx="8450555"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800" u="none" cap="none" strike="noStrike">
                <a:solidFill>
                  <a:srgbClr val="000000"/>
                </a:solidFill>
                <a:latin typeface="Arial"/>
                <a:ea typeface="Arial"/>
                <a:cs typeface="Arial"/>
                <a:sym typeface="Arial"/>
              </a:rPr>
              <a:t>Πώς να πετύχετε δουλεύοντας από το σπίτι</a:t>
            </a:r>
            <a:endParaRPr b="1" i="0" sz="2800" u="none" cap="none" strike="noStrike">
              <a:solidFill>
                <a:srgbClr val="000000"/>
              </a:solidFill>
              <a:latin typeface="Arial"/>
              <a:ea typeface="Arial"/>
              <a:cs typeface="Arial"/>
              <a:sym typeface="Arial"/>
            </a:endParaRPr>
          </a:p>
        </p:txBody>
      </p:sp>
      <p:sp>
        <p:nvSpPr>
          <p:cNvPr id="267" name="Google Shape;267;p62"/>
          <p:cNvSpPr txBox="1"/>
          <p:nvPr/>
        </p:nvSpPr>
        <p:spPr>
          <a:xfrm>
            <a:off x="2199650" y="2429925"/>
            <a:ext cx="8122500" cy="2678100"/>
          </a:xfrm>
          <a:prstGeom prst="rect">
            <a:avLst/>
          </a:prstGeom>
          <a:noFill/>
          <a:ln>
            <a:noFill/>
          </a:ln>
        </p:spPr>
        <p:txBody>
          <a:bodyPr anchorCtr="0" anchor="t" bIns="45700" lIns="91425" spcFirstLastPara="1" rIns="91425" wrap="square" tIns="45700">
            <a:spAutoFit/>
          </a:bodyPr>
          <a:lstStyle/>
          <a:p>
            <a:pPr indent="-317500" lvl="0" marL="342900" marR="0" rtl="0" algn="l">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Δημιουργήστε έναν καθορισμένο χώρο εργασίας για να εστιάσετε</a:t>
            </a:r>
            <a:endParaRPr sz="1000"/>
          </a:p>
          <a:p>
            <a:pPr indent="-317500" lvl="0" marL="342900" marR="0" rtl="0" algn="l">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Διαχωρίστε τη δουλειά από τη ζωή για να αποφύγετε την εξουθένωση</a:t>
            </a:r>
            <a:endParaRPr sz="1000"/>
          </a:p>
          <a:p>
            <a:pPr indent="-317500" lvl="0" marL="342900" marR="0" rtl="0" algn="l">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Δικτυωθείτε και βρεθείτε με άλλους για να αποφύγετε τη μοναξιά </a:t>
            </a:r>
            <a:endParaRPr sz="1000"/>
          </a:p>
          <a:p>
            <a:pPr indent="-317500" lvl="0" marL="342900" marR="0" rtl="0" algn="l">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Να σέβεστε τη ρουτίνα σας αλλά και να δοκιμάζετε νέα πράγματα </a:t>
            </a:r>
            <a:endParaRPr sz="1000"/>
          </a:p>
          <a:p>
            <a:pPr indent="-317500" lvl="0" marL="342900" marR="0" rtl="0" algn="l">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Αγκαλιάστε την αλλαγή</a:t>
            </a:r>
            <a:endParaRPr sz="1000"/>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268" name="Google Shape;268;p62"/>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69" name="Google Shape;269;p6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pt-PT" sz="1000" u="none" cap="none" strike="noStrik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b="0" i="0" sz="1400" u="none" cap="none" strike="noStrike">
              <a:solidFill>
                <a:srgbClr val="000000"/>
              </a:solidFill>
              <a:latin typeface="Arial"/>
              <a:ea typeface="Arial"/>
              <a:cs typeface="Arial"/>
              <a:sym typeface="Arial"/>
            </a:endParaRPr>
          </a:p>
        </p:txBody>
      </p:sp>
      <p:pic>
        <p:nvPicPr>
          <p:cNvPr id="275" name="Google Shape;275;p36"/>
          <p:cNvPicPr preferRelativeResize="0"/>
          <p:nvPr/>
        </p:nvPicPr>
        <p:blipFill rotWithShape="1">
          <a:blip r:embed="rId3">
            <a:alphaModFix/>
          </a:blip>
          <a:srcRect b="0" l="0" r="0" t="0"/>
          <a:stretch/>
        </p:blipFill>
        <p:spPr>
          <a:xfrm>
            <a:off x="4191000" y="974011"/>
            <a:ext cx="3810000" cy="1899478"/>
          </a:xfrm>
          <a:prstGeom prst="rect">
            <a:avLst/>
          </a:prstGeom>
          <a:noFill/>
          <a:ln>
            <a:noFill/>
          </a:ln>
        </p:spPr>
      </p:pic>
      <p:sp>
        <p:nvSpPr>
          <p:cNvPr id="276" name="Google Shape;276;p36"/>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277" name="Google Shape;277;p3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8" name="Google Shape;278;p3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79" name="Google Shape;279;p36"/>
          <p:cNvPicPr preferRelativeResize="0"/>
          <p:nvPr/>
        </p:nvPicPr>
        <p:blipFill rotWithShape="1">
          <a:blip r:embed="rId5">
            <a:alphaModFix/>
          </a:blip>
          <a:srcRect b="0" l="0" r="0" t="0"/>
          <a:stretch/>
        </p:blipFill>
        <p:spPr>
          <a:xfrm>
            <a:off x="2297323" y="3690456"/>
            <a:ext cx="7597354" cy="1609650"/>
          </a:xfrm>
          <a:prstGeom prst="rect">
            <a:avLst/>
          </a:prstGeom>
          <a:noFill/>
          <a:ln>
            <a:noFill/>
          </a:ln>
        </p:spPr>
      </p:pic>
      <p:pic>
        <p:nvPicPr>
          <p:cNvPr id="280" name="Google Shape;280;p36"/>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97" name="Google Shape;97;p49"/>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98" name="Google Shape;98;p49"/>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1</a:t>
            </a:r>
            <a:endParaRPr b="1" i="0" sz="6000" u="none" cap="none" strike="noStrike">
              <a:solidFill>
                <a:srgbClr val="FFFFFF"/>
              </a:solidFill>
              <a:latin typeface="Quattrocento Sans"/>
              <a:ea typeface="Quattrocento Sans"/>
              <a:cs typeface="Quattrocento Sans"/>
              <a:sym typeface="Quattrocento Sans"/>
            </a:endParaRPr>
          </a:p>
        </p:txBody>
      </p:sp>
      <p:sp>
        <p:nvSpPr>
          <p:cNvPr id="99" name="Google Shape;99;p4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00" name="Google Shape;100;p4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01" name="Google Shape;101;p4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02" name="Google Shape;102;p4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03" name="Google Shape;103;p49"/>
          <p:cNvSpPr txBox="1"/>
          <p:nvPr/>
        </p:nvSpPr>
        <p:spPr>
          <a:xfrm>
            <a:off x="443346" y="3096869"/>
            <a:ext cx="834403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Ορισμός της απομακρυσμένης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0"/>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10" name="Google Shape;110;p50"/>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1" name="Google Shape;111;p50"/>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2" name="Google Shape;112;p50"/>
          <p:cNvSpPr/>
          <p:nvPr/>
        </p:nvSpPr>
        <p:spPr>
          <a:xfrm>
            <a:off x="2001012" y="136195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50"/>
          <p:cNvSpPr txBox="1"/>
          <p:nvPr/>
        </p:nvSpPr>
        <p:spPr>
          <a:xfrm>
            <a:off x="1578720" y="1702372"/>
            <a:ext cx="84507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000" u="none" cap="none" strike="noStrike">
                <a:solidFill>
                  <a:srgbClr val="000000"/>
                </a:solidFill>
                <a:latin typeface="Arial"/>
                <a:ea typeface="Arial"/>
                <a:cs typeface="Arial"/>
                <a:sym typeface="Arial"/>
              </a:rPr>
              <a:t>Ορισμός της απομακρυσμένης εργασίας</a:t>
            </a:r>
            <a:endParaRPr b="1" i="0" sz="3000" u="none" cap="none" strike="noStrike">
              <a:solidFill>
                <a:srgbClr val="000000"/>
              </a:solidFill>
              <a:latin typeface="Arial"/>
              <a:ea typeface="Arial"/>
              <a:cs typeface="Arial"/>
              <a:sym typeface="Arial"/>
            </a:endParaRPr>
          </a:p>
        </p:txBody>
      </p:sp>
      <p:sp>
        <p:nvSpPr>
          <p:cNvPr id="114" name="Google Shape;114;p50"/>
          <p:cNvSpPr txBox="1"/>
          <p:nvPr/>
        </p:nvSpPr>
        <p:spPr>
          <a:xfrm>
            <a:off x="2045688" y="2467540"/>
            <a:ext cx="77688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3200" u="none" cap="none" strike="noStrike">
                <a:solidFill>
                  <a:srgbClr val="000000"/>
                </a:solidFill>
                <a:latin typeface="Arial"/>
                <a:ea typeface="Arial"/>
                <a:cs typeface="Arial"/>
                <a:sym typeface="Arial"/>
              </a:rPr>
              <a:t>Τι σημαίνει απομακρυσμένη εργασία;</a:t>
            </a:r>
            <a:endParaRPr/>
          </a:p>
          <a:p>
            <a:pPr indent="0" lvl="0" marL="0" marR="0" rtl="0" algn="ctr">
              <a:lnSpc>
                <a:spcPct val="100000"/>
              </a:lnSpc>
              <a:spcBef>
                <a:spcPts val="0"/>
              </a:spcBef>
              <a:spcAft>
                <a:spcPts val="0"/>
              </a:spcAft>
              <a:buNone/>
            </a:pPr>
            <a:r>
              <a:rPr b="0" i="0" lang="pt-PT" sz="3200" u="none" cap="none" strike="noStrike">
                <a:solidFill>
                  <a:srgbClr val="000000"/>
                </a:solidFill>
                <a:latin typeface="Arial"/>
                <a:ea typeface="Arial"/>
                <a:cs typeface="Arial"/>
                <a:sym typeface="Arial"/>
              </a:rPr>
              <a:t>Μπορείτε να δώσετε ένα παράδειγμα;</a:t>
            </a:r>
            <a:endParaRPr b="0" i="0" sz="3200" u="none" cap="none" strike="noStrike">
              <a:solidFill>
                <a:srgbClr val="000000"/>
              </a:solidFill>
              <a:latin typeface="Arial"/>
              <a:ea typeface="Arial"/>
              <a:cs typeface="Arial"/>
              <a:sym typeface="Arial"/>
            </a:endParaRPr>
          </a:p>
        </p:txBody>
      </p:sp>
      <p:pic>
        <p:nvPicPr>
          <p:cNvPr id="115" name="Google Shape;115;p50"/>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6" name="Google Shape;116;p5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51"/>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23" name="Google Shape;123;p51"/>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4" name="Google Shape;124;p51"/>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25" name="Google Shape;125;p51"/>
          <p:cNvSpPr/>
          <p:nvPr/>
        </p:nvSpPr>
        <p:spPr>
          <a:xfrm>
            <a:off x="2001012" y="136195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51"/>
          <p:cNvSpPr txBox="1"/>
          <p:nvPr/>
        </p:nvSpPr>
        <p:spPr>
          <a:xfrm>
            <a:off x="1704807" y="1671197"/>
            <a:ext cx="8450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Ορισμός της απομακρυσμένης εργασίας</a:t>
            </a:r>
            <a:endParaRPr b="1" i="0" sz="3200" u="none" cap="none" strike="noStrike">
              <a:solidFill>
                <a:srgbClr val="000000"/>
              </a:solidFill>
              <a:latin typeface="Arial"/>
              <a:ea typeface="Arial"/>
              <a:cs typeface="Arial"/>
              <a:sym typeface="Arial"/>
            </a:endParaRPr>
          </a:p>
        </p:txBody>
      </p:sp>
      <p:sp>
        <p:nvSpPr>
          <p:cNvPr id="127" name="Google Shape;127;p51"/>
          <p:cNvSpPr txBox="1"/>
          <p:nvPr/>
        </p:nvSpPr>
        <p:spPr>
          <a:xfrm>
            <a:off x="1997420" y="2255936"/>
            <a:ext cx="7768796" cy="22159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Όταν εργαζόμαστε εξ αποστάσεως, κάνουμε τη δουλειά μας σε ένα μέρος εκτός της επίσημης τοποθεσίας εργασίας του εργοδότη μας. </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pt-PT" sz="2400" u="none" cap="none" strike="noStrike">
                <a:solidFill>
                  <a:srgbClr val="000000"/>
                </a:solidFill>
                <a:latin typeface="Arial"/>
                <a:ea typeface="Arial"/>
                <a:cs typeface="Arial"/>
                <a:sym typeface="Arial"/>
              </a:rPr>
              <a:t>Τέτοια περιβάλλοντα μπορεί να είναι άλλα γραφεία, μια καφετέρια, το σπίτι μας, ένα πάρκο κ.λπ. </a:t>
            </a:r>
            <a:endParaRPr/>
          </a:p>
          <a:p>
            <a:pPr indent="0" lvl="0" marL="0" marR="0" rtl="0" algn="ct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128" name="Google Shape;128;p51"/>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29" name="Google Shape;129;p51"/>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135" name="Google Shape;135;p52"/>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136" name="Google Shape;136;p52"/>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2</a:t>
            </a:r>
            <a:endParaRPr b="1" i="0" sz="6000" u="none" cap="none" strike="noStrike">
              <a:solidFill>
                <a:srgbClr val="FFFFFF"/>
              </a:solidFill>
              <a:latin typeface="Quattrocento Sans"/>
              <a:ea typeface="Quattrocento Sans"/>
              <a:cs typeface="Quattrocento Sans"/>
              <a:sym typeface="Quattrocento Sans"/>
            </a:endParaRPr>
          </a:p>
        </p:txBody>
      </p:sp>
      <p:sp>
        <p:nvSpPr>
          <p:cNvPr id="137" name="Google Shape;137;p5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38" name="Google Shape;138;p52"/>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39" name="Google Shape;139;p52"/>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40" name="Google Shape;140;p52"/>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41" name="Google Shape;141;p52"/>
          <p:cNvSpPr txBox="1"/>
          <p:nvPr/>
        </p:nvSpPr>
        <p:spPr>
          <a:xfrm>
            <a:off x="443346" y="3096869"/>
            <a:ext cx="753022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Οφέλη της απομακρυσμένης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5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48" name="Google Shape;148;p5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9" name="Google Shape;149;p5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50" name="Google Shape;150;p53"/>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53"/>
          <p:cNvSpPr txBox="1"/>
          <p:nvPr/>
        </p:nvSpPr>
        <p:spPr>
          <a:xfrm>
            <a:off x="2042101" y="1468157"/>
            <a:ext cx="8450555"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800" u="none" cap="none" strike="noStrike">
                <a:solidFill>
                  <a:srgbClr val="000000"/>
                </a:solidFill>
                <a:latin typeface="Arial"/>
                <a:ea typeface="Arial"/>
                <a:cs typeface="Arial"/>
                <a:sym typeface="Arial"/>
              </a:rPr>
              <a:t>Οφέλη της απομακρυσμένης εργασίας</a:t>
            </a:r>
            <a:endParaRPr b="1" i="0" sz="2800" u="none" cap="none" strike="noStrike">
              <a:solidFill>
                <a:srgbClr val="000000"/>
              </a:solidFill>
              <a:latin typeface="Arial"/>
              <a:ea typeface="Arial"/>
              <a:cs typeface="Arial"/>
              <a:sym typeface="Arial"/>
            </a:endParaRPr>
          </a:p>
        </p:txBody>
      </p:sp>
      <p:sp>
        <p:nvSpPr>
          <p:cNvPr id="152" name="Google Shape;152;p53"/>
          <p:cNvSpPr txBox="1"/>
          <p:nvPr/>
        </p:nvSpPr>
        <p:spPr>
          <a:xfrm>
            <a:off x="2338292" y="2549742"/>
            <a:ext cx="77688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Υπάρχουν οφέλη από την εργασία από το σπίτι;</a:t>
            </a:r>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Μπορείτε να το διευκρινίσετε.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153" name="Google Shape;153;p5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54" name="Google Shape;154;p5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54"/>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61" name="Google Shape;161;p5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2" name="Google Shape;162;p54"/>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63" name="Google Shape;163;p54"/>
          <p:cNvSpPr/>
          <p:nvPr/>
        </p:nvSpPr>
        <p:spPr>
          <a:xfrm>
            <a:off x="2042101" y="1171220"/>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54"/>
          <p:cNvSpPr txBox="1"/>
          <p:nvPr/>
        </p:nvSpPr>
        <p:spPr>
          <a:xfrm>
            <a:off x="1886653" y="1331358"/>
            <a:ext cx="8450555"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400" u="none" cap="none" strike="noStrike">
                <a:solidFill>
                  <a:srgbClr val="000000"/>
                </a:solidFill>
                <a:latin typeface="Arial"/>
                <a:ea typeface="Arial"/>
                <a:cs typeface="Arial"/>
                <a:sym typeface="Arial"/>
              </a:rPr>
              <a:t>Οφέλη της απομακρυσμένης εργασίας</a:t>
            </a:r>
            <a:endParaRPr b="1" i="0" sz="2400" u="none" cap="none" strike="noStrike">
              <a:solidFill>
                <a:srgbClr val="000000"/>
              </a:solidFill>
              <a:latin typeface="Arial"/>
              <a:ea typeface="Arial"/>
              <a:cs typeface="Arial"/>
              <a:sym typeface="Arial"/>
            </a:endParaRPr>
          </a:p>
        </p:txBody>
      </p:sp>
      <p:sp>
        <p:nvSpPr>
          <p:cNvPr id="165" name="Google Shape;165;p54"/>
          <p:cNvSpPr txBox="1"/>
          <p:nvPr/>
        </p:nvSpPr>
        <p:spPr>
          <a:xfrm>
            <a:off x="2056325" y="1902924"/>
            <a:ext cx="7502144" cy="317005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Να είστε πιο ευέλικτοι </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Αποκτήστε ελευθερία στο εργασιακό περιβάλλον</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Αύξηση της παραγωγικότητας και των επιπέδων απόδοσης</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Αποφύγετε την πολιτική του γραφείου </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Να είστε μακριά από την εποχική γρίπη, παραμένοντας υγιείς </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Αποφύγετε την κίνηση και τα πλήθη </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Εξοικονομήστε χρήματα, ελαχιστοποιήστε το κόστος</a:t>
            </a:r>
            <a:endParaRPr/>
          </a:p>
          <a:p>
            <a:pPr indent="-342900" lvl="0" marL="342900" marR="0" rtl="0" algn="l">
              <a:lnSpc>
                <a:spcPct val="100000"/>
              </a:lnSpc>
              <a:spcBef>
                <a:spcPts val="0"/>
              </a:spcBef>
              <a:spcAft>
                <a:spcPts val="0"/>
              </a:spcAft>
              <a:buClr>
                <a:srgbClr val="000000"/>
              </a:buClr>
              <a:buSzPts val="2200"/>
              <a:buFont typeface="Noto Sans Symbols"/>
              <a:buChar char="▪"/>
            </a:pPr>
            <a:r>
              <a:rPr b="0" i="0" lang="pt-PT" sz="2200" u="none" cap="none" strike="noStrike">
                <a:solidFill>
                  <a:srgbClr val="000000"/>
                </a:solidFill>
                <a:latin typeface="Arial"/>
                <a:ea typeface="Arial"/>
                <a:cs typeface="Arial"/>
                <a:sym typeface="Arial"/>
              </a:rPr>
              <a:t>Να περνάτε περισσότερο χρόνο με την οικογένεια</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166" name="Google Shape;166;p54"/>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67" name="Google Shape;167;p54"/>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5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173" name="Google Shape;173;p55"/>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174" name="Google Shape;174;p55"/>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3</a:t>
            </a:r>
            <a:endParaRPr b="1" i="0" sz="6000" u="none" cap="none" strike="noStrike">
              <a:solidFill>
                <a:srgbClr val="FFFFFF"/>
              </a:solidFill>
              <a:latin typeface="Quattrocento Sans"/>
              <a:ea typeface="Quattrocento Sans"/>
              <a:cs typeface="Quattrocento Sans"/>
              <a:sym typeface="Quattrocento Sans"/>
            </a:endParaRPr>
          </a:p>
        </p:txBody>
      </p:sp>
      <p:sp>
        <p:nvSpPr>
          <p:cNvPr id="175" name="Google Shape;175;p5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76" name="Google Shape;176;p5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77" name="Google Shape;177;p55"/>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78" name="Google Shape;178;p55"/>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79" name="Google Shape;179;p55"/>
          <p:cNvSpPr txBox="1"/>
          <p:nvPr/>
        </p:nvSpPr>
        <p:spPr>
          <a:xfrm>
            <a:off x="443346" y="3096869"/>
            <a:ext cx="753022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Προκλήσεις της απομακρυσμένης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56"/>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86" name="Google Shape;186;p5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7" name="Google Shape;187;p56"/>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88" name="Google Shape;188;p56"/>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56"/>
          <p:cNvSpPr txBox="1"/>
          <p:nvPr/>
        </p:nvSpPr>
        <p:spPr>
          <a:xfrm>
            <a:off x="2042101" y="1468157"/>
            <a:ext cx="8450555"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800" u="none" cap="none" strike="noStrike">
                <a:solidFill>
                  <a:srgbClr val="000000"/>
                </a:solidFill>
                <a:latin typeface="Arial"/>
                <a:ea typeface="Arial"/>
                <a:cs typeface="Arial"/>
                <a:sym typeface="Arial"/>
              </a:rPr>
              <a:t>Προκλήσεις της απομακρυσμένης εργασίας</a:t>
            </a:r>
            <a:endParaRPr b="1" i="0" sz="2800" u="none" cap="none" strike="noStrike">
              <a:solidFill>
                <a:srgbClr val="000000"/>
              </a:solidFill>
              <a:latin typeface="Arial"/>
              <a:ea typeface="Arial"/>
              <a:cs typeface="Arial"/>
              <a:sym typeface="Arial"/>
            </a:endParaRPr>
          </a:p>
        </p:txBody>
      </p:sp>
      <p:sp>
        <p:nvSpPr>
          <p:cNvPr id="190" name="Google Shape;190;p56"/>
          <p:cNvSpPr txBox="1"/>
          <p:nvPr/>
        </p:nvSpPr>
        <p:spPr>
          <a:xfrm>
            <a:off x="2382981" y="2374161"/>
            <a:ext cx="7768796" cy="15388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Υπάρχουν προκλήσεις κατά την εργασία εξ αποστάσεως;</a:t>
            </a:r>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Μπορείτε να το διευκρινίσετε.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191" name="Google Shape;191;p56"/>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92" name="Google Shape;192;p5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