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handoutMasterIdLst>
    <p:handoutMasterId r:id="rId18"/>
  </p:handoutMasterIdLst>
  <p:sldIdLst>
    <p:sldId id="269" r:id="rId3"/>
    <p:sldId id="257" r:id="rId4"/>
    <p:sldId id="267" r:id="rId5"/>
    <p:sldId id="268" r:id="rId6"/>
    <p:sldId id="272" r:id="rId7"/>
    <p:sldId id="294" r:id="rId8"/>
    <p:sldId id="295" r:id="rId9"/>
    <p:sldId id="296" r:id="rId10"/>
    <p:sldId id="277" r:id="rId11"/>
    <p:sldId id="281" r:id="rId12"/>
    <p:sldId id="282" r:id="rId13"/>
    <p:sldId id="292" r:id="rId14"/>
    <p:sldId id="291" r:id="rId15"/>
    <p:sldId id="293" r:id="rId16"/>
    <p:sldId id="270" r:id="rId17"/>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8C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94"/>
  </p:normalViewPr>
  <p:slideViewPr>
    <p:cSldViewPr snapToGrid="0" snapToObjects="1">
      <p:cViewPr varScale="1">
        <p:scale>
          <a:sx n="89" d="100"/>
          <a:sy n="89" d="100"/>
        </p:scale>
        <p:origin x="43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Substituent dată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76DF95D1-BA1A-4F61-A4D5-222D01E6DDD6}" type="datetimeFigureOut">
              <a:rPr lang="en-US" smtClean="0"/>
              <a:t>4/11/2023</a:t>
            </a:fld>
            <a:endParaRPr lang="en-US"/>
          </a:p>
        </p:txBody>
      </p:sp>
      <p:sp>
        <p:nvSpPr>
          <p:cNvPr id="4" name="Substituent subsol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5" name="Substituent număr diapozitiv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63DF82EB-296A-47BA-B3B5-0818C14B8FF4}" type="slidenum">
              <a:rPr lang="en-US" smtClean="0"/>
              <a:t>‹#›</a:t>
            </a:fld>
            <a:endParaRPr lang="en-US"/>
          </a:p>
        </p:txBody>
      </p:sp>
    </p:spTree>
    <p:extLst>
      <p:ext uri="{BB962C8B-B14F-4D97-AF65-F5344CB8AC3E}">
        <p14:creationId xmlns:p14="http://schemas.microsoft.com/office/powerpoint/2010/main" val="237539635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9D1E04-EF3B-CD4E-A7F5-18385454C8B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CDECAEE4-7DA0-1E48-962B-D9A84547B7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46F5CE90-B726-1A4E-B04B-B2DE3045DA84}"/>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A9F15408-2AD2-3247-8953-D7DB147470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331998B-CBF9-4449-A071-A58B074BFD0E}"/>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945191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EFABA2-ECAC-204A-9706-BF31B23825F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C5DBDBEE-1451-7543-94E3-22FEDAB97A8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AD77C927-FC16-7A46-A639-7C0FBE6FF574}"/>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7804F36A-7F48-D443-890E-9DE6FE91B0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CCE83BC5-37E5-C041-9A3F-40457A016AB7}"/>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815945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96D52D7-BCBB-574E-9AB2-8A83916051D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13EE1824-A5EF-3E4E-9224-01624E2AB7D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A53B8DAB-445F-2F47-ADA7-6661EDDC29A0}"/>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248E8CF1-D920-AB40-B556-0BEF3A6CE2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6E663B82-A7F7-EE48-A145-FC3D7FB51DC2}"/>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840576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F10DB3-8622-43B8-8F03-328A016E4E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xmlns="" id="{ED9F8A26-530A-4044-A184-FC8C730FCC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xmlns="" id="{441E917D-0E03-49DA-BF92-F40B5858344C}"/>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5" name="Footer Placeholder 4">
            <a:extLst>
              <a:ext uri="{FF2B5EF4-FFF2-40B4-BE49-F238E27FC236}">
                <a16:creationId xmlns:a16="http://schemas.microsoft.com/office/drawing/2014/main" xmlns="" id="{C097F5EA-B805-46B9-BB91-FC0CECF5C5A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939F707F-9A9B-42F3-AF77-F355A3EDACC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040661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E65626-5053-4F53-AD86-D3C7AD14CCD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7B7EFF34-5009-4FDB-A4E6-8CC660FEA4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BB6188CF-8605-44D4-91B1-2D41EFB58F5B}"/>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5" name="Footer Placeholder 4">
            <a:extLst>
              <a:ext uri="{FF2B5EF4-FFF2-40B4-BE49-F238E27FC236}">
                <a16:creationId xmlns:a16="http://schemas.microsoft.com/office/drawing/2014/main" xmlns="" id="{BCE9CA68-90C4-44FC-81F7-F7D8DE8F73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CDF19B9A-6501-40FC-808A-48131EB7F8F9}"/>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967959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D05224-4BD1-4DE4-A4D0-B20C58DDC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xmlns="" id="{1F6F86E0-9E97-410C-B513-F3B361D0E5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C6E5D1C-C232-423C-B97D-100F561D6250}"/>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5" name="Footer Placeholder 4">
            <a:extLst>
              <a:ext uri="{FF2B5EF4-FFF2-40B4-BE49-F238E27FC236}">
                <a16:creationId xmlns:a16="http://schemas.microsoft.com/office/drawing/2014/main" xmlns="" id="{77C0A211-EBA1-4E9A-B9DA-9C81A23D624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1098FFBA-2A57-4F90-8487-7EF319C7AB70}"/>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1934516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3D77E8-D0ED-497A-AEDA-87C4D7E1445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E39CFDF8-C344-4E1E-ABEC-13AEFB973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xmlns="" id="{9D1C0642-E239-4556-A434-7203359EB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xmlns="" id="{83BD8258-D387-4762-A4C0-D05B2D5367A1}"/>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6" name="Footer Placeholder 5">
            <a:extLst>
              <a:ext uri="{FF2B5EF4-FFF2-40B4-BE49-F238E27FC236}">
                <a16:creationId xmlns:a16="http://schemas.microsoft.com/office/drawing/2014/main" xmlns="" id="{06FD8A61-6A1D-4124-9F58-BD5F57CD141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xmlns="" id="{1F3F7F21-8865-42F3-A675-E2533EE74EBA}"/>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815913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143296-F4B2-478A-956A-C9ED60DA91B4}"/>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xmlns="" id="{5BB4CAB0-4909-4ED2-A1F8-8BCA8945AC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DD377DE-6D42-4C54-A671-F369C3E881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xmlns="" id="{1BBC6379-94BA-4EAF-A5F0-56D5D8A34A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76703CD-3AF4-40DA-8ACB-AC8C3B1BD8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xmlns="" id="{1CAD97B6-D14D-4492-981D-9E5985ABD771}"/>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8" name="Footer Placeholder 7">
            <a:extLst>
              <a:ext uri="{FF2B5EF4-FFF2-40B4-BE49-F238E27FC236}">
                <a16:creationId xmlns:a16="http://schemas.microsoft.com/office/drawing/2014/main" xmlns="" id="{4EAF5ACA-2978-4461-B567-C1828EEBF183}"/>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xmlns="" id="{22C78FD9-CB2B-47C6-BBB1-34C37D9BD3D1}"/>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149466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F062B0-2AAE-47B3-B372-3873DE83828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xmlns="" id="{21668849-2ECA-41D6-8B99-8AEF7D789173}"/>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4" name="Footer Placeholder 3">
            <a:extLst>
              <a:ext uri="{FF2B5EF4-FFF2-40B4-BE49-F238E27FC236}">
                <a16:creationId xmlns:a16="http://schemas.microsoft.com/office/drawing/2014/main" xmlns="" id="{9CA92668-5314-4E22-A07D-FD58100A1D2F}"/>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xmlns="" id="{554ABE01-6B71-4074-B5BB-31D11FC989A3}"/>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3884993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D6ADACF-9141-475B-A768-629D6B5DD3D1}"/>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3" name="Footer Placeholder 2">
            <a:extLst>
              <a:ext uri="{FF2B5EF4-FFF2-40B4-BE49-F238E27FC236}">
                <a16:creationId xmlns:a16="http://schemas.microsoft.com/office/drawing/2014/main" xmlns="" id="{6D0C1420-8C9C-4FAB-A47A-7EBBD9FB23F7}"/>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xmlns="" id="{6C1776D2-042E-4A42-A66E-8F17957372F0}"/>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45621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7C000A-E381-47D4-AF28-55BB0241B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21AB8355-5A5E-429E-8F48-A00C18A284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xmlns="" id="{200CB366-EC27-4962-870E-2EE927152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7CF9126-C51B-4E7A-B8D9-60D71C13A91D}"/>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6" name="Footer Placeholder 5">
            <a:extLst>
              <a:ext uri="{FF2B5EF4-FFF2-40B4-BE49-F238E27FC236}">
                <a16:creationId xmlns:a16="http://schemas.microsoft.com/office/drawing/2014/main" xmlns="" id="{77FB720E-66A7-4BDF-A0AD-A966490D89A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xmlns="" id="{28C8B8C2-0DC4-4088-A1DB-E6830AB1005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1452956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4D93ED-6302-D246-977B-8F8BA5C0DB6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35FC9CB6-A44E-7C4F-86D6-67DB940F3A1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A49D9012-79B1-8944-A19F-C489197915EC}"/>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97202DBC-E88E-0047-934E-C09E7B0EB1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CC0B7D7-1BF2-294D-B08B-D95694171188}"/>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2395977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FDA93C-6AE5-42EF-AC5A-BAE80D1D5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xmlns="" id="{D6ACB862-24A1-4C73-874F-5ABF0A6C9D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xmlns="" id="{A3A8982A-E55E-40AB-8D33-87CAA5E95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E86B1FB-6F77-44FF-A74B-DD36F0C636A9}"/>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6" name="Footer Placeholder 5">
            <a:extLst>
              <a:ext uri="{FF2B5EF4-FFF2-40B4-BE49-F238E27FC236}">
                <a16:creationId xmlns:a16="http://schemas.microsoft.com/office/drawing/2014/main" xmlns="" id="{6D46FFC8-9077-4EE8-A16D-40FF4AD281D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xmlns="" id="{DEC64BA2-0198-47D5-B30B-9937B57EA2B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89405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4435B5-1345-4390-ABF6-AB2BE94C96C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xmlns="" id="{BED27764-A8D9-412B-94A1-4E7F652394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2F02BF6F-1E67-4E1C-B37B-363F70A6C903}"/>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5" name="Footer Placeholder 4">
            <a:extLst>
              <a:ext uri="{FF2B5EF4-FFF2-40B4-BE49-F238E27FC236}">
                <a16:creationId xmlns:a16="http://schemas.microsoft.com/office/drawing/2014/main" xmlns="" id="{3C92106D-6913-4E05-B355-2DAF9461625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2E89A64B-DF36-4E73-B4FF-5AD5DAA6E08F}"/>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569865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0F292FF-A9F1-464A-A79D-EA6EB4A6AF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xmlns="" id="{04828A75-7C8D-42B2-93E7-180C8CD046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54C562BC-2D92-4C40-8295-0A42695028A9}"/>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5" name="Footer Placeholder 4">
            <a:extLst>
              <a:ext uri="{FF2B5EF4-FFF2-40B4-BE49-F238E27FC236}">
                <a16:creationId xmlns:a16="http://schemas.microsoft.com/office/drawing/2014/main" xmlns="" id="{3A41ED42-88C6-462A-B6E4-39D1521C094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373245CD-176A-423D-920E-FDCDCC2ACBF3}"/>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838849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C8678A-3BB0-494D-AED6-8042B60B4A8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D65B7E61-5127-A142-A378-34FC2D9239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C9BFAA2E-3ADD-E94B-AF6B-1786FE5E4C41}"/>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0BA8C191-3E7E-9547-B146-D67A569418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2AC7C83-ECFD-9847-A34B-2F1A6F82FBC1}"/>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2892585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D868F0-5703-5C4B-B9CF-2BFE4BA7FC5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6F489CF8-D32A-B948-937D-AACC16681CA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42B1CF87-3F24-5343-9FF0-64670146E2C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61A2B258-1646-1145-8C97-B71A230E1980}"/>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6" name="Footer Placeholder 5">
            <a:extLst>
              <a:ext uri="{FF2B5EF4-FFF2-40B4-BE49-F238E27FC236}">
                <a16:creationId xmlns:a16="http://schemas.microsoft.com/office/drawing/2014/main" xmlns="" id="{D1F1B314-387A-E548-A90A-D7FE45942B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92ADEE46-7BEA-D747-B33C-EFA24B9ACD02}"/>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335898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6CCA18-CAE5-E945-9ADE-1513F08D523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2357B73B-BB3A-1148-A5FE-E90EDACB96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FC85ACC2-7E90-A740-8022-3182679296B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B4F85833-89F0-684D-BB4C-1803B6271D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8A5B0C3E-F3E6-BD47-86F8-9E0CBF13C86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ECFC4C9A-D933-A748-B85C-748D581327F0}"/>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8" name="Footer Placeholder 7">
            <a:extLst>
              <a:ext uri="{FF2B5EF4-FFF2-40B4-BE49-F238E27FC236}">
                <a16:creationId xmlns:a16="http://schemas.microsoft.com/office/drawing/2014/main" xmlns="" id="{3F74B2F4-BD39-3A41-BE73-46D67F0AA36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08932877-40BF-504E-8347-5144C8D5574C}"/>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062350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05CD59-F5D5-0443-80D9-72F9259BB91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77CA507E-6EE2-234F-8DC0-3DD89C5F4463}"/>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4" name="Footer Placeholder 3">
            <a:extLst>
              <a:ext uri="{FF2B5EF4-FFF2-40B4-BE49-F238E27FC236}">
                <a16:creationId xmlns:a16="http://schemas.microsoft.com/office/drawing/2014/main" xmlns="" id="{B091C29D-A9D2-2643-A696-A611ADC5F38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3D64783B-119E-6A41-807F-3AE3F1300373}"/>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2649453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791D130-176F-9645-BC82-90A64D609A46}"/>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3" name="Footer Placeholder 2">
            <a:extLst>
              <a:ext uri="{FF2B5EF4-FFF2-40B4-BE49-F238E27FC236}">
                <a16:creationId xmlns:a16="http://schemas.microsoft.com/office/drawing/2014/main" xmlns="" id="{C16B9028-0EB6-574D-95AB-3F3AFB74080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DE6E6402-5CF8-2549-9F4D-ED8180799484}"/>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78385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FD24C7-9FAF-6E49-A938-059C00D071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5AE0BF93-17B1-8A49-9FE3-8DE0146AC9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CFDD2111-12E7-A946-85B6-3B21CAC709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9EBFF97E-739C-8C4C-B202-84C2FBA86AA7}"/>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6" name="Footer Placeholder 5">
            <a:extLst>
              <a:ext uri="{FF2B5EF4-FFF2-40B4-BE49-F238E27FC236}">
                <a16:creationId xmlns:a16="http://schemas.microsoft.com/office/drawing/2014/main" xmlns="" id="{6A3D0CD0-4965-3A42-AD78-1DC2DAB786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C035D337-2648-E441-A612-7294CF3BAF21}"/>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359343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51F841-B90A-7943-A378-8B84830621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9A9D1E67-D0C2-3540-835F-3E5F7EDF03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E32D6AD1-F17D-4147-8C53-28118C125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3CB54D54-B677-8C4B-BF15-FED123BB25F3}"/>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6" name="Footer Placeholder 5">
            <a:extLst>
              <a:ext uri="{FF2B5EF4-FFF2-40B4-BE49-F238E27FC236}">
                <a16:creationId xmlns:a16="http://schemas.microsoft.com/office/drawing/2014/main" xmlns="" id="{E3191FAA-2DAA-EA4E-87C2-6E932DCDEE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E45135C7-FB15-A540-9156-F6B6F6FB9461}"/>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623040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EC91E4E-8655-3042-844C-A6176830AE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711FE06B-7EAF-554B-80BF-8F1E74FC47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F153E6E3-EDF7-8A49-A874-CC9B24C227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AFEA8674-54F3-264D-B241-67774288A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51D6FE90-E84A-EC4D-8E71-82DBCB7DA7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C72B2-CAFB-B245-B977-6EA33A0A0924}" type="slidenum">
              <a:rPr lang="en-US" smtClean="0"/>
              <a:t>‹#›</a:t>
            </a:fld>
            <a:endParaRPr lang="en-US" dirty="0"/>
          </a:p>
        </p:txBody>
      </p:sp>
    </p:spTree>
    <p:extLst>
      <p:ext uri="{BB962C8B-B14F-4D97-AF65-F5344CB8AC3E}">
        <p14:creationId xmlns:p14="http://schemas.microsoft.com/office/powerpoint/2010/main" val="3660039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57FADBC-06E6-4DC7-A36E-0B230B924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xmlns="" id="{67F3DEDC-F874-4218-9AE2-21426387A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C543A371-3A0C-4CBA-8B38-8209AC153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7C834-A5CE-43E4-B625-AB789F6C3506}" type="datetimeFigureOut">
              <a:rPr lang="en-IE" smtClean="0"/>
              <a:t>11/04/2023</a:t>
            </a:fld>
            <a:endParaRPr lang="en-IE"/>
          </a:p>
        </p:txBody>
      </p:sp>
      <p:sp>
        <p:nvSpPr>
          <p:cNvPr id="5" name="Footer Placeholder 4">
            <a:extLst>
              <a:ext uri="{FF2B5EF4-FFF2-40B4-BE49-F238E27FC236}">
                <a16:creationId xmlns:a16="http://schemas.microsoft.com/office/drawing/2014/main" xmlns="" id="{CA72A1FB-42AD-46D0-8125-81AD06BA4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xmlns="" id="{1A7D6539-CE22-465C-8A3F-3056CA46A8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DC0E1-1BF4-49EF-B1C4-A6338AE8135E}" type="slidenum">
              <a:rPr lang="en-IE" smtClean="0"/>
              <a:t>‹#›</a:t>
            </a:fld>
            <a:endParaRPr lang="en-IE"/>
          </a:p>
        </p:txBody>
      </p:sp>
    </p:spTree>
    <p:extLst>
      <p:ext uri="{BB962C8B-B14F-4D97-AF65-F5344CB8AC3E}">
        <p14:creationId xmlns:p14="http://schemas.microsoft.com/office/powerpoint/2010/main" val="2031618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6906A27-D795-4865-B42F-92014B34725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17304" y="6275993"/>
            <a:ext cx="1964299" cy="412100"/>
          </a:xfrm>
          <a:prstGeom prst="rect">
            <a:avLst/>
          </a:prstGeom>
        </p:spPr>
      </p:pic>
      <p:pic>
        <p:nvPicPr>
          <p:cNvPr id="4" name="Picture 3">
            <a:extLst>
              <a:ext uri="{FF2B5EF4-FFF2-40B4-BE49-F238E27FC236}">
                <a16:creationId xmlns:a16="http://schemas.microsoft.com/office/drawing/2014/main" xmlns=""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2909" y="855409"/>
            <a:ext cx="6558564" cy="3269778"/>
          </a:xfrm>
          <a:prstGeom prst="rect">
            <a:avLst/>
          </a:prstGeom>
        </p:spPr>
      </p:pic>
      <p:sp>
        <p:nvSpPr>
          <p:cNvPr id="6" name="Title 5">
            <a:extLst>
              <a:ext uri="{FF2B5EF4-FFF2-40B4-BE49-F238E27FC236}">
                <a16:creationId xmlns:a16="http://schemas.microsoft.com/office/drawing/2014/main" xmlns="" id="{77D51BA8-305D-BA4F-B053-601A01FD369A}"/>
              </a:ext>
            </a:extLst>
          </p:cNvPr>
          <p:cNvSpPr txBox="1">
            <a:spLocks noGrp="1"/>
          </p:cNvSpPr>
          <p:nvPr>
            <p:ph type="ctrTitle"/>
          </p:nvPr>
        </p:nvSpPr>
        <p:spPr>
          <a:xfrm>
            <a:off x="1297489" y="4189268"/>
            <a:ext cx="9597021" cy="2086725"/>
          </a:xfrm>
          <a:prstGeom prst="rect">
            <a:avLst/>
          </a:prstGeom>
          <a:noFill/>
        </p:spPr>
        <p:txBody>
          <a:bodyPr wrap="square" rtlCol="0">
            <a:spAutoFit/>
          </a:bodyPr>
          <a:lstStyle/>
          <a:p>
            <a:pPr algn="ctr"/>
            <a:r>
              <a:rPr lang="en-US" sz="4800" dirty="0">
                <a:solidFill>
                  <a:srgbClr val="C00000"/>
                </a:solidFill>
                <a:latin typeface="Arial" panose="020B0604020202020204" pitchFamily="34" charset="0"/>
                <a:cs typeface="Arial" panose="020B0604020202020204" pitchFamily="34" charset="0"/>
              </a:rPr>
              <a:t>Value Proposition for remote working readiness resources.</a:t>
            </a:r>
            <a:br>
              <a:rPr lang="en-US" sz="4800" dirty="0">
                <a:solidFill>
                  <a:srgbClr val="C00000"/>
                </a:solidFill>
                <a:latin typeface="Arial" panose="020B0604020202020204" pitchFamily="34" charset="0"/>
                <a:cs typeface="Arial" panose="020B0604020202020204" pitchFamily="34" charset="0"/>
              </a:rPr>
            </a:br>
            <a:r>
              <a:rPr lang="en-US" sz="4800" dirty="0">
                <a:solidFill>
                  <a:srgbClr val="7030A0"/>
                </a:solidFill>
                <a:latin typeface="Arial" panose="020B0604020202020204" pitchFamily="34" charset="0"/>
                <a:cs typeface="Arial" panose="020B0604020202020204" pitchFamily="34" charset="0"/>
              </a:rPr>
              <a:t>B-Creative Association</a:t>
            </a:r>
          </a:p>
        </p:txBody>
      </p:sp>
      <p:pic>
        <p:nvPicPr>
          <p:cNvPr id="7" name="Picture 6">
            <a:extLst>
              <a:ext uri="{FF2B5EF4-FFF2-40B4-BE49-F238E27FC236}">
                <a16:creationId xmlns:a16="http://schemas.microsoft.com/office/drawing/2014/main" xmlns=""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3313" y="6022566"/>
            <a:ext cx="1405487" cy="558864"/>
          </a:xfrm>
          <a:prstGeom prst="rect">
            <a:avLst/>
          </a:prstGeom>
        </p:spPr>
      </p:pic>
    </p:spTree>
    <p:extLst>
      <p:ext uri="{BB962C8B-B14F-4D97-AF65-F5344CB8AC3E}">
        <p14:creationId xmlns:p14="http://schemas.microsoft.com/office/powerpoint/2010/main" val="3562115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xmlns=""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xmlns="" id="{F6B21156-075C-44E3-9F31-B9B82FFA00D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xmlns=""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xmlns=""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textruta 2">
            <a:extLst>
              <a:ext uri="{FF2B5EF4-FFF2-40B4-BE49-F238E27FC236}">
                <a16:creationId xmlns:a16="http://schemas.microsoft.com/office/drawing/2014/main" xmlns="" id="{50E03031-8A53-F0A7-B137-C65A5AE427A2}"/>
              </a:ext>
            </a:extLst>
          </p:cNvPr>
          <p:cNvSpPr txBox="1"/>
          <p:nvPr/>
        </p:nvSpPr>
        <p:spPr>
          <a:xfrm>
            <a:off x="618836" y="1062520"/>
            <a:ext cx="6465454" cy="2585323"/>
          </a:xfrm>
          <a:prstGeom prst="rect">
            <a:avLst/>
          </a:prstGeom>
          <a:noFill/>
        </p:spPr>
        <p:txBody>
          <a:bodyPr wrap="square">
            <a:spAutoFit/>
          </a:bodyPr>
          <a:lstStyle/>
          <a:p>
            <a:r>
              <a:rPr lang="en-US" dirty="0"/>
              <a:t>As a remote worker, you have to put more effort into staying focused. From frequent interruptions from family and friends to noisy neighbours to the strong urge to jump back to bed, there are myriads of distractions around you, and it can be tough to maintain the level of productivity you show in the 9-5 office setting.</a:t>
            </a:r>
          </a:p>
          <a:p>
            <a:r>
              <a:rPr lang="en-US" dirty="0"/>
              <a:t>That’s why it’s important to learn how to discipline yourself when working from home.</a:t>
            </a:r>
          </a:p>
          <a:p>
            <a:endParaRPr lang="en-US" dirty="0"/>
          </a:p>
          <a:p>
            <a:r>
              <a:rPr lang="en-US" dirty="0"/>
              <a:t>In this activity there are tips to get more disciplined. </a:t>
            </a:r>
          </a:p>
        </p:txBody>
      </p:sp>
    </p:spTree>
    <p:extLst>
      <p:ext uri="{BB962C8B-B14F-4D97-AF65-F5344CB8AC3E}">
        <p14:creationId xmlns:p14="http://schemas.microsoft.com/office/powerpoint/2010/main" val="1287564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xmlns="" id="{A7451D6F-223B-4F1A-BC33-F3D584599FD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xmlns=""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2" y="-39316"/>
            <a:ext cx="12191998" cy="6858000"/>
          </a:xfrm>
          <a:prstGeom prst="rect">
            <a:avLst/>
          </a:prstGeom>
          <a:solidFill>
            <a:srgbClr val="662483"/>
          </a:solidFill>
        </p:spPr>
      </p:pic>
      <p:sp>
        <p:nvSpPr>
          <p:cNvPr id="19" name="TextBox 18">
            <a:extLst>
              <a:ext uri="{FF2B5EF4-FFF2-40B4-BE49-F238E27FC236}">
                <a16:creationId xmlns:a16="http://schemas.microsoft.com/office/drawing/2014/main" xmlns="" id="{5763D3C6-6CCB-418E-B47E-BC9E5FCEC2DC}"/>
              </a:ext>
            </a:extLst>
          </p:cNvPr>
          <p:cNvSpPr txBox="1"/>
          <p:nvPr/>
        </p:nvSpPr>
        <p:spPr>
          <a:xfrm>
            <a:off x="74928" y="943031"/>
            <a:ext cx="11082600"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ACTIVITY 2</a:t>
            </a:r>
          </a:p>
        </p:txBody>
      </p:sp>
      <p:sp>
        <p:nvSpPr>
          <p:cNvPr id="22" name="Rectangle 21">
            <a:extLst>
              <a:ext uri="{FF2B5EF4-FFF2-40B4-BE49-F238E27FC236}">
                <a16:creationId xmlns:a16="http://schemas.microsoft.com/office/drawing/2014/main" xmlns=""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xmlns=""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xmlns=""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xmlns=""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xmlns="" id="{51F5F37E-6920-415A-7BF2-3BAD5932A985}"/>
              </a:ext>
            </a:extLst>
          </p:cNvPr>
          <p:cNvSpPr txBox="1"/>
          <p:nvPr/>
        </p:nvSpPr>
        <p:spPr>
          <a:xfrm>
            <a:off x="157018" y="2863611"/>
            <a:ext cx="6169890" cy="400110"/>
          </a:xfrm>
          <a:prstGeom prst="rect">
            <a:avLst/>
          </a:prstGeom>
          <a:noFill/>
        </p:spPr>
        <p:txBody>
          <a:bodyPr wrap="square">
            <a:spAutoFit/>
          </a:bodyPr>
          <a:lstStyle/>
          <a:p>
            <a:r>
              <a:rPr lang="en-US" sz="2000" dirty="0">
                <a:solidFill>
                  <a:schemeClr val="bg1"/>
                </a:solidFill>
              </a:rPr>
              <a:t>FIVE EFFECTIVE WAYS TO GAIN MORE SELF-DISCIPLINE</a:t>
            </a:r>
            <a:endParaRPr lang="en-GB" sz="2000" dirty="0">
              <a:solidFill>
                <a:schemeClr val="bg1"/>
              </a:solidFill>
            </a:endParaRPr>
          </a:p>
        </p:txBody>
      </p:sp>
    </p:spTree>
    <p:extLst>
      <p:ext uri="{BB962C8B-B14F-4D97-AF65-F5344CB8AC3E}">
        <p14:creationId xmlns:p14="http://schemas.microsoft.com/office/powerpoint/2010/main" val="2645529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860BECD8-C24B-4AF3-9FE5-50B232840A41}"/>
              </a:ext>
            </a:extLst>
          </p:cNvPr>
          <p:cNvSpPr txBox="1"/>
          <p:nvPr/>
        </p:nvSpPr>
        <p:spPr>
          <a:xfrm>
            <a:off x="325857" y="1297867"/>
            <a:ext cx="6841561" cy="25853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effectLst/>
                <a:uLnTx/>
                <a:uFillTx/>
                <a:cs typeface="Segoe UI" panose="020B0502040204020203" pitchFamily="34" charset="0"/>
              </a:rPr>
              <a:t>There are five distinguishing characteristics of the people who have self-discipline: self-awareness, awareness, commitment, courage and the ability to motivate oneself.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i="0" u="none" strike="noStrike" kern="1200" cap="none" spc="0" normalizeH="0" baseline="0" noProof="0" dirty="0">
              <a:ln>
                <a:noFill/>
              </a:ln>
              <a:effectLst/>
              <a:uLnTx/>
              <a:uFillTx/>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effectLst/>
                <a:uLnTx/>
                <a:uFillTx/>
                <a:cs typeface="Segoe UI" panose="020B0502040204020203" pitchFamily="34" charset="0"/>
              </a:rPr>
              <a:t> You can learn to be more self-disciplined by practicing these sides of yourself.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Segoe UI" panose="020B0502040204020203" pitchFamily="34" charset="0"/>
              </a:rPr>
              <a:t>In this activity you can learn more about how to gain more self- discipline.  </a:t>
            </a:r>
            <a:endParaRPr kumimoji="0" lang="en-US" i="0" u="none" strike="noStrike" kern="1200" cap="none" spc="0" normalizeH="0" baseline="0" noProof="0" dirty="0">
              <a:ln>
                <a:noFill/>
              </a:ln>
              <a:effectLst/>
              <a:uLnTx/>
              <a:uFillTx/>
              <a:cs typeface="Segoe UI" panose="020B0502040204020203" pitchFamily="34" charset="0"/>
            </a:endParaRPr>
          </a:p>
        </p:txBody>
      </p:sp>
      <p:sp>
        <p:nvSpPr>
          <p:cNvPr id="17" name="Rectangle 16">
            <a:extLst>
              <a:ext uri="{FF2B5EF4-FFF2-40B4-BE49-F238E27FC236}">
                <a16:creationId xmlns:a16="http://schemas.microsoft.com/office/drawing/2014/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xmlns=""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xmlns="" id="{F6B21156-075C-44E3-9F31-B9B82FFA00D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58606" t="-10505" b="-1"/>
          <a:stretch/>
        </p:blipFill>
        <p:spPr>
          <a:xfrm rot="6194706">
            <a:off x="5042515" y="100488"/>
            <a:ext cx="6456704" cy="7100370"/>
          </a:xfrm>
          <a:prstGeom prst="rect">
            <a:avLst/>
          </a:prstGeom>
        </p:spPr>
      </p:pic>
      <p:sp>
        <p:nvSpPr>
          <p:cNvPr id="20" name="Rectangle 19">
            <a:extLst>
              <a:ext uri="{FF2B5EF4-FFF2-40B4-BE49-F238E27FC236}">
                <a16:creationId xmlns:a16="http://schemas.microsoft.com/office/drawing/2014/main" xmlns=""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xmlns=""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2637325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xmlns="" id="{A7451D6F-223B-4F1A-BC33-F3D584599FD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xmlns=""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xmlns="" id="{5763D3C6-6CCB-418E-B47E-BC9E5FCEC2DC}"/>
              </a:ext>
            </a:extLst>
          </p:cNvPr>
          <p:cNvSpPr txBox="1"/>
          <p:nvPr/>
        </p:nvSpPr>
        <p:spPr>
          <a:xfrm>
            <a:off x="342782" y="1157877"/>
            <a:ext cx="11341218"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CLOSE &amp; CONCLUSION</a:t>
            </a: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 </a:t>
            </a:r>
          </a:p>
        </p:txBody>
      </p:sp>
      <p:sp>
        <p:nvSpPr>
          <p:cNvPr id="22" name="Rectangle 21">
            <a:extLst>
              <a:ext uri="{FF2B5EF4-FFF2-40B4-BE49-F238E27FC236}">
                <a16:creationId xmlns:a16="http://schemas.microsoft.com/office/drawing/2014/main" xmlns=""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xmlns=""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xmlns=""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xmlns=""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25218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xmlns=""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xmlns="" id="{F6B21156-075C-44E3-9F31-B9B82FFA00D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xmlns=""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xmlns=""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textruta 2">
            <a:extLst>
              <a:ext uri="{FF2B5EF4-FFF2-40B4-BE49-F238E27FC236}">
                <a16:creationId xmlns:a16="http://schemas.microsoft.com/office/drawing/2014/main" xmlns="" id="{D35B99AB-C6C9-1433-8585-68DA42FFCC0D}"/>
              </a:ext>
            </a:extLst>
          </p:cNvPr>
          <p:cNvSpPr txBox="1"/>
          <p:nvPr/>
        </p:nvSpPr>
        <p:spPr>
          <a:xfrm>
            <a:off x="692727" y="1257312"/>
            <a:ext cx="6465454" cy="3970318"/>
          </a:xfrm>
          <a:prstGeom prst="rect">
            <a:avLst/>
          </a:prstGeom>
          <a:noFill/>
        </p:spPr>
        <p:txBody>
          <a:bodyPr wrap="square">
            <a:spAutoFit/>
          </a:bodyPr>
          <a:lstStyle/>
          <a:p>
            <a:r>
              <a:rPr lang="en-US" dirty="0">
                <a:latin typeface="ProximaNovaRegular"/>
              </a:rPr>
              <a:t>The most significant traits of a self-disciplined person are responsibility, persistence, strong work ethic, and self-care. Even if you don’t feel like you check all these boxes, be sure that developing your self-discipline is possible. </a:t>
            </a:r>
          </a:p>
          <a:p>
            <a:endParaRPr lang="en-US" dirty="0">
              <a:latin typeface="ProximaNovaRegular"/>
            </a:endParaRPr>
          </a:p>
          <a:p>
            <a:r>
              <a:rPr lang="en-US" dirty="0">
                <a:latin typeface="ProximaNovaRegular"/>
              </a:rPr>
              <a:t>This process starts with self-control exercises. Besides, other ways to enhance your self-discipline are avoiding multitasking and distractions, as well as creating a productive environment for yourself. </a:t>
            </a:r>
          </a:p>
          <a:p>
            <a:endParaRPr lang="en-US" dirty="0">
              <a:latin typeface="ProximaNovaRegular"/>
            </a:endParaRPr>
          </a:p>
          <a:p>
            <a:r>
              <a:rPr lang="en-US" dirty="0">
                <a:latin typeface="ProximaNovaRegular"/>
              </a:rPr>
              <a:t>Furthermore, making sure that you’re disciplined is especially important when working from home. In that case, you should try to stick to your working hours at home, and always make plans for the day ahead of you.</a:t>
            </a:r>
            <a:endParaRPr lang="en-GB" dirty="0">
              <a:latin typeface="ProximaNovaRegular"/>
            </a:endParaRPr>
          </a:p>
        </p:txBody>
      </p:sp>
    </p:spTree>
    <p:extLst>
      <p:ext uri="{BB962C8B-B14F-4D97-AF65-F5344CB8AC3E}">
        <p14:creationId xmlns:p14="http://schemas.microsoft.com/office/powerpoint/2010/main" val="3039344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22EEF9A8-0EF0-4F47-9334-882352D03E6F}"/>
              </a:ext>
            </a:extLst>
          </p:cNvPr>
          <p:cNvSpPr txBox="1"/>
          <p:nvPr/>
        </p:nvSpPr>
        <p:spPr>
          <a:xfrm>
            <a:off x="5185019" y="6117074"/>
            <a:ext cx="6771640" cy="553998"/>
          </a:xfrm>
          <a:prstGeom prst="rect">
            <a:avLst/>
          </a:prstGeom>
          <a:noFill/>
        </p:spPr>
        <p:txBody>
          <a:bodyPr wrap="square" rtlCol="0">
            <a:spAutoFit/>
          </a:bodyPr>
          <a:lstStyle/>
          <a:p>
            <a:pPr algn="just"/>
            <a:r>
              <a:rPr lang="en-IE" sz="1000" dirty="0">
                <a:latin typeface="Segoe UI" panose="020B0502040204020203" pitchFamily="34" charset="0"/>
                <a:ea typeface="Source Sans Pro" panose="020B0503030403020204" pitchFamily="34" charset="0"/>
                <a:cs typeface="Segoe UI" panose="020B0502040204020203"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2021-1-SE01-KA220-VET-000032922</a:t>
            </a:r>
          </a:p>
        </p:txBody>
      </p:sp>
      <p:pic>
        <p:nvPicPr>
          <p:cNvPr id="17" name="Google Shape;123;p19">
            <a:extLst>
              <a:ext uri="{FF2B5EF4-FFF2-40B4-BE49-F238E27FC236}">
                <a16:creationId xmlns:a16="http://schemas.microsoft.com/office/drawing/2014/main" xmlns="" id="{8B66006C-4DCB-433C-BE7A-F55AD5F33B2E}"/>
              </a:ext>
            </a:extLst>
          </p:cNvPr>
          <p:cNvPicPr preferRelativeResize="0"/>
          <p:nvPr/>
        </p:nvPicPr>
        <p:blipFill>
          <a:blip r:embed="rId2">
            <a:extLst>
              <a:ext uri="{28A0092B-C50C-407E-A947-70E740481C1C}">
                <a14:useLocalDpi xmlns:a14="http://schemas.microsoft.com/office/drawing/2010/main" val="0"/>
              </a:ext>
            </a:extLst>
          </a:blip>
          <a:srcRect/>
          <a:stretch/>
        </p:blipFill>
        <p:spPr>
          <a:xfrm>
            <a:off x="3923930" y="974010"/>
            <a:ext cx="4077070" cy="2355115"/>
          </a:xfrm>
          <a:prstGeom prst="rect">
            <a:avLst/>
          </a:prstGeom>
          <a:noFill/>
          <a:ln>
            <a:noFill/>
          </a:ln>
        </p:spPr>
      </p:pic>
      <p:sp>
        <p:nvSpPr>
          <p:cNvPr id="25" name="Rectangle 24">
            <a:extLst>
              <a:ext uri="{FF2B5EF4-FFF2-40B4-BE49-F238E27FC236}">
                <a16:creationId xmlns:a16="http://schemas.microsoft.com/office/drawing/2014/main" xmlns="" id="{BED7CE50-14A4-4A31-8650-6A391461465B}"/>
              </a:ext>
            </a:extLst>
          </p:cNvPr>
          <p:cNvSpPr/>
          <p:nvPr/>
        </p:nvSpPr>
        <p:spPr>
          <a:xfrm>
            <a:off x="10353554" y="57149"/>
            <a:ext cx="1838446" cy="793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sp>
        <p:nvSpPr>
          <p:cNvPr id="7" name="Rectangle 6">
            <a:extLst>
              <a:ext uri="{FF2B5EF4-FFF2-40B4-BE49-F238E27FC236}">
                <a16:creationId xmlns:a16="http://schemas.microsoft.com/office/drawing/2014/main" xmlns="" id="{6A17B786-ED52-4C2E-9DEF-14A96470614A}"/>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xmlns="" id="{1FB80AD3-AF0A-4194-AD8D-7555188CBF5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97323" y="3690456"/>
            <a:ext cx="7597354" cy="1609650"/>
          </a:xfrm>
          <a:prstGeom prst="rect">
            <a:avLst/>
          </a:prstGeom>
        </p:spPr>
      </p:pic>
      <p:pic>
        <p:nvPicPr>
          <p:cNvPr id="9" name="Picture 8">
            <a:extLst>
              <a:ext uri="{FF2B5EF4-FFF2-40B4-BE49-F238E27FC236}">
                <a16:creationId xmlns:a16="http://schemas.microsoft.com/office/drawing/2014/main" xmlns="" id="{9E81700D-F452-4CAC-A942-A29E9FF0DF0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20720" y="6185590"/>
            <a:ext cx="1964299" cy="412100"/>
          </a:xfrm>
          <a:prstGeom prst="rect">
            <a:avLst/>
          </a:prstGeom>
        </p:spPr>
      </p:pic>
      <p:pic>
        <p:nvPicPr>
          <p:cNvPr id="10" name="Picture 9">
            <a:extLst>
              <a:ext uri="{FF2B5EF4-FFF2-40B4-BE49-F238E27FC236}">
                <a16:creationId xmlns:a16="http://schemas.microsoft.com/office/drawing/2014/main" xmlns="" id="{8641ED3A-6319-4C7F-B64E-B4981B7C9E1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23313" y="6185590"/>
            <a:ext cx="1405487" cy="558864"/>
          </a:xfrm>
          <a:prstGeom prst="rect">
            <a:avLst/>
          </a:prstGeom>
        </p:spPr>
      </p:pic>
    </p:spTree>
    <p:extLst>
      <p:ext uri="{BB962C8B-B14F-4D97-AF65-F5344CB8AC3E}">
        <p14:creationId xmlns:p14="http://schemas.microsoft.com/office/powerpoint/2010/main" val="1837763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xmlns="" id="{CB607B98-7700-4DC9-8BE8-A876255F9C5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xmlns="" id="{B4DB5102-2185-C54C-B51D-9C03258022F4}"/>
              </a:ext>
            </a:extLst>
          </p:cNvPr>
          <p:cNvSpPr/>
          <p:nvPr/>
        </p:nvSpPr>
        <p:spPr>
          <a:xfrm>
            <a:off x="1024037" y="1733354"/>
            <a:ext cx="9361586" cy="418950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804ED3AF-267B-4B43-BA34-DEB6042E0540}"/>
              </a:ext>
            </a:extLst>
          </p:cNvPr>
          <p:cNvSpPr txBox="1"/>
          <p:nvPr/>
        </p:nvSpPr>
        <p:spPr>
          <a:xfrm>
            <a:off x="1024036" y="874925"/>
            <a:ext cx="9175750" cy="769441"/>
          </a:xfrm>
          <a:prstGeom prst="rect">
            <a:avLst/>
          </a:prstGeom>
        </p:spPr>
        <p:txBody>
          <a:bodyPr wrap="square" rtlCol="0">
            <a:spAutoFit/>
          </a:bodyPr>
          <a:lstStyle/>
          <a:p>
            <a:pPr algn="ctr"/>
            <a:r>
              <a:rPr lang="en-US" sz="4400" dirty="0">
                <a:solidFill>
                  <a:srgbClr val="7030A0"/>
                </a:solidFill>
                <a:latin typeface="Arial" panose="020B0604020202020204" pitchFamily="34" charset="0"/>
                <a:cs typeface="Arial" panose="020B0604020202020204" pitchFamily="34" charset="0"/>
              </a:rPr>
              <a:t>Remote working readiness - Topics</a:t>
            </a:r>
          </a:p>
        </p:txBody>
      </p:sp>
      <p:sp>
        <p:nvSpPr>
          <p:cNvPr id="8" name="TextBox 7">
            <a:extLst>
              <a:ext uri="{FF2B5EF4-FFF2-40B4-BE49-F238E27FC236}">
                <a16:creationId xmlns:a16="http://schemas.microsoft.com/office/drawing/2014/main" xmlns="" id="{662D1785-DD3D-3548-A725-6EE3B057D9F4}"/>
              </a:ext>
            </a:extLst>
          </p:cNvPr>
          <p:cNvSpPr txBox="1"/>
          <p:nvPr/>
        </p:nvSpPr>
        <p:spPr>
          <a:xfrm>
            <a:off x="1297395" y="2101584"/>
            <a:ext cx="8814869" cy="3170099"/>
          </a:xfrm>
          <a:prstGeom prst="rect">
            <a:avLst/>
          </a:prstGeom>
          <a:noFill/>
        </p:spPr>
        <p:txBody>
          <a:bodyPr wrap="square" rtlCol="0">
            <a:spAutoFit/>
          </a:bodyPr>
          <a:lstStyle/>
          <a:p>
            <a:r>
              <a:rPr lang="en-IE" sz="2000" dirty="0">
                <a:latin typeface="Arial" panose="020B0604020202020204" pitchFamily="34" charset="0"/>
                <a:cs typeface="Arial" panose="020B0604020202020204" pitchFamily="34" charset="0"/>
              </a:rPr>
              <a:t>Within RETAIN ME project the following 6 remote working readiness topics will be tackled:</a:t>
            </a:r>
          </a:p>
          <a:p>
            <a:endParaRPr lang="en-IE" sz="2000" b="1" dirty="0">
              <a:latin typeface="Arial" panose="020B0604020202020204" pitchFamily="34" charset="0"/>
              <a:cs typeface="Arial" panose="020B0604020202020204" pitchFamily="34" charset="0"/>
            </a:endParaRPr>
          </a:p>
          <a:p>
            <a:r>
              <a:rPr lang="en-IE" sz="2000" b="1" dirty="0">
                <a:latin typeface="Arial" panose="020B0604020202020204" pitchFamily="34" charset="0"/>
                <a:cs typeface="Arial" panose="020B0604020202020204" pitchFamily="34" charset="0"/>
              </a:rPr>
              <a:t>Job-remote working readiness topics:</a:t>
            </a:r>
          </a:p>
          <a:p>
            <a:pPr marL="457200" indent="-457200">
              <a:buAutoNum type="arabicPeriod"/>
            </a:pPr>
            <a:r>
              <a:rPr lang="en-US" sz="2000" dirty="0">
                <a:latin typeface="Arial" panose="020B0604020202020204" pitchFamily="34" charset="0"/>
                <a:cs typeface="Arial" panose="020B0604020202020204" pitchFamily="34" charset="0"/>
              </a:rPr>
              <a:t>Ability to work remotely in a team.</a:t>
            </a:r>
          </a:p>
          <a:p>
            <a:pPr marL="457200" indent="-457200">
              <a:buAutoNum type="arabicPeriod"/>
            </a:pPr>
            <a:r>
              <a:rPr lang="en-US" sz="2000" dirty="0">
                <a:latin typeface="Arial" panose="020B0604020202020204" pitchFamily="34" charset="0"/>
                <a:cs typeface="Arial" panose="020B0604020202020204" pitchFamily="34" charset="0"/>
              </a:rPr>
              <a:t>Understanding virtual communication.</a:t>
            </a:r>
          </a:p>
          <a:p>
            <a:pPr marL="457200" indent="-457200">
              <a:buAutoNum type="arabicPeriod"/>
            </a:pPr>
            <a:r>
              <a:rPr lang="en-US" sz="2000" dirty="0">
                <a:latin typeface="Arial" panose="020B0604020202020204" pitchFamily="34" charset="0"/>
                <a:cs typeface="Arial" panose="020B0604020202020204" pitchFamily="34" charset="0"/>
              </a:rPr>
              <a:t>Development of time management and </a:t>
            </a:r>
            <a:r>
              <a:rPr lang="en-US" sz="2000" dirty="0" err="1">
                <a:latin typeface="Arial" panose="020B0604020202020204" pitchFamily="34" charset="0"/>
                <a:cs typeface="Arial" panose="020B0604020202020204" pitchFamily="34" charset="0"/>
              </a:rPr>
              <a:t>organisation</a:t>
            </a:r>
            <a:r>
              <a:rPr lang="en-US" sz="2000" dirty="0">
                <a:latin typeface="Arial" panose="020B0604020202020204" pitchFamily="34" charset="0"/>
                <a:cs typeface="Arial" panose="020B0604020202020204" pitchFamily="34" charset="0"/>
              </a:rPr>
              <a:t> skills.</a:t>
            </a:r>
          </a:p>
          <a:p>
            <a:r>
              <a:rPr lang="en-US" sz="2000" dirty="0">
                <a:latin typeface="Arial" panose="020B0604020202020204" pitchFamily="34" charset="0"/>
                <a:cs typeface="Arial" panose="020B0604020202020204" pitchFamily="34" charset="0"/>
              </a:rPr>
              <a:t>4.    Understand and development of creative </a:t>
            </a:r>
            <a:r>
              <a:rPr lang="en-US" sz="2000" dirty="0" err="1">
                <a:latin typeface="Arial" panose="020B0604020202020204" pitchFamily="34" charset="0"/>
                <a:cs typeface="Arial" panose="020B0604020202020204" pitchFamily="34" charset="0"/>
              </a:rPr>
              <a:t>problemsolving</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5.    Developing skills for critical thinking</a:t>
            </a:r>
          </a:p>
          <a:p>
            <a:r>
              <a:rPr lang="en-US" sz="2000" dirty="0">
                <a:latin typeface="Arial" panose="020B0604020202020204" pitchFamily="34" charset="0"/>
                <a:cs typeface="Arial" panose="020B0604020202020204" pitchFamily="34" charset="0"/>
              </a:rPr>
              <a:t>6.    Improve ability to apply discipline</a:t>
            </a:r>
            <a:endParaRPr lang="en-IE" sz="20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xmlns=""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xmlns="" id="{8641ED3A-6319-4C7F-B64E-B4981B7C9E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1472" y="6257669"/>
            <a:ext cx="1405487" cy="558864"/>
          </a:xfrm>
          <a:prstGeom prst="rect">
            <a:avLst/>
          </a:prstGeom>
        </p:spPr>
      </p:pic>
      <p:pic>
        <p:nvPicPr>
          <p:cNvPr id="14" name="Picture 13">
            <a:extLst>
              <a:ext uri="{FF2B5EF4-FFF2-40B4-BE49-F238E27FC236}">
                <a16:creationId xmlns:a16="http://schemas.microsoft.com/office/drawing/2014/main" xmlns="" id="{C6906A27-D795-4865-B42F-92014B3472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117304" y="6365502"/>
            <a:ext cx="1964299" cy="412100"/>
          </a:xfrm>
          <a:prstGeom prst="rect">
            <a:avLst/>
          </a:prstGeom>
        </p:spPr>
      </p:pic>
    </p:spTree>
    <p:extLst>
      <p:ext uri="{BB962C8B-B14F-4D97-AF65-F5344CB8AC3E}">
        <p14:creationId xmlns:p14="http://schemas.microsoft.com/office/powerpoint/2010/main" val="1452956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xmlns="" id="{CB607B98-7700-4DC9-8BE8-A876255F9C5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xmlns="" id="{B4DB5102-2185-C54C-B51D-9C03258022F4}"/>
              </a:ext>
            </a:extLst>
          </p:cNvPr>
          <p:cNvSpPr/>
          <p:nvPr/>
        </p:nvSpPr>
        <p:spPr>
          <a:xfrm>
            <a:off x="263514" y="1404435"/>
            <a:ext cx="11771468" cy="391714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804ED3AF-267B-4B43-BA34-DEB6042E0540}"/>
              </a:ext>
            </a:extLst>
          </p:cNvPr>
          <p:cNvSpPr txBox="1"/>
          <p:nvPr/>
        </p:nvSpPr>
        <p:spPr>
          <a:xfrm>
            <a:off x="1209963" y="1656090"/>
            <a:ext cx="10717321" cy="707886"/>
          </a:xfrm>
          <a:prstGeom prst="rect">
            <a:avLst/>
          </a:prstGeom>
        </p:spPr>
        <p:txBody>
          <a:bodyPr wrap="square" rtlCol="0">
            <a:spAutoFit/>
          </a:bodyPr>
          <a:lstStyle/>
          <a:p>
            <a:pPr algn="ctr"/>
            <a:r>
              <a:rPr lang="en-US" sz="4000" dirty="0">
                <a:solidFill>
                  <a:srgbClr val="7030A0"/>
                </a:solidFill>
                <a:latin typeface="Arial" panose="020B0604020202020204" pitchFamily="34" charset="0"/>
                <a:cs typeface="Arial" panose="020B0604020202020204" pitchFamily="34" charset="0"/>
              </a:rPr>
              <a:t>Remote working readiness – Value Proposition</a:t>
            </a:r>
          </a:p>
        </p:txBody>
      </p:sp>
      <p:sp>
        <p:nvSpPr>
          <p:cNvPr id="8" name="TextBox 7">
            <a:extLst>
              <a:ext uri="{FF2B5EF4-FFF2-40B4-BE49-F238E27FC236}">
                <a16:creationId xmlns:a16="http://schemas.microsoft.com/office/drawing/2014/main" xmlns="" id="{662D1785-DD3D-3548-A725-6EE3B057D9F4}"/>
              </a:ext>
            </a:extLst>
          </p:cNvPr>
          <p:cNvSpPr txBox="1"/>
          <p:nvPr/>
        </p:nvSpPr>
        <p:spPr>
          <a:xfrm>
            <a:off x="1455939" y="2374825"/>
            <a:ext cx="9809823" cy="2523768"/>
          </a:xfrm>
          <a:prstGeom prst="rect">
            <a:avLst/>
          </a:prstGeom>
          <a:noFill/>
        </p:spPr>
        <p:txBody>
          <a:bodyPr wrap="square" rtlCol="0">
            <a:spAutoFit/>
          </a:bodyPr>
          <a:lstStyle/>
          <a:p>
            <a:r>
              <a:rPr lang="en-IE" sz="2000" dirty="0">
                <a:latin typeface="Arial" panose="020B0604020202020204" pitchFamily="34" charset="0"/>
                <a:cs typeface="Arial" panose="020B0604020202020204" pitchFamily="34" charset="0"/>
              </a:rPr>
              <a:t>It is beneficial to the end users of RETAIN ME project because workers with remote working readiness and knowledge:</a:t>
            </a:r>
          </a:p>
          <a:p>
            <a:r>
              <a:rPr lang="en-IE" sz="2000" dirty="0">
                <a:latin typeface="Arial" panose="020B0604020202020204" pitchFamily="34" charset="0"/>
                <a:cs typeface="Arial" panose="020B0604020202020204" pitchFamily="34" charset="0"/>
              </a:rPr>
              <a:t>... are more aware of different ways of </a:t>
            </a:r>
            <a:r>
              <a:rPr lang="en-US" sz="2000" dirty="0">
                <a:latin typeface="Arial" panose="020B0604020202020204" pitchFamily="34" charset="0"/>
                <a:cs typeface="Arial" panose="020B0604020202020204" pitchFamily="34" charset="0"/>
              </a:rPr>
              <a:t>work remotely in a team </a:t>
            </a:r>
          </a:p>
          <a:p>
            <a:r>
              <a:rPr lang="en-IE" sz="2000" dirty="0">
                <a:latin typeface="Arial" panose="020B0604020202020204" pitchFamily="34" charset="0"/>
                <a:cs typeface="Arial" panose="020B0604020202020204" pitchFamily="34" charset="0"/>
              </a:rPr>
              <a:t>... are more of creative problem-solving</a:t>
            </a:r>
          </a:p>
          <a:p>
            <a:r>
              <a:rPr lang="en-IE" sz="2000" dirty="0">
                <a:latin typeface="Arial" panose="020B0604020202020204" pitchFamily="34" charset="0"/>
                <a:cs typeface="Arial" panose="020B0604020202020204" pitchFamily="34" charset="0"/>
              </a:rPr>
              <a:t>... know how to </a:t>
            </a:r>
            <a:r>
              <a:rPr lang="en-GB" sz="2000" dirty="0">
                <a:latin typeface="Arial" panose="020B0604020202020204" pitchFamily="34" charset="0"/>
                <a:cs typeface="Arial" panose="020B0604020202020204" pitchFamily="34" charset="0"/>
              </a:rPr>
              <a:t>prepare themselves for virtual communication</a:t>
            </a:r>
          </a:p>
          <a:p>
            <a:r>
              <a:rPr lang="en-IE" sz="2000" dirty="0">
                <a:latin typeface="Arial" panose="020B0604020202020204" pitchFamily="34" charset="0"/>
                <a:cs typeface="Arial" panose="020B0604020202020204" pitchFamily="34" charset="0"/>
              </a:rPr>
              <a:t>... know how to think critically</a:t>
            </a:r>
          </a:p>
          <a:p>
            <a:r>
              <a:rPr lang="en-IE" sz="2000" dirty="0">
                <a:latin typeface="Arial" panose="020B0604020202020204" pitchFamily="34" charset="0"/>
                <a:cs typeface="Arial" panose="020B0604020202020204" pitchFamily="34" charset="0"/>
              </a:rPr>
              <a:t>... know the most required skills and knowledge for time management </a:t>
            </a:r>
            <a:endParaRPr lang="en-IE" dirty="0"/>
          </a:p>
          <a:p>
            <a:endParaRPr lang="en-US" dirty="0"/>
          </a:p>
        </p:txBody>
      </p:sp>
      <p:pic>
        <p:nvPicPr>
          <p:cNvPr id="11" name="Picture 10" descr="A close up of a sign&#10;&#10;Description automatically generated">
            <a:extLst>
              <a:ext uri="{FF2B5EF4-FFF2-40B4-BE49-F238E27FC236}">
                <a16:creationId xmlns:a16="http://schemas.microsoft.com/office/drawing/2014/main" xmlns="" id="{E500CD68-A721-D845-9A32-4E3B6356E453}"/>
              </a:ext>
            </a:extLst>
          </p:cNvPr>
          <p:cNvPicPr>
            <a:picLocks noChangeAspect="1"/>
          </p:cNvPicPr>
          <p:nvPr/>
        </p:nvPicPr>
        <p:blipFill>
          <a:blip r:embed="rId4"/>
          <a:stretch>
            <a:fillRect/>
          </a:stretch>
        </p:blipFill>
        <p:spPr>
          <a:xfrm>
            <a:off x="9743440" y="6040310"/>
            <a:ext cx="2047240" cy="583995"/>
          </a:xfrm>
          <a:prstGeom prst="rect">
            <a:avLst/>
          </a:prstGeom>
        </p:spPr>
      </p:pic>
      <p:sp>
        <p:nvSpPr>
          <p:cNvPr id="12" name="Rectangle 11">
            <a:extLst>
              <a:ext uri="{FF2B5EF4-FFF2-40B4-BE49-F238E27FC236}">
                <a16:creationId xmlns:a16="http://schemas.microsoft.com/office/drawing/2014/main" xmlns=""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xmlns="" id="{8641ED3A-6319-4C7F-B64E-B4981B7C9E1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3514" y="6040310"/>
            <a:ext cx="1405487" cy="558864"/>
          </a:xfrm>
          <a:prstGeom prst="rect">
            <a:avLst/>
          </a:prstGeom>
        </p:spPr>
      </p:pic>
    </p:spTree>
    <p:extLst>
      <p:ext uri="{BB962C8B-B14F-4D97-AF65-F5344CB8AC3E}">
        <p14:creationId xmlns:p14="http://schemas.microsoft.com/office/powerpoint/2010/main" val="4279728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xmlns="" id="{CB607B98-7700-4DC9-8BE8-A876255F9C5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xmlns="" id="{B4DB5102-2185-C54C-B51D-9C03258022F4}"/>
              </a:ext>
            </a:extLst>
          </p:cNvPr>
          <p:cNvSpPr/>
          <p:nvPr/>
        </p:nvSpPr>
        <p:spPr>
          <a:xfrm>
            <a:off x="0" y="1391024"/>
            <a:ext cx="11955486" cy="393055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804ED3AF-267B-4B43-BA34-DEB6042E0540}"/>
              </a:ext>
            </a:extLst>
          </p:cNvPr>
          <p:cNvSpPr txBox="1"/>
          <p:nvPr/>
        </p:nvSpPr>
        <p:spPr>
          <a:xfrm>
            <a:off x="266700" y="1473038"/>
            <a:ext cx="11785980" cy="646331"/>
          </a:xfrm>
          <a:prstGeom prst="rect">
            <a:avLst/>
          </a:prstGeom>
        </p:spPr>
        <p:txBody>
          <a:bodyPr wrap="square" rtlCol="0">
            <a:spAutoFit/>
          </a:bodyPr>
          <a:lstStyle/>
          <a:p>
            <a:pPr algn="ctr"/>
            <a:r>
              <a:rPr lang="en-US" sz="3600" dirty="0">
                <a:solidFill>
                  <a:srgbClr val="7030A0"/>
                </a:solidFill>
                <a:latin typeface="Arial" panose="020B0604020202020204" pitchFamily="34" charset="0"/>
                <a:cs typeface="Arial" panose="020B0604020202020204" pitchFamily="34" charset="0"/>
              </a:rPr>
              <a:t>Remote working readiness – Key Learning Objectives</a:t>
            </a:r>
          </a:p>
        </p:txBody>
      </p:sp>
      <p:sp>
        <p:nvSpPr>
          <p:cNvPr id="8" name="TextBox 7">
            <a:extLst>
              <a:ext uri="{FF2B5EF4-FFF2-40B4-BE49-F238E27FC236}">
                <a16:creationId xmlns:a16="http://schemas.microsoft.com/office/drawing/2014/main" xmlns="" id="{662D1785-DD3D-3548-A725-6EE3B057D9F4}"/>
              </a:ext>
            </a:extLst>
          </p:cNvPr>
          <p:cNvSpPr txBox="1"/>
          <p:nvPr/>
        </p:nvSpPr>
        <p:spPr>
          <a:xfrm>
            <a:off x="1080655" y="2141130"/>
            <a:ext cx="9151939" cy="2523768"/>
          </a:xfrm>
          <a:prstGeom prst="rect">
            <a:avLst/>
          </a:prstGeom>
          <a:noFill/>
        </p:spPr>
        <p:txBody>
          <a:bodyPr wrap="square" rtlCol="0">
            <a:spAutoFit/>
          </a:bodyPr>
          <a:lstStyle/>
          <a:p>
            <a:r>
              <a:rPr lang="en-IE" sz="2000" b="1" dirty="0">
                <a:latin typeface="Arial" panose="020B0604020202020204" pitchFamily="34" charset="0"/>
                <a:cs typeface="Arial" panose="020B0604020202020204" pitchFamily="34" charset="0"/>
              </a:rPr>
              <a:t>The key learning objective for the Remote working readiness chapter are:</a:t>
            </a:r>
          </a:p>
          <a:p>
            <a:pPr marL="342900" indent="-342900">
              <a:buFont typeface="+mj-lt"/>
              <a:buAutoNum type="arabicPeriod"/>
            </a:pPr>
            <a:r>
              <a:rPr lang="en-US" sz="2000" dirty="0">
                <a:latin typeface="Arial" panose="020B0604020202020204" pitchFamily="34" charset="0"/>
                <a:cs typeface="Arial" panose="020B0604020202020204" pitchFamily="34" charset="0"/>
              </a:rPr>
              <a:t>Participants know how to work remotely in a team </a:t>
            </a:r>
          </a:p>
          <a:p>
            <a:pPr marL="342900" indent="-342900">
              <a:buFont typeface="+mj-lt"/>
              <a:buAutoNum type="arabicPeriod"/>
            </a:pPr>
            <a:r>
              <a:rPr lang="en-US" sz="2000" dirty="0">
                <a:latin typeface="Arial" panose="020B0604020202020204" pitchFamily="34" charset="0"/>
                <a:cs typeface="Arial" panose="020B0604020202020204" pitchFamily="34" charset="0"/>
              </a:rPr>
              <a:t>Participants understand virtual communication</a:t>
            </a:r>
          </a:p>
          <a:p>
            <a:pPr marL="342900" indent="-342900">
              <a:buFont typeface="+mj-lt"/>
              <a:buAutoNum type="arabicPeriod"/>
            </a:pPr>
            <a:r>
              <a:rPr lang="en-US" sz="2000" dirty="0">
                <a:latin typeface="Arial" panose="020B0604020202020204" pitchFamily="34" charset="0"/>
                <a:cs typeface="Arial" panose="020B0604020202020204" pitchFamily="34" charset="0"/>
              </a:rPr>
              <a:t>Participants</a:t>
            </a:r>
            <a:r>
              <a:rPr lang="en-IE" sz="2000" dirty="0">
                <a:latin typeface="Arial" panose="020B0604020202020204" pitchFamily="34" charset="0"/>
                <a:cs typeface="Arial" panose="020B0604020202020204" pitchFamily="34" charset="0"/>
              </a:rPr>
              <a:t> understand critical thinking </a:t>
            </a:r>
          </a:p>
          <a:p>
            <a:pPr marL="342900" indent="-342900">
              <a:buFont typeface="+mj-lt"/>
              <a:buAutoNum type="arabicPeriod"/>
            </a:pPr>
            <a:r>
              <a:rPr lang="en-US" sz="2000" dirty="0">
                <a:latin typeface="Arial" panose="020B0604020202020204" pitchFamily="34" charset="0"/>
                <a:cs typeface="Arial" panose="020B0604020202020204" pitchFamily="34" charset="0"/>
              </a:rPr>
              <a:t>Participants know how to better organize and manage time</a:t>
            </a:r>
          </a:p>
          <a:p>
            <a:pPr marL="342900" indent="-342900">
              <a:buFont typeface="+mj-lt"/>
              <a:buAutoNum type="arabicPeriod"/>
            </a:pPr>
            <a:r>
              <a:rPr lang="en-IE" sz="2000" dirty="0">
                <a:latin typeface="Arial" panose="020B0604020202020204" pitchFamily="34" charset="0"/>
                <a:cs typeface="Arial" panose="020B0604020202020204" pitchFamily="34" charset="0"/>
              </a:rPr>
              <a:t>Participants know how to </a:t>
            </a:r>
            <a:r>
              <a:rPr lang="en-US" sz="2000" dirty="0">
                <a:latin typeface="Arial" panose="020B0604020202020204" pitchFamily="34" charset="0"/>
                <a:cs typeface="Arial" panose="020B0604020202020204" pitchFamily="34" charset="0"/>
              </a:rPr>
              <a:t>use creative problem-solving</a:t>
            </a:r>
          </a:p>
          <a:p>
            <a:pPr marL="342900" indent="-342900">
              <a:buFont typeface="+mj-lt"/>
              <a:buAutoNum type="arabicPeriod"/>
            </a:pPr>
            <a:r>
              <a:rPr lang="en-US" sz="2000" dirty="0">
                <a:latin typeface="Arial" panose="020B0604020202020204" pitchFamily="34" charset="0"/>
                <a:cs typeface="Arial" panose="020B0604020202020204" pitchFamily="34" charset="0"/>
              </a:rPr>
              <a:t>Participants </a:t>
            </a:r>
            <a:r>
              <a:rPr lang="en-IE" sz="2000" dirty="0">
                <a:latin typeface="Arial" panose="020B0604020202020204" pitchFamily="34" charset="0"/>
                <a:cs typeface="Arial" panose="020B0604020202020204" pitchFamily="34" charset="0"/>
              </a:rPr>
              <a:t>know how to apply discipline</a:t>
            </a:r>
            <a:endParaRPr lang="en-IE" dirty="0"/>
          </a:p>
          <a:p>
            <a:endParaRPr lang="en-US" dirty="0"/>
          </a:p>
        </p:txBody>
      </p:sp>
      <p:sp>
        <p:nvSpPr>
          <p:cNvPr id="12" name="Rectangle 11">
            <a:extLst>
              <a:ext uri="{FF2B5EF4-FFF2-40B4-BE49-F238E27FC236}">
                <a16:creationId xmlns:a16="http://schemas.microsoft.com/office/drawing/2014/main" xmlns=""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xmlns="" id="{8641ED3A-6319-4C7F-B64E-B4981B7C9E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23313" y="6022566"/>
            <a:ext cx="1405487" cy="558864"/>
          </a:xfrm>
          <a:prstGeom prst="rect">
            <a:avLst/>
          </a:prstGeom>
        </p:spPr>
      </p:pic>
      <p:pic>
        <p:nvPicPr>
          <p:cNvPr id="14" name="Picture 13">
            <a:extLst>
              <a:ext uri="{FF2B5EF4-FFF2-40B4-BE49-F238E27FC236}">
                <a16:creationId xmlns:a16="http://schemas.microsoft.com/office/drawing/2014/main" xmlns="" id="{C6906A27-D795-4865-B42F-92014B3472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991187" y="6203232"/>
            <a:ext cx="1964299" cy="412100"/>
          </a:xfrm>
          <a:prstGeom prst="rect">
            <a:avLst/>
          </a:prstGeom>
        </p:spPr>
      </p:pic>
    </p:spTree>
    <p:extLst>
      <p:ext uri="{BB962C8B-B14F-4D97-AF65-F5344CB8AC3E}">
        <p14:creationId xmlns:p14="http://schemas.microsoft.com/office/powerpoint/2010/main" val="631310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xmlns="" id="{F2ECD066-6695-4258-BD5D-6EBC0CF889EC}"/>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29610" t="15389"/>
          <a:stretch/>
        </p:blipFill>
        <p:spPr>
          <a:xfrm>
            <a:off x="-1" y="0"/>
            <a:ext cx="10914939" cy="5404520"/>
          </a:xfrm>
          <a:prstGeom prst="rect">
            <a:avLst/>
          </a:prstGeom>
        </p:spPr>
      </p:pic>
      <p:pic>
        <p:nvPicPr>
          <p:cNvPr id="14" name="Graphic 13">
            <a:extLst>
              <a:ext uri="{FF2B5EF4-FFF2-40B4-BE49-F238E27FC236}">
                <a16:creationId xmlns:a16="http://schemas.microsoft.com/office/drawing/2014/main" xmlns="" id="{8559E724-BE85-4A13-A524-B0E886E785E1}"/>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25262" t="6246"/>
          <a:stretch/>
        </p:blipFill>
        <p:spPr>
          <a:xfrm rot="10800000">
            <a:off x="-230354" y="434732"/>
            <a:ext cx="12187012" cy="5988533"/>
          </a:xfrm>
          <a:prstGeom prst="rect">
            <a:avLst/>
          </a:prstGeom>
        </p:spPr>
      </p:pic>
      <p:sp>
        <p:nvSpPr>
          <p:cNvPr id="6" name="Google Shape;1127;p41">
            <a:extLst>
              <a:ext uri="{FF2B5EF4-FFF2-40B4-BE49-F238E27FC236}">
                <a16:creationId xmlns:a16="http://schemas.microsoft.com/office/drawing/2014/main" xmlns="" id="{C9FF4707-6790-47F6-BECA-37A20E8A9C99}"/>
              </a:ext>
            </a:extLst>
          </p:cNvPr>
          <p:cNvSpPr txBox="1">
            <a:spLocks noGrp="1"/>
          </p:cNvSpPr>
          <p:nvPr/>
        </p:nvSpPr>
        <p:spPr>
          <a:xfrm>
            <a:off x="1158240" y="1702410"/>
            <a:ext cx="9235440" cy="19636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prstClr val="white"/>
              </a:buClr>
              <a:buSzPts val="3600"/>
              <a:buFont typeface="Fjalla One"/>
              <a:buNone/>
              <a:tabLst/>
              <a:defRPr/>
            </a:pPr>
            <a:r>
              <a:rPr kumimoji="0" lang="en" sz="6000" b="1" i="0" u="none" strike="noStrike" kern="1200" cap="none" spc="0" normalizeH="0" baseline="0" noProof="0" dirty="0">
                <a:ln>
                  <a:noFill/>
                </a:ln>
                <a:solidFill>
                  <a:srgbClr val="C00000"/>
                </a:solidFill>
                <a:effectLst/>
                <a:uLnTx/>
                <a:uFillTx/>
                <a:latin typeface="Segoe UI" panose="020B0502040204020203" pitchFamily="34" charset="0"/>
                <a:ea typeface="Source Sans Pro Bold" panose="020B0703030403020204" pitchFamily="34" charset="0"/>
                <a:cs typeface="Segoe UI" panose="020B0502040204020203" pitchFamily="34" charset="0"/>
                <a:sym typeface="Fjalla One"/>
              </a:rPr>
              <a:t>INTRODUCTION</a:t>
            </a:r>
            <a:endParaRPr kumimoji="0" sz="6000" b="1" i="0" u="none" strike="noStrike" kern="1200" cap="none" spc="0" normalizeH="0" baseline="0" noProof="0" dirty="0">
              <a:ln>
                <a:noFill/>
              </a:ln>
              <a:solidFill>
                <a:srgbClr val="C00000"/>
              </a:solidFill>
              <a:effectLst/>
              <a:uLnTx/>
              <a:uFillTx/>
              <a:latin typeface="Segoe UI" panose="020B0502040204020203" pitchFamily="34" charset="0"/>
              <a:ea typeface="Source Sans Pro Bold" panose="020B0703030403020204" pitchFamily="34" charset="0"/>
              <a:cs typeface="Segoe UI" panose="020B0502040204020203" pitchFamily="34" charset="0"/>
              <a:sym typeface="Fjalla One"/>
            </a:endParaRPr>
          </a:p>
        </p:txBody>
      </p:sp>
      <p:sp>
        <p:nvSpPr>
          <p:cNvPr id="7" name="TextBox 6">
            <a:extLst>
              <a:ext uri="{FF2B5EF4-FFF2-40B4-BE49-F238E27FC236}">
                <a16:creationId xmlns:a16="http://schemas.microsoft.com/office/drawing/2014/main" xmlns="" id="{1F6939BD-C1A0-4275-8F03-125F5ED3DCD2}"/>
              </a:ext>
            </a:extLst>
          </p:cNvPr>
          <p:cNvSpPr txBox="1"/>
          <p:nvPr/>
        </p:nvSpPr>
        <p:spPr>
          <a:xfrm>
            <a:off x="2468442" y="2957030"/>
            <a:ext cx="698035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en-US" sz="2400" b="1" i="0" u="none" strike="noStrike" kern="1200" cap="none" spc="0" normalizeH="0" baseline="0" noProof="0" dirty="0">
                <a:ln>
                  <a:noFill/>
                </a:ln>
                <a:solidFill>
                  <a:srgbClr val="494949"/>
                </a:solidFill>
                <a:effectLst/>
                <a:uLnTx/>
                <a:uFillTx/>
                <a:latin typeface="ProximaNovaRegular"/>
                <a:ea typeface="+mn-ea"/>
                <a:cs typeface="+mn-cs"/>
              </a:rPr>
              <a:t>Improve ability to apply discipline</a:t>
            </a:r>
            <a:endParaRPr kumimoji="0" lang="en-IE" sz="2400" b="1" i="0" u="none" strike="noStrike" kern="1200" cap="none" spc="0" normalizeH="0" baseline="0" noProof="0" dirty="0">
              <a:ln>
                <a:noFill/>
              </a:ln>
              <a:solidFill>
                <a:srgbClr val="E7E6E6">
                  <a:lumMod val="50000"/>
                </a:srgbClr>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10" name="Rectangle 9">
            <a:extLst>
              <a:ext uri="{FF2B5EF4-FFF2-40B4-BE49-F238E27FC236}">
                <a16:creationId xmlns:a16="http://schemas.microsoft.com/office/drawing/2014/main" xmlns="" id="{E249374D-3348-4A1C-9326-5E7780BA9123}"/>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xmlns="" id="{B5484480-1BD9-4180-8B87-93483EAB028C}"/>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xmlns="" id="{9D251A91-C4C4-4256-AD76-5CC3610AE24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2" name="Picture 11">
            <a:extLst>
              <a:ext uri="{FF2B5EF4-FFF2-40B4-BE49-F238E27FC236}">
                <a16:creationId xmlns:a16="http://schemas.microsoft.com/office/drawing/2014/main" xmlns="" id="{C35BE5B6-8A80-497D-9E71-F72E98E8DED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2966577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xmlns=""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xmlns="" id="{F6B21156-075C-44E3-9F31-B9B82FFA00D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xmlns=""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xmlns=""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textruta 2">
            <a:extLst>
              <a:ext uri="{FF2B5EF4-FFF2-40B4-BE49-F238E27FC236}">
                <a16:creationId xmlns:a16="http://schemas.microsoft.com/office/drawing/2014/main" xmlns="" id="{48BBDC48-A4DA-E373-63A9-CCCA65DF7860}"/>
              </a:ext>
            </a:extLst>
          </p:cNvPr>
          <p:cNvSpPr txBox="1"/>
          <p:nvPr/>
        </p:nvSpPr>
        <p:spPr>
          <a:xfrm>
            <a:off x="471054" y="1205898"/>
            <a:ext cx="6465454" cy="3693319"/>
          </a:xfrm>
          <a:prstGeom prst="rect">
            <a:avLst/>
          </a:prstGeom>
          <a:noFill/>
        </p:spPr>
        <p:txBody>
          <a:bodyPr wrap="square">
            <a:spAutoFit/>
          </a:bodyPr>
          <a:lstStyle/>
          <a:p>
            <a:r>
              <a:rPr lang="en-US" b="1" dirty="0"/>
              <a:t>What is self-discipline?</a:t>
            </a:r>
          </a:p>
          <a:p>
            <a:endParaRPr lang="en-US" dirty="0"/>
          </a:p>
          <a:p>
            <a:r>
              <a:rPr lang="en-US" dirty="0"/>
              <a:t>One definition is: "The ability to do what you need to do, when you need to do it, whether you feel like it or not."</a:t>
            </a:r>
          </a:p>
          <a:p>
            <a:endParaRPr lang="en-US" dirty="0"/>
          </a:p>
          <a:p>
            <a:r>
              <a:rPr lang="en-US" dirty="0"/>
              <a:t>Self-discipline is about, among other things, precisely the ability to postpone or forego an immediate reward. After you have done the hard and necessary work, you will reap bigger and better fruits. You will probably also respect yourself more, your self-esteem increases, you feel proud. Research and studies have shown that those who have the discipline to postpone or forgo an immediate reward in order to instead get something better later in time are usually the most successful.</a:t>
            </a:r>
          </a:p>
        </p:txBody>
      </p:sp>
    </p:spTree>
    <p:extLst>
      <p:ext uri="{BB962C8B-B14F-4D97-AF65-F5344CB8AC3E}">
        <p14:creationId xmlns:p14="http://schemas.microsoft.com/office/powerpoint/2010/main" val="3049189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xmlns=""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xmlns="" id="{F6B21156-075C-44E3-9F31-B9B82FFA00D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xmlns=""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xmlns=""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textruta 2">
            <a:extLst>
              <a:ext uri="{FF2B5EF4-FFF2-40B4-BE49-F238E27FC236}">
                <a16:creationId xmlns:a16="http://schemas.microsoft.com/office/drawing/2014/main" xmlns="" id="{111F02BB-5E5D-6B9D-E5BA-05D4A78C6EEC}"/>
              </a:ext>
            </a:extLst>
          </p:cNvPr>
          <p:cNvSpPr txBox="1"/>
          <p:nvPr/>
        </p:nvSpPr>
        <p:spPr>
          <a:xfrm>
            <a:off x="387927" y="1385977"/>
            <a:ext cx="6465454" cy="3139321"/>
          </a:xfrm>
          <a:prstGeom prst="rect">
            <a:avLst/>
          </a:prstGeom>
          <a:noFill/>
        </p:spPr>
        <p:txBody>
          <a:bodyPr wrap="square">
            <a:spAutoFit/>
          </a:bodyPr>
          <a:lstStyle/>
          <a:p>
            <a:r>
              <a:rPr lang="en-US" b="1" dirty="0"/>
              <a:t>Self-discipline is something you can learn - it's not innate.</a:t>
            </a:r>
          </a:p>
          <a:p>
            <a:endParaRPr lang="en-US" dirty="0"/>
          </a:p>
          <a:p>
            <a:r>
              <a:rPr lang="en-US" dirty="0"/>
              <a:t>That's why you can laugh the next time someone says he/she is self-disciplined. The fact is that one cannot be self-disciplined. One can use self-discipline, but one cannot be self-disciplined as if it were an innate quality. Even those who seem to be good at self-discipline also have issues with that little person inside them who takes over sometimes. The reason for that is that no matter how good you are at self-discipline, there is always room for improvement. Self-discipline is thus something you can learn and practice every day.</a:t>
            </a:r>
          </a:p>
        </p:txBody>
      </p:sp>
    </p:spTree>
    <p:extLst>
      <p:ext uri="{BB962C8B-B14F-4D97-AF65-F5344CB8AC3E}">
        <p14:creationId xmlns:p14="http://schemas.microsoft.com/office/powerpoint/2010/main" val="4204293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xmlns=""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xmlns="" id="{F6B21156-075C-44E3-9F31-B9B82FFA00D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58606" t="-10505" b="-1"/>
          <a:stretch/>
        </p:blipFill>
        <p:spPr>
          <a:xfrm rot="6194706">
            <a:off x="5254952" y="26596"/>
            <a:ext cx="6456704" cy="7100370"/>
          </a:xfrm>
          <a:prstGeom prst="rect">
            <a:avLst/>
          </a:prstGeom>
        </p:spPr>
      </p:pic>
      <p:sp>
        <p:nvSpPr>
          <p:cNvPr id="20" name="Rectangle 19">
            <a:extLst>
              <a:ext uri="{FF2B5EF4-FFF2-40B4-BE49-F238E27FC236}">
                <a16:creationId xmlns:a16="http://schemas.microsoft.com/office/drawing/2014/main" xmlns=""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xmlns=""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textruta 2">
            <a:extLst>
              <a:ext uri="{FF2B5EF4-FFF2-40B4-BE49-F238E27FC236}">
                <a16:creationId xmlns:a16="http://schemas.microsoft.com/office/drawing/2014/main" xmlns="" id="{29B153F5-E1C7-A576-4322-A0343D2041A3}"/>
              </a:ext>
            </a:extLst>
          </p:cNvPr>
          <p:cNvSpPr txBox="1"/>
          <p:nvPr/>
        </p:nvSpPr>
        <p:spPr>
          <a:xfrm>
            <a:off x="406400" y="1330603"/>
            <a:ext cx="6465454" cy="3693319"/>
          </a:xfrm>
          <a:prstGeom prst="rect">
            <a:avLst/>
          </a:prstGeom>
          <a:noFill/>
        </p:spPr>
        <p:txBody>
          <a:bodyPr wrap="square">
            <a:spAutoFit/>
          </a:bodyPr>
          <a:lstStyle/>
          <a:p>
            <a:r>
              <a:rPr lang="en-US" b="1" dirty="0"/>
              <a:t>Self-discipline </a:t>
            </a:r>
          </a:p>
          <a:p>
            <a:endParaRPr lang="en-US" dirty="0"/>
          </a:p>
          <a:p>
            <a:r>
              <a:rPr lang="en-US" dirty="0"/>
              <a:t>As a remote worker, you must put more effort into staying focused. From frequent interruptions from family and friends to noisy neighbors to the strong urge to jump back to bed, there are myriads of distractions around you, and it can be tough to maintain the level of productivity you show in the 9-5 office setting.</a:t>
            </a:r>
          </a:p>
          <a:p>
            <a:r>
              <a:rPr lang="en-US" dirty="0"/>
              <a:t>That’s why it’s important to learn how to discipline yourself when working from home.</a:t>
            </a:r>
          </a:p>
          <a:p>
            <a:endParaRPr lang="en-US" dirty="0"/>
          </a:p>
          <a:p>
            <a:r>
              <a:rPr lang="en-US" dirty="0"/>
              <a:t>Self-discipline encourages us to do activities we should be doing, even when we don’t feel like doing them. That way, self-discipline helps us be more consistent so that we can achieve greater goals.</a:t>
            </a:r>
          </a:p>
        </p:txBody>
      </p:sp>
    </p:spTree>
    <p:extLst>
      <p:ext uri="{BB962C8B-B14F-4D97-AF65-F5344CB8AC3E}">
        <p14:creationId xmlns:p14="http://schemas.microsoft.com/office/powerpoint/2010/main" val="2074563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xmlns="" id="{A7451D6F-223B-4F1A-BC33-F3D584599FD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xmlns=""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xmlns="" id="{5763D3C6-6CCB-418E-B47E-BC9E5FCEC2DC}"/>
              </a:ext>
            </a:extLst>
          </p:cNvPr>
          <p:cNvSpPr txBox="1"/>
          <p:nvPr/>
        </p:nvSpPr>
        <p:spPr>
          <a:xfrm>
            <a:off x="342782" y="1157877"/>
            <a:ext cx="11082600"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ACTIVITY 1</a:t>
            </a:r>
          </a:p>
        </p:txBody>
      </p:sp>
      <p:sp>
        <p:nvSpPr>
          <p:cNvPr id="22" name="Rectangle 21">
            <a:extLst>
              <a:ext uri="{FF2B5EF4-FFF2-40B4-BE49-F238E27FC236}">
                <a16:creationId xmlns:a16="http://schemas.microsoft.com/office/drawing/2014/main" xmlns=""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xmlns=""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xmlns=""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xmlns=""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xmlns="" id="{06A06EC0-17AE-5DF2-7293-2CE0A3C72289}"/>
              </a:ext>
            </a:extLst>
          </p:cNvPr>
          <p:cNvSpPr txBox="1"/>
          <p:nvPr/>
        </p:nvSpPr>
        <p:spPr>
          <a:xfrm>
            <a:off x="342780" y="3048122"/>
            <a:ext cx="7231037" cy="400110"/>
          </a:xfrm>
          <a:prstGeom prst="rect">
            <a:avLst/>
          </a:prstGeom>
          <a:noFill/>
        </p:spPr>
        <p:txBody>
          <a:bodyPr wrap="square">
            <a:spAutoFit/>
          </a:bodyPr>
          <a:lstStyle/>
          <a:p>
            <a:r>
              <a:rPr lang="en-US" sz="2000" dirty="0">
                <a:solidFill>
                  <a:schemeClr val="bg1"/>
                </a:solidFill>
              </a:rPr>
              <a:t>HOW TO IMPROVE SELF-DISCIPLINE WHEN WORKING REMOTELY</a:t>
            </a:r>
            <a:endParaRPr lang="en-GB" sz="2000" dirty="0">
              <a:solidFill>
                <a:schemeClr val="bg1"/>
              </a:solidFill>
            </a:endParaRPr>
          </a:p>
        </p:txBody>
      </p:sp>
    </p:spTree>
    <p:extLst>
      <p:ext uri="{BB962C8B-B14F-4D97-AF65-F5344CB8AC3E}">
        <p14:creationId xmlns:p14="http://schemas.microsoft.com/office/powerpoint/2010/main" val="384840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4719</TotalTime>
  <Words>883</Words>
  <Application>Microsoft Office PowerPoint</Application>
  <PresentationFormat>Widescreen</PresentationFormat>
  <Paragraphs>62</Paragraphs>
  <Slides>15</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Arial</vt:lpstr>
      <vt:lpstr>Calibri</vt:lpstr>
      <vt:lpstr>Calibri Light</vt:lpstr>
      <vt:lpstr>Fjalla One</vt:lpstr>
      <vt:lpstr>ProximaNovaRegular</vt:lpstr>
      <vt:lpstr>Segoe UI</vt:lpstr>
      <vt:lpstr>Source Sans Pro</vt:lpstr>
      <vt:lpstr>Source Sans Pro Bold</vt:lpstr>
      <vt:lpstr>Office Theme</vt:lpstr>
      <vt:lpstr>1_Office Theme</vt:lpstr>
      <vt:lpstr>Value Proposition for remote working readiness resources. B-Creative Association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Keegan</dc:creator>
  <cp:lastModifiedBy>Microsoft account</cp:lastModifiedBy>
  <cp:revision>64</cp:revision>
  <cp:lastPrinted>2019-12-06T16:57:25Z</cp:lastPrinted>
  <dcterms:created xsi:type="dcterms:W3CDTF">2019-09-26T16:12:10Z</dcterms:created>
  <dcterms:modified xsi:type="dcterms:W3CDTF">2023-04-11T12:57:31Z</dcterms:modified>
</cp:coreProperties>
</file>