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handoutMasterIdLst>
    <p:handoutMasterId r:id="rId18"/>
  </p:handoutMasterIdLst>
  <p:sldIdLst>
    <p:sldId id="269" r:id="rId3"/>
    <p:sldId id="257" r:id="rId4"/>
    <p:sldId id="267" r:id="rId5"/>
    <p:sldId id="268" r:id="rId6"/>
    <p:sldId id="272" r:id="rId7"/>
    <p:sldId id="294" r:id="rId8"/>
    <p:sldId id="295" r:id="rId9"/>
    <p:sldId id="296" r:id="rId10"/>
    <p:sldId id="277" r:id="rId11"/>
    <p:sldId id="281" r:id="rId12"/>
    <p:sldId id="282" r:id="rId13"/>
    <p:sldId id="292" r:id="rId14"/>
    <p:sldId id="291" r:id="rId15"/>
    <p:sldId id="293" r:id="rId16"/>
    <p:sldId id="270" r:id="rId17"/>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8C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94"/>
  </p:normalViewPr>
  <p:slideViewPr>
    <p:cSldViewPr snapToGrid="0" snapToObjects="1">
      <p:cViewPr varScale="1">
        <p:scale>
          <a:sx n="89" d="100"/>
          <a:sy n="89" d="100"/>
        </p:scale>
        <p:origin x="437"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US"/>
          </a:p>
        </p:txBody>
      </p:sp>
      <p:sp>
        <p:nvSpPr>
          <p:cNvPr id="3" name="Substituent dată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76DF95D1-BA1A-4F61-A4D5-222D01E6DDD6}" type="datetimeFigureOut">
              <a:rPr lang="en-US" smtClean="0"/>
              <a:t>4/11/2023</a:t>
            </a:fld>
            <a:endParaRPr lang="en-US"/>
          </a:p>
        </p:txBody>
      </p:sp>
      <p:sp>
        <p:nvSpPr>
          <p:cNvPr id="4" name="Substituent subsol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en-US"/>
          </a:p>
        </p:txBody>
      </p:sp>
      <p:sp>
        <p:nvSpPr>
          <p:cNvPr id="5" name="Substituent număr diapozitiv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63DF82EB-296A-47BA-B3B5-0818C14B8FF4}" type="slidenum">
              <a:rPr lang="en-US" smtClean="0"/>
              <a:t>‹#›</a:t>
            </a:fld>
            <a:endParaRPr lang="en-US"/>
          </a:p>
        </p:txBody>
      </p:sp>
    </p:spTree>
    <p:extLst>
      <p:ext uri="{BB962C8B-B14F-4D97-AF65-F5344CB8AC3E}">
        <p14:creationId xmlns:p14="http://schemas.microsoft.com/office/powerpoint/2010/main" val="237539635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9D1E04-EF3B-CD4E-A7F5-18385454C8B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xmlns="" id="{CDECAEE4-7DA0-1E48-962B-D9A84547B7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xmlns="" id="{46F5CE90-B726-1A4E-B04B-B2DE3045DA84}"/>
              </a:ext>
            </a:extLst>
          </p:cNvPr>
          <p:cNvSpPr>
            <a:spLocks noGrp="1"/>
          </p:cNvSpPr>
          <p:nvPr>
            <p:ph type="dt" sz="half" idx="10"/>
          </p:nvPr>
        </p:nvSpPr>
        <p:spPr/>
        <p:txBody>
          <a:bodyPr/>
          <a:lstStyle/>
          <a:p>
            <a:fld id="{A78D0AB1-2F73-0E42-896D-EA55EB57A9A2}" type="datetimeFigureOut">
              <a:rPr lang="en-US" smtClean="0"/>
              <a:t>4/11/2023</a:t>
            </a:fld>
            <a:endParaRPr lang="en-US" dirty="0"/>
          </a:p>
        </p:txBody>
      </p:sp>
      <p:sp>
        <p:nvSpPr>
          <p:cNvPr id="5" name="Footer Placeholder 4">
            <a:extLst>
              <a:ext uri="{FF2B5EF4-FFF2-40B4-BE49-F238E27FC236}">
                <a16:creationId xmlns:a16="http://schemas.microsoft.com/office/drawing/2014/main" xmlns="" id="{A9F15408-2AD2-3247-8953-D7DB147470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8331998B-CBF9-4449-A071-A58B074BFD0E}"/>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1945191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EFABA2-ECAC-204A-9706-BF31B23825F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C5DBDBEE-1451-7543-94E3-22FEDAB97A8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AD77C927-FC16-7A46-A639-7C0FBE6FF574}"/>
              </a:ext>
            </a:extLst>
          </p:cNvPr>
          <p:cNvSpPr>
            <a:spLocks noGrp="1"/>
          </p:cNvSpPr>
          <p:nvPr>
            <p:ph type="dt" sz="half" idx="10"/>
          </p:nvPr>
        </p:nvSpPr>
        <p:spPr/>
        <p:txBody>
          <a:bodyPr/>
          <a:lstStyle/>
          <a:p>
            <a:fld id="{A78D0AB1-2F73-0E42-896D-EA55EB57A9A2}" type="datetimeFigureOut">
              <a:rPr lang="en-US" smtClean="0"/>
              <a:t>4/11/2023</a:t>
            </a:fld>
            <a:endParaRPr lang="en-US" dirty="0"/>
          </a:p>
        </p:txBody>
      </p:sp>
      <p:sp>
        <p:nvSpPr>
          <p:cNvPr id="5" name="Footer Placeholder 4">
            <a:extLst>
              <a:ext uri="{FF2B5EF4-FFF2-40B4-BE49-F238E27FC236}">
                <a16:creationId xmlns:a16="http://schemas.microsoft.com/office/drawing/2014/main" xmlns="" id="{7804F36A-7F48-D443-890E-9DE6FE91B0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CCE83BC5-37E5-C041-9A3F-40457A016AB7}"/>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815945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96D52D7-BCBB-574E-9AB2-8A83916051D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13EE1824-A5EF-3E4E-9224-01624E2AB7D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A53B8DAB-445F-2F47-ADA7-6661EDDC29A0}"/>
              </a:ext>
            </a:extLst>
          </p:cNvPr>
          <p:cNvSpPr>
            <a:spLocks noGrp="1"/>
          </p:cNvSpPr>
          <p:nvPr>
            <p:ph type="dt" sz="half" idx="10"/>
          </p:nvPr>
        </p:nvSpPr>
        <p:spPr/>
        <p:txBody>
          <a:bodyPr/>
          <a:lstStyle/>
          <a:p>
            <a:fld id="{A78D0AB1-2F73-0E42-896D-EA55EB57A9A2}" type="datetimeFigureOut">
              <a:rPr lang="en-US" smtClean="0"/>
              <a:t>4/11/2023</a:t>
            </a:fld>
            <a:endParaRPr lang="en-US" dirty="0"/>
          </a:p>
        </p:txBody>
      </p:sp>
      <p:sp>
        <p:nvSpPr>
          <p:cNvPr id="5" name="Footer Placeholder 4">
            <a:extLst>
              <a:ext uri="{FF2B5EF4-FFF2-40B4-BE49-F238E27FC236}">
                <a16:creationId xmlns:a16="http://schemas.microsoft.com/office/drawing/2014/main" xmlns="" id="{248E8CF1-D920-AB40-B556-0BEF3A6CE21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6E663B82-A7F7-EE48-A145-FC3D7FB51DC2}"/>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840576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F10DB3-8622-43B8-8F03-328A016E4E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xmlns="" id="{ED9F8A26-530A-4044-A184-FC8C730FCC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xmlns="" id="{441E917D-0E03-49DA-BF92-F40B5858344C}"/>
              </a:ext>
            </a:extLst>
          </p:cNvPr>
          <p:cNvSpPr>
            <a:spLocks noGrp="1"/>
          </p:cNvSpPr>
          <p:nvPr>
            <p:ph type="dt" sz="half" idx="10"/>
          </p:nvPr>
        </p:nvSpPr>
        <p:spPr/>
        <p:txBody>
          <a:bodyPr/>
          <a:lstStyle/>
          <a:p>
            <a:fld id="{F387C834-A5CE-43E4-B625-AB789F6C3506}" type="datetimeFigureOut">
              <a:rPr lang="en-IE" smtClean="0"/>
              <a:t>11/04/2023</a:t>
            </a:fld>
            <a:endParaRPr lang="en-IE"/>
          </a:p>
        </p:txBody>
      </p:sp>
      <p:sp>
        <p:nvSpPr>
          <p:cNvPr id="5" name="Footer Placeholder 4">
            <a:extLst>
              <a:ext uri="{FF2B5EF4-FFF2-40B4-BE49-F238E27FC236}">
                <a16:creationId xmlns:a16="http://schemas.microsoft.com/office/drawing/2014/main" xmlns="" id="{C097F5EA-B805-46B9-BB91-FC0CECF5C5A6}"/>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xmlns="" id="{939F707F-9A9B-42F3-AF77-F355A3EDACC8}"/>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040661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E65626-5053-4F53-AD86-D3C7AD14CCDB}"/>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xmlns="" id="{7B7EFF34-5009-4FDB-A4E6-8CC660FEA4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xmlns="" id="{BB6188CF-8605-44D4-91B1-2D41EFB58F5B}"/>
              </a:ext>
            </a:extLst>
          </p:cNvPr>
          <p:cNvSpPr>
            <a:spLocks noGrp="1"/>
          </p:cNvSpPr>
          <p:nvPr>
            <p:ph type="dt" sz="half" idx="10"/>
          </p:nvPr>
        </p:nvSpPr>
        <p:spPr/>
        <p:txBody>
          <a:bodyPr/>
          <a:lstStyle/>
          <a:p>
            <a:fld id="{F387C834-A5CE-43E4-B625-AB789F6C3506}" type="datetimeFigureOut">
              <a:rPr lang="en-IE" smtClean="0"/>
              <a:t>11/04/2023</a:t>
            </a:fld>
            <a:endParaRPr lang="en-IE"/>
          </a:p>
        </p:txBody>
      </p:sp>
      <p:sp>
        <p:nvSpPr>
          <p:cNvPr id="5" name="Footer Placeholder 4">
            <a:extLst>
              <a:ext uri="{FF2B5EF4-FFF2-40B4-BE49-F238E27FC236}">
                <a16:creationId xmlns:a16="http://schemas.microsoft.com/office/drawing/2014/main" xmlns="" id="{BCE9CA68-90C4-44FC-81F7-F7D8DE8F73B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xmlns="" id="{CDF19B9A-6501-40FC-808A-48131EB7F8F9}"/>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9679591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D05224-4BD1-4DE4-A4D0-B20C58DDC5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xmlns="" id="{1F6F86E0-9E97-410C-B513-F3B361D0E5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C6E5D1C-C232-423C-B97D-100F561D6250}"/>
              </a:ext>
            </a:extLst>
          </p:cNvPr>
          <p:cNvSpPr>
            <a:spLocks noGrp="1"/>
          </p:cNvSpPr>
          <p:nvPr>
            <p:ph type="dt" sz="half" idx="10"/>
          </p:nvPr>
        </p:nvSpPr>
        <p:spPr/>
        <p:txBody>
          <a:bodyPr/>
          <a:lstStyle/>
          <a:p>
            <a:fld id="{F387C834-A5CE-43E4-B625-AB789F6C3506}" type="datetimeFigureOut">
              <a:rPr lang="en-IE" smtClean="0"/>
              <a:t>11/04/2023</a:t>
            </a:fld>
            <a:endParaRPr lang="en-IE"/>
          </a:p>
        </p:txBody>
      </p:sp>
      <p:sp>
        <p:nvSpPr>
          <p:cNvPr id="5" name="Footer Placeholder 4">
            <a:extLst>
              <a:ext uri="{FF2B5EF4-FFF2-40B4-BE49-F238E27FC236}">
                <a16:creationId xmlns:a16="http://schemas.microsoft.com/office/drawing/2014/main" xmlns="" id="{77C0A211-EBA1-4E9A-B9DA-9C81A23D624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xmlns="" id="{1098FFBA-2A57-4F90-8487-7EF319C7AB70}"/>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19345167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3D77E8-D0ED-497A-AEDA-87C4D7E1445C}"/>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xmlns="" id="{E39CFDF8-C344-4E1E-ABEC-13AEFB9734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xmlns="" id="{9D1C0642-E239-4556-A434-7203359EB5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xmlns="" id="{83BD8258-D387-4762-A4C0-D05B2D5367A1}"/>
              </a:ext>
            </a:extLst>
          </p:cNvPr>
          <p:cNvSpPr>
            <a:spLocks noGrp="1"/>
          </p:cNvSpPr>
          <p:nvPr>
            <p:ph type="dt" sz="half" idx="10"/>
          </p:nvPr>
        </p:nvSpPr>
        <p:spPr/>
        <p:txBody>
          <a:bodyPr/>
          <a:lstStyle/>
          <a:p>
            <a:fld id="{F387C834-A5CE-43E4-B625-AB789F6C3506}" type="datetimeFigureOut">
              <a:rPr lang="en-IE" smtClean="0"/>
              <a:t>11/04/2023</a:t>
            </a:fld>
            <a:endParaRPr lang="en-IE"/>
          </a:p>
        </p:txBody>
      </p:sp>
      <p:sp>
        <p:nvSpPr>
          <p:cNvPr id="6" name="Footer Placeholder 5">
            <a:extLst>
              <a:ext uri="{FF2B5EF4-FFF2-40B4-BE49-F238E27FC236}">
                <a16:creationId xmlns:a16="http://schemas.microsoft.com/office/drawing/2014/main" xmlns="" id="{06FD8A61-6A1D-4124-9F58-BD5F57CD141E}"/>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xmlns="" id="{1F3F7F21-8865-42F3-A675-E2533EE74EBA}"/>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8159138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143296-F4B2-478A-956A-C9ED60DA91B4}"/>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xmlns="" id="{5BB4CAB0-4909-4ED2-A1F8-8BCA8945AC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DD377DE-6D42-4C54-A671-F369C3E881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xmlns="" id="{1BBC6379-94BA-4EAF-A5F0-56D5D8A34A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76703CD-3AF4-40DA-8ACB-AC8C3B1BD8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xmlns="" id="{1CAD97B6-D14D-4492-981D-9E5985ABD771}"/>
              </a:ext>
            </a:extLst>
          </p:cNvPr>
          <p:cNvSpPr>
            <a:spLocks noGrp="1"/>
          </p:cNvSpPr>
          <p:nvPr>
            <p:ph type="dt" sz="half" idx="10"/>
          </p:nvPr>
        </p:nvSpPr>
        <p:spPr/>
        <p:txBody>
          <a:bodyPr/>
          <a:lstStyle/>
          <a:p>
            <a:fld id="{F387C834-A5CE-43E4-B625-AB789F6C3506}" type="datetimeFigureOut">
              <a:rPr lang="en-IE" smtClean="0"/>
              <a:t>11/04/2023</a:t>
            </a:fld>
            <a:endParaRPr lang="en-IE"/>
          </a:p>
        </p:txBody>
      </p:sp>
      <p:sp>
        <p:nvSpPr>
          <p:cNvPr id="8" name="Footer Placeholder 7">
            <a:extLst>
              <a:ext uri="{FF2B5EF4-FFF2-40B4-BE49-F238E27FC236}">
                <a16:creationId xmlns:a16="http://schemas.microsoft.com/office/drawing/2014/main" xmlns="" id="{4EAF5ACA-2978-4461-B567-C1828EEBF183}"/>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xmlns="" id="{22C78FD9-CB2B-47C6-BBB1-34C37D9BD3D1}"/>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1494661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F062B0-2AAE-47B3-B372-3873DE83828C}"/>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xmlns="" id="{21668849-2ECA-41D6-8B99-8AEF7D789173}"/>
              </a:ext>
            </a:extLst>
          </p:cNvPr>
          <p:cNvSpPr>
            <a:spLocks noGrp="1"/>
          </p:cNvSpPr>
          <p:nvPr>
            <p:ph type="dt" sz="half" idx="10"/>
          </p:nvPr>
        </p:nvSpPr>
        <p:spPr/>
        <p:txBody>
          <a:bodyPr/>
          <a:lstStyle/>
          <a:p>
            <a:fld id="{F387C834-A5CE-43E4-B625-AB789F6C3506}" type="datetimeFigureOut">
              <a:rPr lang="en-IE" smtClean="0"/>
              <a:t>11/04/2023</a:t>
            </a:fld>
            <a:endParaRPr lang="en-IE"/>
          </a:p>
        </p:txBody>
      </p:sp>
      <p:sp>
        <p:nvSpPr>
          <p:cNvPr id="4" name="Footer Placeholder 3">
            <a:extLst>
              <a:ext uri="{FF2B5EF4-FFF2-40B4-BE49-F238E27FC236}">
                <a16:creationId xmlns:a16="http://schemas.microsoft.com/office/drawing/2014/main" xmlns="" id="{9CA92668-5314-4E22-A07D-FD58100A1D2F}"/>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xmlns="" id="{554ABE01-6B71-4074-B5BB-31D11FC989A3}"/>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38849939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D6ADACF-9141-475B-A768-629D6B5DD3D1}"/>
              </a:ext>
            </a:extLst>
          </p:cNvPr>
          <p:cNvSpPr>
            <a:spLocks noGrp="1"/>
          </p:cNvSpPr>
          <p:nvPr>
            <p:ph type="dt" sz="half" idx="10"/>
          </p:nvPr>
        </p:nvSpPr>
        <p:spPr/>
        <p:txBody>
          <a:bodyPr/>
          <a:lstStyle/>
          <a:p>
            <a:fld id="{F387C834-A5CE-43E4-B625-AB789F6C3506}" type="datetimeFigureOut">
              <a:rPr lang="en-IE" smtClean="0"/>
              <a:t>11/04/2023</a:t>
            </a:fld>
            <a:endParaRPr lang="en-IE"/>
          </a:p>
        </p:txBody>
      </p:sp>
      <p:sp>
        <p:nvSpPr>
          <p:cNvPr id="3" name="Footer Placeholder 2">
            <a:extLst>
              <a:ext uri="{FF2B5EF4-FFF2-40B4-BE49-F238E27FC236}">
                <a16:creationId xmlns:a16="http://schemas.microsoft.com/office/drawing/2014/main" xmlns="" id="{6D0C1420-8C9C-4FAB-A47A-7EBBD9FB23F7}"/>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xmlns="" id="{6C1776D2-042E-4A42-A66E-8F17957372F0}"/>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456211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7C000A-E381-47D4-AF28-55BB0241B9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xmlns="" id="{21AB8355-5A5E-429E-8F48-A00C18A284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xmlns="" id="{200CB366-EC27-4962-870E-2EE9271524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7CF9126-C51B-4E7A-B8D9-60D71C13A91D}"/>
              </a:ext>
            </a:extLst>
          </p:cNvPr>
          <p:cNvSpPr>
            <a:spLocks noGrp="1"/>
          </p:cNvSpPr>
          <p:nvPr>
            <p:ph type="dt" sz="half" idx="10"/>
          </p:nvPr>
        </p:nvSpPr>
        <p:spPr/>
        <p:txBody>
          <a:bodyPr/>
          <a:lstStyle/>
          <a:p>
            <a:fld id="{F387C834-A5CE-43E4-B625-AB789F6C3506}" type="datetimeFigureOut">
              <a:rPr lang="en-IE" smtClean="0"/>
              <a:t>11/04/2023</a:t>
            </a:fld>
            <a:endParaRPr lang="en-IE"/>
          </a:p>
        </p:txBody>
      </p:sp>
      <p:sp>
        <p:nvSpPr>
          <p:cNvPr id="6" name="Footer Placeholder 5">
            <a:extLst>
              <a:ext uri="{FF2B5EF4-FFF2-40B4-BE49-F238E27FC236}">
                <a16:creationId xmlns:a16="http://schemas.microsoft.com/office/drawing/2014/main" xmlns="" id="{77FB720E-66A7-4BDF-A0AD-A966490D89A5}"/>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xmlns="" id="{28C8B8C2-0DC4-4088-A1DB-E6830AB10058}"/>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1452956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4D93ED-6302-D246-977B-8F8BA5C0DB6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35FC9CB6-A44E-7C4F-86D6-67DB940F3A1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A49D9012-79B1-8944-A19F-C489197915EC}"/>
              </a:ext>
            </a:extLst>
          </p:cNvPr>
          <p:cNvSpPr>
            <a:spLocks noGrp="1"/>
          </p:cNvSpPr>
          <p:nvPr>
            <p:ph type="dt" sz="half" idx="10"/>
          </p:nvPr>
        </p:nvSpPr>
        <p:spPr/>
        <p:txBody>
          <a:bodyPr/>
          <a:lstStyle/>
          <a:p>
            <a:fld id="{A78D0AB1-2F73-0E42-896D-EA55EB57A9A2}" type="datetimeFigureOut">
              <a:rPr lang="en-US" smtClean="0"/>
              <a:t>4/11/2023</a:t>
            </a:fld>
            <a:endParaRPr lang="en-US" dirty="0"/>
          </a:p>
        </p:txBody>
      </p:sp>
      <p:sp>
        <p:nvSpPr>
          <p:cNvPr id="5" name="Footer Placeholder 4">
            <a:extLst>
              <a:ext uri="{FF2B5EF4-FFF2-40B4-BE49-F238E27FC236}">
                <a16:creationId xmlns:a16="http://schemas.microsoft.com/office/drawing/2014/main" xmlns="" id="{97202DBC-E88E-0047-934E-C09E7B0EB10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ACC0B7D7-1BF2-294D-B08B-D95694171188}"/>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23959778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FDA93C-6AE5-42EF-AC5A-BAE80D1D52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xmlns="" id="{D6ACB862-24A1-4C73-874F-5ABF0A6C9D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xmlns="" id="{A3A8982A-E55E-40AB-8D33-87CAA5E954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E86B1FB-6F77-44FF-A74B-DD36F0C636A9}"/>
              </a:ext>
            </a:extLst>
          </p:cNvPr>
          <p:cNvSpPr>
            <a:spLocks noGrp="1"/>
          </p:cNvSpPr>
          <p:nvPr>
            <p:ph type="dt" sz="half" idx="10"/>
          </p:nvPr>
        </p:nvSpPr>
        <p:spPr/>
        <p:txBody>
          <a:bodyPr/>
          <a:lstStyle/>
          <a:p>
            <a:fld id="{F387C834-A5CE-43E4-B625-AB789F6C3506}" type="datetimeFigureOut">
              <a:rPr lang="en-IE" smtClean="0"/>
              <a:t>11/04/2023</a:t>
            </a:fld>
            <a:endParaRPr lang="en-IE"/>
          </a:p>
        </p:txBody>
      </p:sp>
      <p:sp>
        <p:nvSpPr>
          <p:cNvPr id="6" name="Footer Placeholder 5">
            <a:extLst>
              <a:ext uri="{FF2B5EF4-FFF2-40B4-BE49-F238E27FC236}">
                <a16:creationId xmlns:a16="http://schemas.microsoft.com/office/drawing/2014/main" xmlns="" id="{6D46FFC8-9077-4EE8-A16D-40FF4AD281D5}"/>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xmlns="" id="{DEC64BA2-0198-47D5-B30B-9937B57EA2B8}"/>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894051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4435B5-1345-4390-ABF6-AB2BE94C96C7}"/>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xmlns="" id="{BED27764-A8D9-412B-94A1-4E7F652394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xmlns="" id="{2F02BF6F-1E67-4E1C-B37B-363F70A6C903}"/>
              </a:ext>
            </a:extLst>
          </p:cNvPr>
          <p:cNvSpPr>
            <a:spLocks noGrp="1"/>
          </p:cNvSpPr>
          <p:nvPr>
            <p:ph type="dt" sz="half" idx="10"/>
          </p:nvPr>
        </p:nvSpPr>
        <p:spPr/>
        <p:txBody>
          <a:bodyPr/>
          <a:lstStyle/>
          <a:p>
            <a:fld id="{F387C834-A5CE-43E4-B625-AB789F6C3506}" type="datetimeFigureOut">
              <a:rPr lang="en-IE" smtClean="0"/>
              <a:t>11/04/2023</a:t>
            </a:fld>
            <a:endParaRPr lang="en-IE"/>
          </a:p>
        </p:txBody>
      </p:sp>
      <p:sp>
        <p:nvSpPr>
          <p:cNvPr id="5" name="Footer Placeholder 4">
            <a:extLst>
              <a:ext uri="{FF2B5EF4-FFF2-40B4-BE49-F238E27FC236}">
                <a16:creationId xmlns:a16="http://schemas.microsoft.com/office/drawing/2014/main" xmlns="" id="{3C92106D-6913-4E05-B355-2DAF9461625E}"/>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xmlns="" id="{2E89A64B-DF36-4E73-B4FF-5AD5DAA6E08F}"/>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569865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0F292FF-A9F1-464A-A79D-EA6EB4A6AF6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xmlns="" id="{04828A75-7C8D-42B2-93E7-180C8CD046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xmlns="" id="{54C562BC-2D92-4C40-8295-0A42695028A9}"/>
              </a:ext>
            </a:extLst>
          </p:cNvPr>
          <p:cNvSpPr>
            <a:spLocks noGrp="1"/>
          </p:cNvSpPr>
          <p:nvPr>
            <p:ph type="dt" sz="half" idx="10"/>
          </p:nvPr>
        </p:nvSpPr>
        <p:spPr/>
        <p:txBody>
          <a:bodyPr/>
          <a:lstStyle/>
          <a:p>
            <a:fld id="{F387C834-A5CE-43E4-B625-AB789F6C3506}" type="datetimeFigureOut">
              <a:rPr lang="en-IE" smtClean="0"/>
              <a:t>11/04/2023</a:t>
            </a:fld>
            <a:endParaRPr lang="en-IE"/>
          </a:p>
        </p:txBody>
      </p:sp>
      <p:sp>
        <p:nvSpPr>
          <p:cNvPr id="5" name="Footer Placeholder 4">
            <a:extLst>
              <a:ext uri="{FF2B5EF4-FFF2-40B4-BE49-F238E27FC236}">
                <a16:creationId xmlns:a16="http://schemas.microsoft.com/office/drawing/2014/main" xmlns="" id="{3A41ED42-88C6-462A-B6E4-39D1521C094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xmlns="" id="{373245CD-176A-423D-920E-FDCDCC2ACBF3}"/>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838849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C8678A-3BB0-494D-AED6-8042B60B4A8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xmlns="" id="{D65B7E61-5127-A142-A378-34FC2D9239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C9BFAA2E-3ADD-E94B-AF6B-1786FE5E4C41}"/>
              </a:ext>
            </a:extLst>
          </p:cNvPr>
          <p:cNvSpPr>
            <a:spLocks noGrp="1"/>
          </p:cNvSpPr>
          <p:nvPr>
            <p:ph type="dt" sz="half" idx="10"/>
          </p:nvPr>
        </p:nvSpPr>
        <p:spPr/>
        <p:txBody>
          <a:bodyPr/>
          <a:lstStyle/>
          <a:p>
            <a:fld id="{A78D0AB1-2F73-0E42-896D-EA55EB57A9A2}" type="datetimeFigureOut">
              <a:rPr lang="en-US" smtClean="0"/>
              <a:t>4/11/2023</a:t>
            </a:fld>
            <a:endParaRPr lang="en-US" dirty="0"/>
          </a:p>
        </p:txBody>
      </p:sp>
      <p:sp>
        <p:nvSpPr>
          <p:cNvPr id="5" name="Footer Placeholder 4">
            <a:extLst>
              <a:ext uri="{FF2B5EF4-FFF2-40B4-BE49-F238E27FC236}">
                <a16:creationId xmlns:a16="http://schemas.microsoft.com/office/drawing/2014/main" xmlns="" id="{0BA8C191-3E7E-9547-B146-D67A5694189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E2AC7C83-ECFD-9847-A34B-2F1A6F82FBC1}"/>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2892585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D868F0-5703-5C4B-B9CF-2BFE4BA7FC5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6F489CF8-D32A-B948-937D-AACC16681CA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xmlns="" id="{42B1CF87-3F24-5343-9FF0-64670146E2C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xmlns="" id="{61A2B258-1646-1145-8C97-B71A230E1980}"/>
              </a:ext>
            </a:extLst>
          </p:cNvPr>
          <p:cNvSpPr>
            <a:spLocks noGrp="1"/>
          </p:cNvSpPr>
          <p:nvPr>
            <p:ph type="dt" sz="half" idx="10"/>
          </p:nvPr>
        </p:nvSpPr>
        <p:spPr/>
        <p:txBody>
          <a:bodyPr/>
          <a:lstStyle/>
          <a:p>
            <a:fld id="{A78D0AB1-2F73-0E42-896D-EA55EB57A9A2}" type="datetimeFigureOut">
              <a:rPr lang="en-US" smtClean="0"/>
              <a:t>4/11/2023</a:t>
            </a:fld>
            <a:endParaRPr lang="en-US" dirty="0"/>
          </a:p>
        </p:txBody>
      </p:sp>
      <p:sp>
        <p:nvSpPr>
          <p:cNvPr id="6" name="Footer Placeholder 5">
            <a:extLst>
              <a:ext uri="{FF2B5EF4-FFF2-40B4-BE49-F238E27FC236}">
                <a16:creationId xmlns:a16="http://schemas.microsoft.com/office/drawing/2014/main" xmlns="" id="{D1F1B314-387A-E548-A90A-D7FE45942BD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92ADEE46-7BEA-D747-B33C-EFA24B9ACD02}"/>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3358981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6CCA18-CAE5-E945-9ADE-1513F08D523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2357B73B-BB3A-1148-A5FE-E90EDACB96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FC85ACC2-7E90-A740-8022-3182679296B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xmlns="" id="{B4F85833-89F0-684D-BB4C-1803B6271D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8A5B0C3E-F3E6-BD47-86F8-9E0CBF13C86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xmlns="" id="{ECFC4C9A-D933-A748-B85C-748D581327F0}"/>
              </a:ext>
            </a:extLst>
          </p:cNvPr>
          <p:cNvSpPr>
            <a:spLocks noGrp="1"/>
          </p:cNvSpPr>
          <p:nvPr>
            <p:ph type="dt" sz="half" idx="10"/>
          </p:nvPr>
        </p:nvSpPr>
        <p:spPr/>
        <p:txBody>
          <a:bodyPr/>
          <a:lstStyle/>
          <a:p>
            <a:fld id="{A78D0AB1-2F73-0E42-896D-EA55EB57A9A2}" type="datetimeFigureOut">
              <a:rPr lang="en-US" smtClean="0"/>
              <a:t>4/11/2023</a:t>
            </a:fld>
            <a:endParaRPr lang="en-US" dirty="0"/>
          </a:p>
        </p:txBody>
      </p:sp>
      <p:sp>
        <p:nvSpPr>
          <p:cNvPr id="8" name="Footer Placeholder 7">
            <a:extLst>
              <a:ext uri="{FF2B5EF4-FFF2-40B4-BE49-F238E27FC236}">
                <a16:creationId xmlns:a16="http://schemas.microsoft.com/office/drawing/2014/main" xmlns="" id="{3F74B2F4-BD39-3A41-BE73-46D67F0AA36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08932877-40BF-504E-8347-5144C8D5574C}"/>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1062350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05CD59-F5D5-0443-80D9-72F9259BB91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xmlns="" id="{77CA507E-6EE2-234F-8DC0-3DD89C5F4463}"/>
              </a:ext>
            </a:extLst>
          </p:cNvPr>
          <p:cNvSpPr>
            <a:spLocks noGrp="1"/>
          </p:cNvSpPr>
          <p:nvPr>
            <p:ph type="dt" sz="half" idx="10"/>
          </p:nvPr>
        </p:nvSpPr>
        <p:spPr/>
        <p:txBody>
          <a:bodyPr/>
          <a:lstStyle/>
          <a:p>
            <a:fld id="{A78D0AB1-2F73-0E42-896D-EA55EB57A9A2}" type="datetimeFigureOut">
              <a:rPr lang="en-US" smtClean="0"/>
              <a:t>4/11/2023</a:t>
            </a:fld>
            <a:endParaRPr lang="en-US" dirty="0"/>
          </a:p>
        </p:txBody>
      </p:sp>
      <p:sp>
        <p:nvSpPr>
          <p:cNvPr id="4" name="Footer Placeholder 3">
            <a:extLst>
              <a:ext uri="{FF2B5EF4-FFF2-40B4-BE49-F238E27FC236}">
                <a16:creationId xmlns:a16="http://schemas.microsoft.com/office/drawing/2014/main" xmlns="" id="{B091C29D-A9D2-2643-A696-A611ADC5F38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3D64783B-119E-6A41-807F-3AE3F1300373}"/>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2649453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791D130-176F-9645-BC82-90A64D609A46}"/>
              </a:ext>
            </a:extLst>
          </p:cNvPr>
          <p:cNvSpPr>
            <a:spLocks noGrp="1"/>
          </p:cNvSpPr>
          <p:nvPr>
            <p:ph type="dt" sz="half" idx="10"/>
          </p:nvPr>
        </p:nvSpPr>
        <p:spPr/>
        <p:txBody>
          <a:bodyPr/>
          <a:lstStyle/>
          <a:p>
            <a:fld id="{A78D0AB1-2F73-0E42-896D-EA55EB57A9A2}" type="datetimeFigureOut">
              <a:rPr lang="en-US" smtClean="0"/>
              <a:t>4/11/2023</a:t>
            </a:fld>
            <a:endParaRPr lang="en-US" dirty="0"/>
          </a:p>
        </p:txBody>
      </p:sp>
      <p:sp>
        <p:nvSpPr>
          <p:cNvPr id="3" name="Footer Placeholder 2">
            <a:extLst>
              <a:ext uri="{FF2B5EF4-FFF2-40B4-BE49-F238E27FC236}">
                <a16:creationId xmlns:a16="http://schemas.microsoft.com/office/drawing/2014/main" xmlns="" id="{C16B9028-0EB6-574D-95AB-3F3AFB74080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DE6E6402-5CF8-2549-9F4D-ED8180799484}"/>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1783853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FD24C7-9FAF-6E49-A938-059C00D0710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5AE0BF93-17B1-8A49-9FE3-8DE0146AC9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xmlns="" id="{CFDD2111-12E7-A946-85B6-3B21CAC709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9EBFF97E-739C-8C4C-B202-84C2FBA86AA7}"/>
              </a:ext>
            </a:extLst>
          </p:cNvPr>
          <p:cNvSpPr>
            <a:spLocks noGrp="1"/>
          </p:cNvSpPr>
          <p:nvPr>
            <p:ph type="dt" sz="half" idx="10"/>
          </p:nvPr>
        </p:nvSpPr>
        <p:spPr/>
        <p:txBody>
          <a:bodyPr/>
          <a:lstStyle/>
          <a:p>
            <a:fld id="{A78D0AB1-2F73-0E42-896D-EA55EB57A9A2}" type="datetimeFigureOut">
              <a:rPr lang="en-US" smtClean="0"/>
              <a:t>4/11/2023</a:t>
            </a:fld>
            <a:endParaRPr lang="en-US" dirty="0"/>
          </a:p>
        </p:txBody>
      </p:sp>
      <p:sp>
        <p:nvSpPr>
          <p:cNvPr id="6" name="Footer Placeholder 5">
            <a:extLst>
              <a:ext uri="{FF2B5EF4-FFF2-40B4-BE49-F238E27FC236}">
                <a16:creationId xmlns:a16="http://schemas.microsoft.com/office/drawing/2014/main" xmlns="" id="{6A3D0CD0-4965-3A42-AD78-1DC2DAB7861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C035D337-2648-E441-A612-7294CF3BAF21}"/>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359343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51F841-B90A-7943-A378-8B848306218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xmlns="" id="{9A9D1E67-D0C2-3540-835F-3E5F7EDF03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E32D6AD1-F17D-4147-8C53-28118C1251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3CB54D54-B677-8C4B-BF15-FED123BB25F3}"/>
              </a:ext>
            </a:extLst>
          </p:cNvPr>
          <p:cNvSpPr>
            <a:spLocks noGrp="1"/>
          </p:cNvSpPr>
          <p:nvPr>
            <p:ph type="dt" sz="half" idx="10"/>
          </p:nvPr>
        </p:nvSpPr>
        <p:spPr/>
        <p:txBody>
          <a:bodyPr/>
          <a:lstStyle/>
          <a:p>
            <a:fld id="{A78D0AB1-2F73-0E42-896D-EA55EB57A9A2}" type="datetimeFigureOut">
              <a:rPr lang="en-US" smtClean="0"/>
              <a:t>4/11/2023</a:t>
            </a:fld>
            <a:endParaRPr lang="en-US" dirty="0"/>
          </a:p>
        </p:txBody>
      </p:sp>
      <p:sp>
        <p:nvSpPr>
          <p:cNvPr id="6" name="Footer Placeholder 5">
            <a:extLst>
              <a:ext uri="{FF2B5EF4-FFF2-40B4-BE49-F238E27FC236}">
                <a16:creationId xmlns:a16="http://schemas.microsoft.com/office/drawing/2014/main" xmlns="" id="{E3191FAA-2DAA-EA4E-87C2-6E932DCDEEE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E45135C7-FB15-A540-9156-F6B6F6FB9461}"/>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1623040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C91E4E-8655-3042-844C-A6176830AE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Κάντε κλικ για να επεξεργαστείτε το στυλ του κύριου τίτλου</a:t>
            </a:r>
            <a:endParaRPr lang="en-US"/>
          </a:p>
        </p:txBody>
      </p:sp>
      <p:sp>
        <p:nvSpPr>
          <p:cNvPr id="3" name="Text Placeholder 2">
            <a:extLst>
              <a:ext uri="{FF2B5EF4-FFF2-40B4-BE49-F238E27FC236}">
                <a16:creationId xmlns:a16="http://schemas.microsoft.com/office/drawing/2014/main" id="{711FE06B-7EAF-554B-80BF-8F1E74FC47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Κάντε κλικ για να επεξεργαστείτε τα στυλ κύριου κειμένου</a:t>
            </a:r>
          </a:p>
          <a:p>
            <a:pPr lvl="1"/>
            <a:r>
              <a:rPr lang="en-GB"/>
              <a:t>Δεύτερο επίπεδο</a:t>
            </a:r>
          </a:p>
          <a:p>
            <a:pPr lvl="2"/>
            <a:r>
              <a:rPr lang="en-GB"/>
              <a:t>Τρίτο επίπεδο</a:t>
            </a:r>
          </a:p>
          <a:p>
            <a:pPr lvl="3"/>
            <a:r>
              <a:rPr lang="en-GB"/>
              <a:t>Τέταρτο επίπεδο</a:t>
            </a:r>
          </a:p>
          <a:p>
            <a:pPr lvl="4"/>
            <a:r>
              <a:rPr lang="en-GB"/>
              <a:t>Πέμπτο επίπεδο</a:t>
            </a:r>
            <a:endParaRPr lang="en-US"/>
          </a:p>
        </p:txBody>
      </p:sp>
      <p:sp>
        <p:nvSpPr>
          <p:cNvPr id="4" name="Date Placeholder 3">
            <a:extLst>
              <a:ext uri="{FF2B5EF4-FFF2-40B4-BE49-F238E27FC236}">
                <a16:creationId xmlns:a16="http://schemas.microsoft.com/office/drawing/2014/main" id="{F153E6E3-EDF7-8A49-A874-CC9B24C227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8D0AB1-2F73-0E42-896D-EA55EB57A9A2}" type="datetimeFigureOut">
              <a:rPr lang="en-US" smtClean="0"/>
              <a:t>4/11/2023</a:t>
            </a:fld>
            <a:endParaRPr lang="en-US" dirty="0"/>
          </a:p>
        </p:txBody>
      </p:sp>
      <p:sp>
        <p:nvSpPr>
          <p:cNvPr id="5" name="Footer Placeholder 4">
            <a:extLst>
              <a:ext uri="{FF2B5EF4-FFF2-40B4-BE49-F238E27FC236}">
                <a16:creationId xmlns:a16="http://schemas.microsoft.com/office/drawing/2014/main" id="{AFEA8674-54F3-264D-B241-67774288A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1D6FE90-E84A-EC4D-8E71-82DBCB7DA7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8C72B2-CAFB-B245-B977-6EA33A0A0924}" type="slidenum">
              <a:rPr lang="en-US" smtClean="0"/>
              <a:t>'#'</a:t>
            </a:fld>
            <a:endParaRPr lang="en-US" dirty="0"/>
          </a:p>
        </p:txBody>
      </p:sp>
    </p:spTree>
    <p:extLst>
      <p:ext uri="{BB962C8B-B14F-4D97-AF65-F5344CB8AC3E}">
        <p14:creationId xmlns:p14="http://schemas.microsoft.com/office/powerpoint/2010/main" val="3660039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7FADBC-06E6-4DC7-A36E-0B230B924C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Κάντε κλικ για να επεξεργαστείτε το στυλ του κύριου τίτλου</a:t>
            </a:r>
            <a:endParaRPr lang="en-IE"/>
          </a:p>
        </p:txBody>
      </p:sp>
      <p:sp>
        <p:nvSpPr>
          <p:cNvPr id="3" name="Text Placeholder 2">
            <a:extLst>
              <a:ext uri="{FF2B5EF4-FFF2-40B4-BE49-F238E27FC236}">
                <a16:creationId xmlns:a16="http://schemas.microsoft.com/office/drawing/2014/main" id="{67F3DEDC-F874-4218-9AE2-21426387A3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Κάντε κλικ για να επεξεργαστείτε τα στυλ κύριου κειμένου</a:t>
            </a:r>
          </a:p>
          <a:p>
            <a:pPr lvl="1"/>
            <a:r>
              <a:rPr lang="en-US"/>
              <a:t>Δεύτερο επίπεδο</a:t>
            </a:r>
          </a:p>
          <a:p>
            <a:pPr lvl="2"/>
            <a:r>
              <a:rPr lang="en-US"/>
              <a:t>Τρίτο επίπεδο</a:t>
            </a:r>
          </a:p>
          <a:p>
            <a:pPr lvl="3"/>
            <a:r>
              <a:rPr lang="en-US"/>
              <a:t>Τέταρτο επίπεδο</a:t>
            </a:r>
          </a:p>
          <a:p>
            <a:pPr lvl="4"/>
            <a:r>
              <a:rPr lang="en-US"/>
              <a:t>Πέμπτο επίπεδο</a:t>
            </a:r>
            <a:endParaRPr lang="en-IE"/>
          </a:p>
        </p:txBody>
      </p:sp>
      <p:sp>
        <p:nvSpPr>
          <p:cNvPr id="4" name="Date Placeholder 3">
            <a:extLst>
              <a:ext uri="{FF2B5EF4-FFF2-40B4-BE49-F238E27FC236}">
                <a16:creationId xmlns:a16="http://schemas.microsoft.com/office/drawing/2014/main" id="{C543A371-3A0C-4CBA-8B38-8209AC1530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87C834-A5CE-43E4-B625-AB789F6C3506}" type="datetimeFigureOut">
              <a:rPr lang="en-IE" smtClean="0"/>
              <a:t>11/04/2023</a:t>
            </a:fld>
            <a:endParaRPr lang="en-IE"/>
          </a:p>
        </p:txBody>
      </p:sp>
      <p:sp>
        <p:nvSpPr>
          <p:cNvPr id="5" name="Footer Placeholder 4">
            <a:extLst>
              <a:ext uri="{FF2B5EF4-FFF2-40B4-BE49-F238E27FC236}">
                <a16:creationId xmlns:a16="http://schemas.microsoft.com/office/drawing/2014/main" id="{CA72A1FB-42AD-46D0-8125-81AD06BA46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1A7D6539-CE22-465C-8A3F-3056CA46A8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0DC0E1-1BF4-49EF-B1C4-A6338AE8135E}" type="slidenum">
              <a:rPr lang="en-IE" smtClean="0"/>
              <a:t>'#'</a:t>
            </a:fld>
            <a:endParaRPr lang="en-IE"/>
          </a:p>
        </p:txBody>
      </p:sp>
    </p:spTree>
    <p:extLst>
      <p:ext uri="{BB962C8B-B14F-4D97-AF65-F5344CB8AC3E}">
        <p14:creationId xmlns:p14="http://schemas.microsoft.com/office/powerpoint/2010/main" val="20316184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jpg"/><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image" Target="../media/image1.jpg"/><Relationship Id="rId5" Type="http://schemas.openxmlformats.org/officeDocument/2006/relationships/image" Target="../media/image7.pn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jpg"/><Relationship Id="rId4" Type="http://schemas.openxmlformats.org/officeDocument/2006/relationships/image" Target="../media/image10.svg"/></Relationships>
</file>

<file path=ppt/slides/_rels/slide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image" Target="../media/image1.jpg"/><Relationship Id="rId5" Type="http://schemas.openxmlformats.org/officeDocument/2006/relationships/image" Target="../media/image7.png"/><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jpg"/><Relationship Id="rId4" Type="http://schemas.openxmlformats.org/officeDocument/2006/relationships/image" Target="../media/image10.sv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image" Target="../media/image1.jp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jpg"/><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jpg"/><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jpg"/><Relationship Id="rId4" Type="http://schemas.openxmlformats.org/officeDocument/2006/relationships/image" Target="../media/image10.svg"/></Relationships>
</file>

<file path=ppt/slides/_rels/slide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image" Target="../media/image1.jpg"/><Relationship Id="rId5" Type="http://schemas.openxmlformats.org/officeDocument/2006/relationships/image" Target="../media/image7.png"/><Relationship Id="rId4" Type="http://schemas.openxmlformats.org/officeDocument/2006/relationships/image" Target="../media/image10.jpg"/></Relationships>
</file>

<file path=ppt/slides/slide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906A27-D795-4865-B42F-92014B34725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117304" y="6275993"/>
            <a:ext cx="1964299" cy="412100"/>
          </a:xfrm>
          <a:prstGeom prst="rect">
            <a:avLst/>
          </a:prstGeom>
        </p:spPr>
      </p:pic>
      <p:pic>
        <p:nvPicPr>
          <p:cNvPr id="4" name="Picture 3">
            <a:extLst>
              <a:ext uri="{FF2B5EF4-FFF2-40B4-BE49-F238E27FC236}">
                <a16:creationId xmlns:a16="http://schemas.microsoft.com/office/drawing/2014/main" id="{8641ED3A-6319-4C7F-B64E-B4981B7C9E1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42909" y="855409"/>
            <a:ext cx="6558564" cy="3269778"/>
          </a:xfrm>
          <a:prstGeom prst="rect">
            <a:avLst/>
          </a:prstGeom>
        </p:spPr>
      </p:pic>
      <p:sp>
        <p:nvSpPr>
          <p:cNvPr id="6" name="Title 5">
            <a:extLst>
              <a:ext uri="{FF2B5EF4-FFF2-40B4-BE49-F238E27FC236}">
                <a16:creationId xmlns:a16="http://schemas.microsoft.com/office/drawing/2014/main" id="{77D51BA8-305D-BA4F-B053-601A01FD369A}"/>
              </a:ext>
            </a:extLst>
          </p:cNvPr>
          <p:cNvSpPr txBox="1">
            <a:spLocks noGrp="1"/>
          </p:cNvSpPr>
          <p:nvPr>
            <p:ph type="ctrTitle"/>
          </p:nvPr>
        </p:nvSpPr>
        <p:spPr>
          <a:xfrm>
            <a:off x="1297489" y="4189268"/>
            <a:ext cx="9597021" cy="2086725"/>
          </a:xfrm>
          <a:prstGeom prst="rect">
            <a:avLst/>
          </a:prstGeom>
          <a:noFill/>
        </p:spPr>
        <p:txBody>
          <a:bodyPr wrap="square" rtlCol="0">
            <a:spAutoFit/>
          </a:bodyPr>
          <a:lstStyle/>
          <a:p>
            <a:pPr algn="ctr"/>
            <a:r>
              <a:rPr lang="en-US" sz="4800" dirty="0">
                <a:solidFill>
                  <a:srgbClr val="C00000"/>
                </a:solidFill>
                <a:latin typeface="Arial" panose="020B0604020202020204" pitchFamily="34" charset="0"/>
                <a:cs typeface="Arial" panose="020B0604020202020204" pitchFamily="34" charset="0"/>
              </a:rPr>
              <a:t>Πρόταση αξίας για τους πόρους ετοιμότητας εξ αποστάσεως εργασίας.</a:t>
            </a:r>
            <a:br>
              <a:rPr lang="en-US" sz="4800" dirty="0">
                <a:solidFill>
                  <a:srgbClr val="C00000"/>
                </a:solidFill>
                <a:latin typeface="Arial" panose="020B0604020202020204" pitchFamily="34" charset="0"/>
                <a:cs typeface="Arial" panose="020B0604020202020204" pitchFamily="34" charset="0"/>
              </a:rPr>
            </a:br>
            <a:r>
              <a:rPr lang="en-US" sz="4800" dirty="0">
                <a:solidFill>
                  <a:srgbClr val="7030A0"/>
                </a:solidFill>
                <a:latin typeface="Arial" panose="020B0604020202020204" pitchFamily="34" charset="0"/>
                <a:cs typeface="Arial" panose="020B0604020202020204" pitchFamily="34" charset="0"/>
              </a:rPr>
              <a:t>B-Creative Association</a:t>
            </a:r>
          </a:p>
        </p:txBody>
      </p:sp>
      <p:pic>
        <p:nvPicPr>
          <p:cNvPr id="7" name="Picture 6">
            <a:extLst>
              <a:ext uri="{FF2B5EF4-FFF2-40B4-BE49-F238E27FC236}">
                <a16:creationId xmlns:a16="http://schemas.microsoft.com/office/drawing/2014/main" id="{8641ED3A-6319-4C7F-B64E-B4981B7C9E1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3313" y="6022566"/>
            <a:ext cx="1405487" cy="558864"/>
          </a:xfrm>
          <a:prstGeom prst="rect">
            <a:avLst/>
          </a:prstGeom>
        </p:spPr>
      </p:pic>
    </p:spTree>
    <p:extLst>
      <p:ext uri="{BB962C8B-B14F-4D97-AF65-F5344CB8AC3E}">
        <p14:creationId xmlns:p14="http://schemas.microsoft.com/office/powerpoint/2010/main" val="3562115730"/>
      </p:ext>
    </p:extLst>
  </p:cSld>
  <p:clrMapOvr>
    <a:masterClrMapping/>
  </p:clrMapOvr>
</p:sld>
</file>

<file path=ppt/slides/slide10.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A9E998F-117B-4715-B50B-B2B3C1773516}"/>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Graphic 9">
            <a:extLst>
              <a:ext uri="{FF2B5EF4-FFF2-40B4-BE49-F238E27FC236}">
                <a16:creationId xmlns:a16="http://schemas.microsoft.com/office/drawing/2014/main" id="{F1D6E5A0-1E1F-4369-9458-C3EB1EDE32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9" name="Graphic 18">
            <a:extLst>
              <a:ext uri="{FF2B5EF4-FFF2-40B4-BE49-F238E27FC236}">
                <a16:creationId xmlns:a16="http://schemas.microsoft.com/office/drawing/2014/main" id="{F6B21156-075C-44E3-9F31-B9B82FFA00D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8606" t="-10505" b="-1"/>
          <a:stretch/>
        </p:blipFill>
        <p:spPr>
          <a:xfrm rot="6194706">
            <a:off x="5504334" y="-121185"/>
            <a:ext cx="6456704" cy="7100370"/>
          </a:xfrm>
          <a:prstGeom prst="rect">
            <a:avLst/>
          </a:prstGeom>
        </p:spPr>
      </p:pic>
      <p:sp>
        <p:nvSpPr>
          <p:cNvPr id="20" name="Rectangle 19">
            <a:extLst>
              <a:ext uri="{FF2B5EF4-FFF2-40B4-BE49-F238E27FC236}">
                <a16:creationId xmlns:a16="http://schemas.microsoft.com/office/drawing/2014/main" id="{27F612E9-0D13-4AE3-8260-976035DB806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A5623234-8A2B-4AB9-9667-AA2D235D733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3" name="textruta 2">
            <a:extLst>
              <a:ext uri="{FF2B5EF4-FFF2-40B4-BE49-F238E27FC236}">
                <a16:creationId xmlns:a16="http://schemas.microsoft.com/office/drawing/2014/main" id="{50E03031-8A53-F0A7-B137-C65A5AE427A2}"/>
              </a:ext>
            </a:extLst>
          </p:cNvPr>
          <p:cNvSpPr txBox="1"/>
          <p:nvPr/>
        </p:nvSpPr>
        <p:spPr>
          <a:xfrm>
            <a:off x="618836" y="1062520"/>
            <a:ext cx="6465454" cy="2585323"/>
          </a:xfrm>
          <a:prstGeom prst="rect">
            <a:avLst/>
          </a:prstGeom>
          <a:noFill/>
        </p:spPr>
        <p:txBody>
          <a:bodyPr wrap="square">
            <a:spAutoFit/>
          </a:bodyPr>
          <a:lstStyle/>
          <a:p>
            <a:r>
              <a:rPr lang="en-US" dirty="0"/>
              <a:t>Ως απομακρυσμένος εργαζόμενος, πρέπει να καταβάλλετε μεγαλύτερη προσπάθεια για να παραμείνετε συγκεντρωμένοι. Από τις συχνές διακοπές από την οικογένεια και τους φίλους, τους θορυβώδεις γείτονες μέχρι την έντονη επιθυμία να ξαναπέσετε στο κρεβάτι, υπάρχουν μυριάδες περισπασμοί γύρω σας και μπορεί να είναι δύσκολο να διατηρήσετε το επίπεδο παραγωγικότητας που επιδεικνύετε στο περιβάλλον του γραφείου 9-5.</a:t>
            </a:r>
          </a:p>
          <a:p>
            <a:r>
              <a:rPr lang="en-US" dirty="0"/>
              <a:t>Γι' αυτό είναι σημαντικό να μάθετε πώς να πειθαρχείτε όταν εργάζεστε από το σπίτι.</a:t>
            </a:r>
          </a:p>
          <a:p>
            <a:endParaRPr lang="en-US" dirty="0"/>
          </a:p>
          <a:p>
            <a:r>
              <a:rPr lang="en-US" dirty="0"/>
              <a:t>Σε αυτή τη δραστηριότητα υπάρχουν συμβουλές για να γίνετε πιο πειθαρχημένοι. </a:t>
            </a:r>
          </a:p>
        </p:txBody>
      </p:sp>
    </p:spTree>
    <p:extLst>
      <p:ext uri="{BB962C8B-B14F-4D97-AF65-F5344CB8AC3E}">
        <p14:creationId xmlns:p14="http://schemas.microsoft.com/office/powerpoint/2010/main" val="1287564069"/>
      </p:ext>
    </p:extLst>
  </p:cSld>
  <p:clrMapOvr>
    <a:masterClrMapping/>
  </p:clrMapOvr>
</p:sld>
</file>

<file path=ppt/slides/slide11.xml><?xml version="1.0" encoding="utf-8"?>
<p:sld xmlns:a16="http://schemas.microsoft.com/office/drawing/2014/main" xmlns:asvg="http://schemas.microsoft.com/office/drawing/2016/SVG/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7451D6F-223B-4F1A-BC33-F3D584599F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3" name="Picture 2" descr="A picture containing text, computer, indoor, person&#10;&#10;Description automatically generated">
            <a:extLst>
              <a:ext uri="{FF2B5EF4-FFF2-40B4-BE49-F238E27FC236}">
                <a16:creationId xmlns:a16="http://schemas.microsoft.com/office/drawing/2014/main" id="{14E9E103-7954-4632-AA83-60FD616CAE38}"/>
              </a:ext>
            </a:extLst>
          </p:cNvPr>
          <p:cNvPicPr>
            <a:picLocks noChangeAspect="1"/>
          </p:cNvPicPr>
          <p:nvPr/>
        </p:nvPicPr>
        <p:blipFill rotWithShape="1">
          <a:blip r:embed="rId4">
            <a:alphaModFix amt="27000"/>
            <a:extLst>
              <a:ext uri="{28A0092B-C50C-407E-A947-70E740481C1C}">
                <a14:useLocalDpi xmlns:a14="http://schemas.microsoft.com/office/drawing/2010/main" val="0"/>
              </a:ext>
            </a:extLst>
          </a:blip>
          <a:srcRect t="7893" b="7891"/>
          <a:stretch/>
        </p:blipFill>
        <p:spPr>
          <a:xfrm>
            <a:off x="2" y="-39316"/>
            <a:ext cx="12191998" cy="6858000"/>
          </a:xfrm>
          <a:prstGeom prst="rect">
            <a:avLst/>
          </a:prstGeom>
          <a:solidFill>
            <a:srgbClr val="662483"/>
          </a:solidFill>
        </p:spPr>
      </p:pic>
      <p:sp>
        <p:nvSpPr>
          <p:cNvPr id="19" name="TextBox 18">
            <a:extLst>
              <a:ext uri="{FF2B5EF4-FFF2-40B4-BE49-F238E27FC236}">
                <a16:creationId xmlns:a16="http://schemas.microsoft.com/office/drawing/2014/main" id="{5763D3C6-6CCB-418E-B47E-BC9E5FCEC2DC}"/>
              </a:ext>
            </a:extLst>
          </p:cNvPr>
          <p:cNvSpPr txBox="1"/>
          <p:nvPr/>
        </p:nvSpPr>
        <p:spPr>
          <a:xfrm>
            <a:off x="74928" y="943031"/>
            <a:ext cx="11082600"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 </a:t>
            </a:r>
            <a:b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b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ΔΡΑΣΤΗΡΙΟΤΗΤΑ 2</a:t>
            </a:r>
          </a:p>
        </p:txBody>
      </p:sp>
      <p:sp>
        <p:nvSpPr>
          <p:cNvPr id="22" name="Rectangle 21">
            <a:extLst>
              <a:ext uri="{FF2B5EF4-FFF2-40B4-BE49-F238E27FC236}">
                <a16:creationId xmlns:a16="http://schemas.microsoft.com/office/drawing/2014/main" id="{A1BE6ED7-F618-4511-8649-BBD3BEE03CF4}"/>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B8A5675-E98C-4C2A-B17C-0A06C9DE61D9}"/>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id="{A7CF175D-35E4-4325-B6B9-CC3E09C4EEE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0" name="Picture 9">
            <a:extLst>
              <a:ext uri="{FF2B5EF4-FFF2-40B4-BE49-F238E27FC236}">
                <a16:creationId xmlns:a16="http://schemas.microsoft.com/office/drawing/2014/main" id="{8225B812-AAB8-4801-A5B2-71C9D917502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5" name="textruta 4">
            <a:extLst>
              <a:ext uri="{FF2B5EF4-FFF2-40B4-BE49-F238E27FC236}">
                <a16:creationId xmlns:a16="http://schemas.microsoft.com/office/drawing/2014/main" id="{51F5F37E-6920-415A-7BF2-3BAD5932A985}"/>
              </a:ext>
            </a:extLst>
          </p:cNvPr>
          <p:cNvSpPr txBox="1"/>
          <p:nvPr/>
        </p:nvSpPr>
        <p:spPr>
          <a:xfrm>
            <a:off x="157018" y="2863611"/>
            <a:ext cx="6169890" cy="400110"/>
          </a:xfrm>
          <a:prstGeom prst="rect">
            <a:avLst/>
          </a:prstGeom>
          <a:noFill/>
        </p:spPr>
        <p:txBody>
          <a:bodyPr wrap="square">
            <a:spAutoFit/>
          </a:bodyPr>
          <a:lstStyle/>
          <a:p>
            <a:r>
              <a:rPr lang="en-US" sz="2000" dirty="0">
                <a:solidFill>
                  <a:schemeClr val="bg1"/>
                </a:solidFill>
              </a:rPr>
              <a:t>ΠΈΝΤΕ ΑΠΟΤΕΛΕΣΜΑΤΙΚΟΊ ΤΡΌΠΟΙ ΓΙΑ ΝΑ ΑΠΟΚΤΉΣΕΤΕ ΠΕΡΙΣΣΌΤΕΡΗ ΑΥΤΟΠΕΙΘΑΡΧΊΑ</a:t>
            </a:r>
            <a:endParaRPr lang="en-GB" sz="2000" dirty="0">
              <a:solidFill>
                <a:schemeClr val="bg1"/>
              </a:solidFill>
            </a:endParaRPr>
          </a:p>
        </p:txBody>
      </p:sp>
    </p:spTree>
    <p:extLst>
      <p:ext uri="{BB962C8B-B14F-4D97-AF65-F5344CB8AC3E}">
        <p14:creationId xmlns:p14="http://schemas.microsoft.com/office/powerpoint/2010/main" val="2645529027"/>
      </p:ext>
    </p:extLst>
  </p:cSld>
  <p:clrMapOvr>
    <a:masterClrMapping/>
  </p:clrMapOvr>
</p:sld>
</file>

<file path=ppt/slides/slide12.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325857" y="1297867"/>
            <a:ext cx="6841561" cy="258532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dirty="0">
                <a:ln>
                  <a:noFill/>
                </a:ln>
                <a:effectLst/>
                <a:uLnTx/>
                <a:uFillTx/>
                <a:cs typeface="Segoe UI" panose="020B0502040204020203" pitchFamily="34" charset="0"/>
              </a:rPr>
              <a:t>Υπάρχουν πέντε χαρακτηριστικά που διακρίνουν τους ανθρώπους που έχουν αυτοπειθαρχία: αυτογνωσία, επίγνωση, δέσμευση, θάρρος και ικανότητα αυτοπαρακίνησης.</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i="0" u="none" strike="noStrike" kern="1200" cap="none" spc="0" normalizeH="0" baseline="0" noProof="0" dirty="0">
              <a:ln>
                <a:noFill/>
              </a:ln>
              <a:effectLst/>
              <a:uLnTx/>
              <a:uFillTx/>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dirty="0">
                <a:ln>
                  <a:noFill/>
                </a:ln>
                <a:effectLst/>
                <a:uLnTx/>
                <a:uFillTx/>
                <a:cs typeface="Segoe UI" panose="020B0502040204020203" pitchFamily="34" charset="0"/>
              </a:rPr>
              <a:t> Μπορείτε να μάθετε να είστε πιο αυτοπειθαρχημένοι εξασκώντας αυτές τις πλευρές του εαυτού σας.</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Segoe UI" panose="020B0502040204020203" pitchFamily="34" charset="0"/>
              </a:rPr>
              <a:t>Σε αυτή τη δραστηριότητα μπορείτε να μάθετε περισσότερα για το πώς να αποκτήσετε περισσότερη αυτοπειθαρχία.  </a:t>
            </a:r>
            <a:endParaRPr kumimoji="0" lang="en-US" i="0" u="none" strike="noStrike" kern="1200" cap="none" spc="0" normalizeH="0" baseline="0" noProof="0" dirty="0">
              <a:ln>
                <a:noFill/>
              </a:ln>
              <a:effectLst/>
              <a:uLnTx/>
              <a:uFillTx/>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A9E998F-117B-4715-B50B-B2B3C1773516}"/>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Graphic 9">
            <a:extLst>
              <a:ext uri="{FF2B5EF4-FFF2-40B4-BE49-F238E27FC236}">
                <a16:creationId xmlns:a16="http://schemas.microsoft.com/office/drawing/2014/main" id="{F1D6E5A0-1E1F-4369-9458-C3EB1EDE32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9" name="Graphic 18">
            <a:extLst>
              <a:ext uri="{FF2B5EF4-FFF2-40B4-BE49-F238E27FC236}">
                <a16:creationId xmlns:a16="http://schemas.microsoft.com/office/drawing/2014/main" id="{F6B21156-075C-44E3-9F31-B9B82FFA00D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8606" t="-10505" b="-1"/>
          <a:stretch/>
        </p:blipFill>
        <p:spPr>
          <a:xfrm rot="6194706">
            <a:off x="5042515" y="100488"/>
            <a:ext cx="6456704" cy="7100370"/>
          </a:xfrm>
          <a:prstGeom prst="rect">
            <a:avLst/>
          </a:prstGeom>
        </p:spPr>
      </p:pic>
      <p:sp>
        <p:nvSpPr>
          <p:cNvPr id="20" name="Rectangle 19">
            <a:extLst>
              <a:ext uri="{FF2B5EF4-FFF2-40B4-BE49-F238E27FC236}">
                <a16:creationId xmlns:a16="http://schemas.microsoft.com/office/drawing/2014/main" id="{27F612E9-0D13-4AE3-8260-976035DB806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A5623234-8A2B-4AB9-9667-AA2D235D733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Tree>
    <p:extLst>
      <p:ext uri="{BB962C8B-B14F-4D97-AF65-F5344CB8AC3E}">
        <p14:creationId xmlns:p14="http://schemas.microsoft.com/office/powerpoint/2010/main" val="2637325551"/>
      </p:ext>
    </p:extLst>
  </p:cSld>
  <p:clrMapOvr>
    <a:masterClrMapping/>
  </p:clrMapOvr>
</p:sld>
</file>

<file path=ppt/slides/slide13.xml><?xml version="1.0" encoding="utf-8"?>
<p:sld xmlns:a16="http://schemas.microsoft.com/office/drawing/2014/main" xmlns:asvg="http://schemas.microsoft.com/office/drawing/2016/SVG/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7451D6F-223B-4F1A-BC33-F3D584599F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3" name="Picture 2" descr="A picture containing text, computer, indoor, person&#10;&#10;Description automatically generated">
            <a:extLst>
              <a:ext uri="{FF2B5EF4-FFF2-40B4-BE49-F238E27FC236}">
                <a16:creationId xmlns:a16="http://schemas.microsoft.com/office/drawing/2014/main" id="{14E9E103-7954-4632-AA83-60FD616CAE38}"/>
              </a:ext>
            </a:extLst>
          </p:cNvPr>
          <p:cNvPicPr>
            <a:picLocks noChangeAspect="1"/>
          </p:cNvPicPr>
          <p:nvPr/>
        </p:nvPicPr>
        <p:blipFill rotWithShape="1">
          <a:blip r:embed="rId4">
            <a:alphaModFix amt="27000"/>
            <a:extLst>
              <a:ext uri="{28A0092B-C50C-407E-A947-70E740481C1C}">
                <a14:useLocalDpi xmlns:a14="http://schemas.microsoft.com/office/drawing/2010/main" val="0"/>
              </a:ext>
            </a:extLst>
          </a:blip>
          <a:srcRect t="7893" b="7891"/>
          <a:stretch/>
        </p:blipFill>
        <p:spPr>
          <a:xfrm>
            <a:off x="1" y="0"/>
            <a:ext cx="12191998" cy="6858000"/>
          </a:xfrm>
          <a:prstGeom prst="rect">
            <a:avLst/>
          </a:prstGeom>
          <a:solidFill>
            <a:srgbClr val="662483"/>
          </a:solidFill>
        </p:spPr>
      </p:pic>
      <p:sp>
        <p:nvSpPr>
          <p:cNvPr id="19" name="TextBox 18">
            <a:extLst>
              <a:ext uri="{FF2B5EF4-FFF2-40B4-BE49-F238E27FC236}">
                <a16:creationId xmlns:a16="http://schemas.microsoft.com/office/drawing/2014/main" id="{5763D3C6-6CCB-418E-B47E-BC9E5FCEC2DC}"/>
              </a:ext>
            </a:extLst>
          </p:cNvPr>
          <p:cNvSpPr txBox="1"/>
          <p:nvPr/>
        </p:nvSpPr>
        <p:spPr>
          <a:xfrm>
            <a:off x="342782" y="1157877"/>
            <a:ext cx="11341218"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 </a:t>
            </a:r>
            <a:b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b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 ΚΛΕΊΣΙΜΟ &amp; </a:t>
            </a: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ΣΥΜΠΈΡΑΣΜΑ </a:t>
            </a:r>
          </a:p>
        </p:txBody>
      </p:sp>
      <p:sp>
        <p:nvSpPr>
          <p:cNvPr id="22" name="Rectangle 21">
            <a:extLst>
              <a:ext uri="{FF2B5EF4-FFF2-40B4-BE49-F238E27FC236}">
                <a16:creationId xmlns:a16="http://schemas.microsoft.com/office/drawing/2014/main" id="{A1BE6ED7-F618-4511-8649-BBD3BEE03CF4}"/>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B8A5675-E98C-4C2A-B17C-0A06C9DE61D9}"/>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id="{A7CF175D-35E4-4325-B6B9-CC3E09C4EEE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0" name="Picture 9">
            <a:extLst>
              <a:ext uri="{FF2B5EF4-FFF2-40B4-BE49-F238E27FC236}">
                <a16:creationId xmlns:a16="http://schemas.microsoft.com/office/drawing/2014/main" id="{8225B812-AAB8-4801-A5B2-71C9D917502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Tree>
    <p:extLst>
      <p:ext uri="{BB962C8B-B14F-4D97-AF65-F5344CB8AC3E}">
        <p14:creationId xmlns:p14="http://schemas.microsoft.com/office/powerpoint/2010/main" val="25218462"/>
      </p:ext>
    </p:extLst>
  </p:cSld>
  <p:clrMapOvr>
    <a:masterClrMapping/>
  </p:clrMapOvr>
</p:sld>
</file>

<file path=ppt/slides/slide14.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A9E998F-117B-4715-B50B-B2B3C1773516}"/>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Graphic 9">
            <a:extLst>
              <a:ext uri="{FF2B5EF4-FFF2-40B4-BE49-F238E27FC236}">
                <a16:creationId xmlns:a16="http://schemas.microsoft.com/office/drawing/2014/main" id="{F1D6E5A0-1E1F-4369-9458-C3EB1EDE32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9" name="Graphic 18">
            <a:extLst>
              <a:ext uri="{FF2B5EF4-FFF2-40B4-BE49-F238E27FC236}">
                <a16:creationId xmlns:a16="http://schemas.microsoft.com/office/drawing/2014/main" id="{F6B21156-075C-44E3-9F31-B9B82FFA00D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8606" t="-10505" b="-1"/>
          <a:stretch/>
        </p:blipFill>
        <p:spPr>
          <a:xfrm rot="6194706">
            <a:off x="5504334" y="-121185"/>
            <a:ext cx="6456704" cy="7100370"/>
          </a:xfrm>
          <a:prstGeom prst="rect">
            <a:avLst/>
          </a:prstGeom>
        </p:spPr>
      </p:pic>
      <p:sp>
        <p:nvSpPr>
          <p:cNvPr id="20" name="Rectangle 19">
            <a:extLst>
              <a:ext uri="{FF2B5EF4-FFF2-40B4-BE49-F238E27FC236}">
                <a16:creationId xmlns:a16="http://schemas.microsoft.com/office/drawing/2014/main" id="{27F612E9-0D13-4AE3-8260-976035DB806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A5623234-8A2B-4AB9-9667-AA2D235D733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3" name="textruta 2">
            <a:extLst>
              <a:ext uri="{FF2B5EF4-FFF2-40B4-BE49-F238E27FC236}">
                <a16:creationId xmlns:a16="http://schemas.microsoft.com/office/drawing/2014/main" id="{D35B99AB-C6C9-1433-8585-68DA42FFCC0D}"/>
              </a:ext>
            </a:extLst>
          </p:cNvPr>
          <p:cNvSpPr txBox="1"/>
          <p:nvPr/>
        </p:nvSpPr>
        <p:spPr>
          <a:xfrm>
            <a:off x="692727" y="1257312"/>
            <a:ext cx="6465454" cy="3970318"/>
          </a:xfrm>
          <a:prstGeom prst="rect">
            <a:avLst/>
          </a:prstGeom>
          <a:noFill/>
        </p:spPr>
        <p:txBody>
          <a:bodyPr wrap="square">
            <a:spAutoFit/>
          </a:bodyPr>
          <a:lstStyle/>
          <a:p>
            <a:r>
              <a:rPr lang="en-US" dirty="0">
                <a:latin typeface="ProximaNovaRegular"/>
              </a:rPr>
              <a:t>Τα σημαντικότερα χαρακτηριστικά ενός αυτοπειθαρχημένου ατόμου είναι η υπευθυνότητα, η επιμονή, η ισχυρή εργασιακή ηθική και η αυτοφροντίδα. Ακόμη και αν δεν αισθάνεστε ότι τσεκάρετε όλα αυτά τα κουτάκια, να είστε σίγουροι ότι η ανάπτυξη της αυτοπειθαρχίας σας είναι εφικτή. </a:t>
            </a:r>
          </a:p>
          <a:p>
            <a:endParaRPr lang="en-US" dirty="0">
              <a:latin typeface="ProximaNovaRegular"/>
            </a:endParaRPr>
          </a:p>
          <a:p>
            <a:r>
              <a:rPr lang="en-US" dirty="0">
                <a:latin typeface="ProximaNovaRegular"/>
              </a:rPr>
              <a:t>Η διαδικασία αυτή ξεκινά με ασκήσεις αυτοελέγχου. Άλλωστε, άλλοι τρόποι για να ενισχύσετε την αυτοπειθαρχία σας είναι η αποφυγή της πολυπραγμοσύνης και των περισπασμών, καθώς και η δημιουργία ενός παραγωγικού περιβάλλοντος για τον εαυτό σας. </a:t>
            </a:r>
          </a:p>
          <a:p>
            <a:endParaRPr lang="en-US" dirty="0">
              <a:latin typeface="ProximaNovaRegular"/>
            </a:endParaRPr>
          </a:p>
          <a:p>
            <a:r>
              <a:rPr lang="en-US" dirty="0">
                <a:latin typeface="ProximaNovaRegular"/>
              </a:rPr>
              <a:t>Επιπλέον, η πειθαρχία σας είναι ιδιαίτερα σημαντική όταν εργάζεστε από το σπίτι. Σε αυτή την περίπτωση, θα πρέπει να προσπαθείτε να τηρείτε το ωράριο εργασίας σας στο σπίτι και να κάνετε πάντα σχέδια για την ημέρα που έχετε μπροστά σας.</a:t>
            </a:r>
            <a:endParaRPr lang="en-GB" dirty="0">
              <a:latin typeface="ProximaNovaRegular"/>
            </a:endParaRPr>
          </a:p>
        </p:txBody>
      </p:sp>
    </p:spTree>
    <p:extLst>
      <p:ext uri="{BB962C8B-B14F-4D97-AF65-F5344CB8AC3E}">
        <p14:creationId xmlns:p14="http://schemas.microsoft.com/office/powerpoint/2010/main" val="3039344805"/>
      </p:ext>
    </p:extLst>
  </p:cSld>
  <p:clrMapOvr>
    <a:masterClrMapping/>
  </p:clrMapOvr>
</p:sld>
</file>

<file path=ppt/slides/slide15.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22EEF9A8-0EF0-4F47-9334-882352D03E6F}"/>
              </a:ext>
            </a:extLst>
          </p:cNvPr>
          <p:cNvSpPr txBox="1"/>
          <p:nvPr/>
        </p:nvSpPr>
        <p:spPr>
          <a:xfrm>
            <a:off x="5185019" y="6117074"/>
            <a:ext cx="6771640" cy="553998"/>
          </a:xfrm>
          <a:prstGeom prst="rect">
            <a:avLst/>
          </a:prstGeom>
          <a:noFill/>
        </p:spPr>
        <p:txBody>
          <a:bodyPr wrap="square" rtlCol="0">
            <a:spAutoFit/>
          </a:bodyPr>
          <a:lstStyle/>
          <a:p>
            <a:pPr algn="just"/>
            <a:r>
              <a:rPr lang="en-IE" sz="1000" dirty="0">
                <a:latin typeface="Segoe UI" panose="020B0502040204020203" pitchFamily="34" charset="0"/>
                <a:ea typeface="Source Sans Pro" panose="020B0503030403020204" pitchFamily="34" charset="0"/>
                <a:cs typeface="Segoe UI" panose="020B0502040204020203" pitchFamily="34" charset="0"/>
              </a:rPr>
              <a:t>"Η υποστήριξη της Ευρωπαϊκής Επιτροπής για την παραγωγή της παρούσας δημοσίευσης δεν συνιστά έγκριση του περιεχομένου, το οποίο αντανακλά τις απόψεις μόνο των συγγραφέων, και η Επιτροπή δεν μπορεί να θεωρηθεί υπεύθυνη για οποιαδήποτε χρήση των πληροφοριών που περιέχονται σε αυτήν." Αριθμός έργου: 2021-1-SE01-KA220-VET-000032922</a:t>
            </a:r>
          </a:p>
        </p:txBody>
      </p:sp>
      <p:pic>
        <p:nvPicPr>
          <p:cNvPr id="17" name="Google Shape;123;p19">
            <a:extLst>
              <a:ext uri="{FF2B5EF4-FFF2-40B4-BE49-F238E27FC236}">
                <a16:creationId xmlns:a16="http://schemas.microsoft.com/office/drawing/2014/main" id="{8B66006C-4DCB-433C-BE7A-F55AD5F33B2E}"/>
              </a:ext>
            </a:extLst>
          </p:cNvPr>
          <p:cNvPicPr preferRelativeResize="0"/>
          <p:nvPr/>
        </p:nvPicPr>
        <p:blipFill>
          <a:blip r:embed="rId2">
            <a:extLst>
              <a:ext uri="{28A0092B-C50C-407E-A947-70E740481C1C}">
                <a14:useLocalDpi xmlns:a14="http://schemas.microsoft.com/office/drawing/2010/main" val="0"/>
              </a:ext>
            </a:extLst>
          </a:blip>
          <a:srcRect/>
          <a:stretch/>
        </p:blipFill>
        <p:spPr>
          <a:xfrm>
            <a:off x="3923930" y="974010"/>
            <a:ext cx="4077070" cy="2355115"/>
          </a:xfrm>
          <a:prstGeom prst="rect">
            <a:avLst/>
          </a:prstGeom>
          <a:noFill/>
          <a:ln>
            <a:noFill/>
          </a:ln>
        </p:spPr>
      </p:pic>
      <p:sp>
        <p:nvSpPr>
          <p:cNvPr id="25" name="Rectangle 24">
            <a:extLst>
              <a:ext uri="{FF2B5EF4-FFF2-40B4-BE49-F238E27FC236}">
                <a16:creationId xmlns:a16="http://schemas.microsoft.com/office/drawing/2014/main" id="{BED7CE50-14A4-4A31-8650-6A391461465B}"/>
              </a:ext>
            </a:extLst>
          </p:cNvPr>
          <p:cNvSpPr/>
          <p:nvPr/>
        </p:nvSpPr>
        <p:spPr>
          <a:xfrm>
            <a:off x="10353554" y="57149"/>
            <a:ext cx="1838446" cy="793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sp>
        <p:nvSpPr>
          <p:cNvPr id="7" name="Rectangle 6">
            <a:extLst>
              <a:ext uri="{FF2B5EF4-FFF2-40B4-BE49-F238E27FC236}">
                <a16:creationId xmlns:a16="http://schemas.microsoft.com/office/drawing/2014/main" id="{6A17B786-ED52-4C2E-9DEF-14A96470614A}"/>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1FB80AD3-AF0A-4194-AD8D-7555188CBF5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97323" y="3690456"/>
            <a:ext cx="7597354" cy="1609650"/>
          </a:xfrm>
          <a:prstGeom prst="rect">
            <a:avLst/>
          </a:prstGeom>
        </p:spPr>
      </p:pic>
      <p:pic>
        <p:nvPicPr>
          <p:cNvPr id="9" name="Picture 8">
            <a:extLst>
              <a:ext uri="{FF2B5EF4-FFF2-40B4-BE49-F238E27FC236}">
                <a16:creationId xmlns:a16="http://schemas.microsoft.com/office/drawing/2014/main" id="{9E81700D-F452-4CAC-A942-A29E9FF0DF0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220720" y="6185590"/>
            <a:ext cx="1964299" cy="412100"/>
          </a:xfrm>
          <a:prstGeom prst="rect">
            <a:avLst/>
          </a:prstGeom>
        </p:spPr>
      </p:pic>
      <p:pic>
        <p:nvPicPr>
          <p:cNvPr id="10" name="Picture 9">
            <a:extLst>
              <a:ext uri="{FF2B5EF4-FFF2-40B4-BE49-F238E27FC236}">
                <a16:creationId xmlns:a16="http://schemas.microsoft.com/office/drawing/2014/main" id="{8641ED3A-6319-4C7F-B64E-B4981B7C9E1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23313" y="6185590"/>
            <a:ext cx="1405487" cy="558864"/>
          </a:xfrm>
          <a:prstGeom prst="rect">
            <a:avLst/>
          </a:prstGeom>
        </p:spPr>
      </p:pic>
    </p:spTree>
    <p:extLst>
      <p:ext uri="{BB962C8B-B14F-4D97-AF65-F5344CB8AC3E}">
        <p14:creationId xmlns:p14="http://schemas.microsoft.com/office/powerpoint/2010/main" val="1837763562"/>
      </p:ext>
    </p:extLst>
  </p:cSld>
  <p:clrMapOvr>
    <a:masterClrMapping/>
  </p:clrMapOvr>
</p:sld>
</file>

<file path=ppt/slides/slide2.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855A15-BE3E-1C4E-83F9-911B673102B2}"/>
              </a:ext>
            </a:extLst>
          </p:cNvPr>
          <p:cNvPicPr>
            <a:picLocks noChangeAspect="1"/>
          </p:cNvPicPr>
          <p:nvPr/>
        </p:nvPicPr>
        <p:blipFill rotWithShape="1">
          <a:blip r:embed="rId2">
            <a:alphaModFix amt="36000"/>
          </a:blip>
          <a:srcRect t="15454" r="-1" b="15474"/>
          <a:stretch/>
        </p:blipFill>
        <p:spPr>
          <a:xfrm>
            <a:off x="838200" y="-1"/>
            <a:ext cx="9928860" cy="6858001"/>
          </a:xfrm>
          <a:prstGeom prst="rect">
            <a:avLst/>
          </a:prstGeom>
          <a:solidFill>
            <a:schemeClr val="bg1"/>
          </a:solidFill>
        </p:spPr>
      </p:pic>
      <p:pic>
        <p:nvPicPr>
          <p:cNvPr id="9" name="Picture 8">
            <a:extLst>
              <a:ext uri="{FF2B5EF4-FFF2-40B4-BE49-F238E27FC236}">
                <a16:creationId xmlns:a16="http://schemas.microsoft.com/office/drawing/2014/main" id="{CB607B98-7700-4DC9-8BE8-A876255F9C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ounded Rectangle 5">
            <a:extLst>
              <a:ext uri="{FF2B5EF4-FFF2-40B4-BE49-F238E27FC236}">
                <a16:creationId xmlns:a16="http://schemas.microsoft.com/office/drawing/2014/main" id="{B4DB5102-2185-C54C-B51D-9C03258022F4}"/>
              </a:ext>
            </a:extLst>
          </p:cNvPr>
          <p:cNvSpPr/>
          <p:nvPr/>
        </p:nvSpPr>
        <p:spPr>
          <a:xfrm>
            <a:off x="1024037" y="1733354"/>
            <a:ext cx="9361586" cy="418950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04ED3AF-267B-4B43-BA34-DEB6042E0540}"/>
              </a:ext>
            </a:extLst>
          </p:cNvPr>
          <p:cNvSpPr txBox="1"/>
          <p:nvPr/>
        </p:nvSpPr>
        <p:spPr>
          <a:xfrm>
            <a:off x="1024036" y="874925"/>
            <a:ext cx="9175750" cy="769441"/>
          </a:xfrm>
          <a:prstGeom prst="rect">
            <a:avLst/>
          </a:prstGeom>
        </p:spPr>
        <p:txBody>
          <a:bodyPr wrap="square" rtlCol="0">
            <a:spAutoFit/>
          </a:bodyPr>
          <a:lstStyle/>
          <a:p>
            <a:pPr algn="ctr"/>
            <a:r>
              <a:rPr lang="en-US" sz="4400" dirty="0">
                <a:solidFill>
                  <a:srgbClr val="7030A0"/>
                </a:solidFill>
                <a:latin typeface="Arial" panose="020B0604020202020204" pitchFamily="34" charset="0"/>
                <a:cs typeface="Arial" panose="020B0604020202020204" pitchFamily="34" charset="0"/>
              </a:rPr>
              <a:t>Ετοιμότητα απομακρυσμένης εργασίας - Θέματα</a:t>
            </a:r>
          </a:p>
        </p:txBody>
      </p:sp>
      <p:sp>
        <p:nvSpPr>
          <p:cNvPr id="8" name="TextBox 7">
            <a:extLst>
              <a:ext uri="{FF2B5EF4-FFF2-40B4-BE49-F238E27FC236}">
                <a16:creationId xmlns:a16="http://schemas.microsoft.com/office/drawing/2014/main" id="{662D1785-DD3D-3548-A725-6EE3B057D9F4}"/>
              </a:ext>
            </a:extLst>
          </p:cNvPr>
          <p:cNvSpPr txBox="1"/>
          <p:nvPr/>
        </p:nvSpPr>
        <p:spPr>
          <a:xfrm>
            <a:off x="1297395" y="2101584"/>
            <a:ext cx="8814869" cy="3170099"/>
          </a:xfrm>
          <a:prstGeom prst="rect">
            <a:avLst/>
          </a:prstGeom>
          <a:noFill/>
        </p:spPr>
        <p:txBody>
          <a:bodyPr wrap="square" rtlCol="0">
            <a:spAutoFit/>
          </a:bodyPr>
          <a:lstStyle/>
          <a:p>
            <a:r>
              <a:rPr lang="en-IE" sz="2000" dirty="0">
                <a:latin typeface="Arial" panose="020B0604020202020204" pitchFamily="34" charset="0"/>
                <a:cs typeface="Arial" panose="020B0604020202020204" pitchFamily="34" charset="0"/>
              </a:rPr>
              <a:t>Στο πλαίσιο του έργου RETAIN ME θα αντιμετωπιστούν τα ακόλουθα 6 θέματα ετοιμότητας για εργασία εξ αποστάσεως:</a:t>
            </a:r>
          </a:p>
          <a:p>
            <a:endParaRPr lang="en-IE" sz="2000" b="1" dirty="0">
              <a:latin typeface="Arial" panose="020B0604020202020204" pitchFamily="34" charset="0"/>
              <a:cs typeface="Arial" panose="020B0604020202020204" pitchFamily="34" charset="0"/>
            </a:endParaRPr>
          </a:p>
          <a:p>
            <a:r>
              <a:rPr lang="en-IE" sz="2000" b="1" dirty="0">
                <a:latin typeface="Arial" panose="020B0604020202020204" pitchFamily="34" charset="0"/>
                <a:cs typeface="Arial" panose="020B0604020202020204" pitchFamily="34" charset="0"/>
              </a:rPr>
              <a:t>Θέματα ετοιμότητας για εργασία από απόσταση:</a:t>
            </a:r>
          </a:p>
          <a:p>
            <a:pPr marL="457200" indent="-457200">
              <a:buAutoNum type="arabicPeriod"/>
            </a:pPr>
            <a:r>
              <a:rPr lang="en-US" sz="2000" dirty="0">
                <a:latin typeface="Arial" panose="020B0604020202020204" pitchFamily="34" charset="0"/>
                <a:cs typeface="Arial" panose="020B0604020202020204" pitchFamily="34" charset="0"/>
              </a:rPr>
              <a:t>Ικανότητα απομακρυσμένης εργασίας σε ομάδα.</a:t>
            </a:r>
          </a:p>
          <a:p>
            <a:pPr marL="457200" indent="-457200">
              <a:buAutoNum type="arabicPeriod"/>
            </a:pPr>
            <a:r>
              <a:rPr lang="en-US" sz="2000" dirty="0">
                <a:latin typeface="Arial" panose="020B0604020202020204" pitchFamily="34" charset="0"/>
                <a:cs typeface="Arial" panose="020B0604020202020204" pitchFamily="34" charset="0"/>
              </a:rPr>
              <a:t>Κατανόηση της εικονικής επικοινωνίας.</a:t>
            </a:r>
          </a:p>
          <a:p>
            <a:pPr marL="457200" indent="-457200">
              <a:buAutoNum type="arabicPeriod"/>
            </a:pPr>
            <a:r>
              <a:rPr lang="en-US" sz="2000" dirty="0">
                <a:latin typeface="Arial" panose="020B0604020202020204" pitchFamily="34" charset="0"/>
                <a:cs typeface="Arial" panose="020B0604020202020204" pitchFamily="34" charset="0"/>
              </a:rPr>
              <a:t>Ανάπτυξη </a:t>
            </a:r>
            <a:r>
              <a:rPr lang="en-US" sz="2000" dirty="0">
                <a:latin typeface="Arial" panose="020B0604020202020204" pitchFamily="34" charset="0"/>
                <a:cs typeface="Arial" panose="020B0604020202020204" pitchFamily="34" charset="0"/>
              </a:rPr>
              <a:t>δεξιοτήτων </a:t>
            </a:r>
            <a:r>
              <a:rPr lang="en-US" sz="2000" dirty="0">
                <a:latin typeface="Arial" panose="020B0604020202020204" pitchFamily="34" charset="0"/>
                <a:cs typeface="Arial" panose="020B0604020202020204" pitchFamily="34" charset="0"/>
              </a:rPr>
              <a:t>διαχείρισης χρόνου και </a:t>
            </a:r>
            <a:r>
              <a:rPr lang="en-US" sz="2000" dirty="0" err="1">
                <a:latin typeface="Arial" panose="020B0604020202020204" pitchFamily="34" charset="0"/>
                <a:cs typeface="Arial" panose="020B0604020202020204" pitchFamily="34" charset="0"/>
              </a:rPr>
              <a:t>οργάνωσης.</a:t>
            </a:r>
          </a:p>
          <a:p>
            <a:r>
              <a:rPr lang="en-US" sz="2000" dirty="0">
                <a:latin typeface="Arial" panose="020B0604020202020204" pitchFamily="34" charset="0"/>
                <a:cs typeface="Arial" panose="020B0604020202020204" pitchFamily="34" charset="0"/>
              </a:rPr>
              <a:t>4.    Κατανόηση και ανάπτυξη της δημιουργικής </a:t>
            </a:r>
            <a:r>
              <a:rPr lang="en-US" sz="2000" dirty="0" err="1">
                <a:latin typeface="Arial" panose="020B0604020202020204" pitchFamily="34" charset="0"/>
                <a:cs typeface="Arial" panose="020B0604020202020204" pitchFamily="34" charset="0"/>
              </a:rPr>
              <a:t>επίλυσης προβλημάτων</a:t>
            </a:r>
            <a:r>
              <a:rPr lang="en-US" sz="2000" dirty="0">
                <a:latin typeface="Arial" panose="020B0604020202020204" pitchFamily="34" charset="0"/>
                <a:cs typeface="Arial" panose="020B0604020202020204" pitchFamily="34" charset="0"/>
              </a:rPr>
              <a:t>.</a:t>
            </a:r>
          </a:p>
          <a:p>
            <a:r>
              <a:rPr lang="en-US" sz="2000" dirty="0">
                <a:latin typeface="Arial" panose="020B0604020202020204" pitchFamily="34" charset="0"/>
                <a:cs typeface="Arial" panose="020B0604020202020204" pitchFamily="34" charset="0"/>
              </a:rPr>
              <a:t>5.    Ανάπτυξη δεξιοτήτων κριτικής σκέψης</a:t>
            </a:r>
          </a:p>
          <a:p>
            <a:r>
              <a:rPr lang="en-US" sz="2000" dirty="0">
                <a:latin typeface="Arial" panose="020B0604020202020204" pitchFamily="34" charset="0"/>
                <a:cs typeface="Arial" panose="020B0604020202020204" pitchFamily="34" charset="0"/>
              </a:rPr>
              <a:t>6.    Βελτίωση της ικανότητας εφαρμογής της πειθαρχίας</a:t>
            </a:r>
            <a:endParaRPr lang="en-IE" sz="2000" b="1"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CDF593A6-F399-D844-9CA7-BE394639EA10}"/>
              </a:ext>
            </a:extLst>
          </p:cNvPr>
          <p:cNvSpPr/>
          <p:nvPr/>
        </p:nvSpPr>
        <p:spPr>
          <a:xfrm>
            <a:off x="0" y="0"/>
            <a:ext cx="12192000" cy="8474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8641ED3A-6319-4C7F-B64E-B4981B7C9E1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21472" y="6257669"/>
            <a:ext cx="1405487" cy="558864"/>
          </a:xfrm>
          <a:prstGeom prst="rect">
            <a:avLst/>
          </a:prstGeom>
        </p:spPr>
      </p:pic>
      <p:pic>
        <p:nvPicPr>
          <p:cNvPr id="14" name="Picture 13">
            <a:extLst>
              <a:ext uri="{FF2B5EF4-FFF2-40B4-BE49-F238E27FC236}">
                <a16:creationId xmlns:a16="http://schemas.microsoft.com/office/drawing/2014/main" id="{C6906A27-D795-4865-B42F-92014B34725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117304" y="6365502"/>
            <a:ext cx="1964299" cy="412100"/>
          </a:xfrm>
          <a:prstGeom prst="rect">
            <a:avLst/>
          </a:prstGeom>
        </p:spPr>
      </p:pic>
    </p:spTree>
    <p:extLst>
      <p:ext uri="{BB962C8B-B14F-4D97-AF65-F5344CB8AC3E}">
        <p14:creationId xmlns:p14="http://schemas.microsoft.com/office/powerpoint/2010/main" val="1452956855"/>
      </p:ext>
    </p:extLst>
  </p:cSld>
  <p:clrMapOvr>
    <a:masterClrMapping/>
  </p:clrMapOvr>
</p:sld>
</file>

<file path=ppt/slides/slide3.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855A15-BE3E-1C4E-83F9-911B673102B2}"/>
              </a:ext>
            </a:extLst>
          </p:cNvPr>
          <p:cNvPicPr>
            <a:picLocks noChangeAspect="1"/>
          </p:cNvPicPr>
          <p:nvPr/>
        </p:nvPicPr>
        <p:blipFill rotWithShape="1">
          <a:blip r:embed="rId2">
            <a:alphaModFix amt="36000"/>
          </a:blip>
          <a:srcRect t="15454" r="-1" b="15474"/>
          <a:stretch/>
        </p:blipFill>
        <p:spPr>
          <a:xfrm>
            <a:off x="838200" y="-1"/>
            <a:ext cx="9928860" cy="6858001"/>
          </a:xfrm>
          <a:prstGeom prst="rect">
            <a:avLst/>
          </a:prstGeom>
          <a:solidFill>
            <a:schemeClr val="bg1"/>
          </a:solidFill>
        </p:spPr>
      </p:pic>
      <p:pic>
        <p:nvPicPr>
          <p:cNvPr id="9" name="Picture 8">
            <a:extLst>
              <a:ext uri="{FF2B5EF4-FFF2-40B4-BE49-F238E27FC236}">
                <a16:creationId xmlns:a16="http://schemas.microsoft.com/office/drawing/2014/main" id="{CB607B98-7700-4DC9-8BE8-A876255F9C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ounded Rectangle 5">
            <a:extLst>
              <a:ext uri="{FF2B5EF4-FFF2-40B4-BE49-F238E27FC236}">
                <a16:creationId xmlns:a16="http://schemas.microsoft.com/office/drawing/2014/main" id="{B4DB5102-2185-C54C-B51D-9C03258022F4}"/>
              </a:ext>
            </a:extLst>
          </p:cNvPr>
          <p:cNvSpPr/>
          <p:nvPr/>
        </p:nvSpPr>
        <p:spPr>
          <a:xfrm>
            <a:off x="263514" y="1404435"/>
            <a:ext cx="11771468" cy="391714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04ED3AF-267B-4B43-BA34-DEB6042E0540}"/>
              </a:ext>
            </a:extLst>
          </p:cNvPr>
          <p:cNvSpPr txBox="1"/>
          <p:nvPr/>
        </p:nvSpPr>
        <p:spPr>
          <a:xfrm>
            <a:off x="1209963" y="1656090"/>
            <a:ext cx="10717321" cy="707886"/>
          </a:xfrm>
          <a:prstGeom prst="rect">
            <a:avLst/>
          </a:prstGeom>
        </p:spPr>
        <p:txBody>
          <a:bodyPr wrap="square" rtlCol="0">
            <a:spAutoFit/>
          </a:bodyPr>
          <a:lstStyle/>
          <a:p>
            <a:pPr algn="ctr"/>
            <a:r>
              <a:rPr lang="en-US" sz="4000" dirty="0">
                <a:solidFill>
                  <a:srgbClr val="7030A0"/>
                </a:solidFill>
                <a:latin typeface="Arial" panose="020B0604020202020204" pitchFamily="34" charset="0"/>
                <a:cs typeface="Arial" panose="020B0604020202020204" pitchFamily="34" charset="0"/>
              </a:rPr>
              <a:t>Ετοιμότητα απομακρυσμένης εργασίας - Πρόταση αξίας</a:t>
            </a:r>
          </a:p>
        </p:txBody>
      </p:sp>
      <p:sp>
        <p:nvSpPr>
          <p:cNvPr id="8" name="TextBox 7">
            <a:extLst>
              <a:ext uri="{FF2B5EF4-FFF2-40B4-BE49-F238E27FC236}">
                <a16:creationId xmlns:a16="http://schemas.microsoft.com/office/drawing/2014/main" id="{662D1785-DD3D-3548-A725-6EE3B057D9F4}"/>
              </a:ext>
            </a:extLst>
          </p:cNvPr>
          <p:cNvSpPr txBox="1"/>
          <p:nvPr/>
        </p:nvSpPr>
        <p:spPr>
          <a:xfrm>
            <a:off x="1455939" y="2374825"/>
            <a:ext cx="9809823" cy="2523768"/>
          </a:xfrm>
          <a:prstGeom prst="rect">
            <a:avLst/>
          </a:prstGeom>
          <a:noFill/>
        </p:spPr>
        <p:txBody>
          <a:bodyPr wrap="square" rtlCol="0">
            <a:spAutoFit/>
          </a:bodyPr>
          <a:lstStyle/>
          <a:p>
            <a:r>
              <a:rPr lang="en-IE" sz="2000" dirty="0">
                <a:latin typeface="Arial" panose="020B0604020202020204" pitchFamily="34" charset="0"/>
                <a:cs typeface="Arial" panose="020B0604020202020204" pitchFamily="34" charset="0"/>
              </a:rPr>
              <a:t>Είναι επωφελές για τους τελικούς χρήστες του έργου RETAIN ME, επειδή οι εργαζόμενοι με ετοιμότητα και γνώσεις εξ αποστάσεως εργασίας:</a:t>
            </a:r>
          </a:p>
          <a:p>
            <a:r>
              <a:rPr lang="en-IE" sz="2000" dirty="0">
                <a:latin typeface="Arial" panose="020B0604020202020204" pitchFamily="34" charset="0"/>
                <a:cs typeface="Arial" panose="020B0604020202020204" pitchFamily="34" charset="0"/>
              </a:rPr>
              <a:t>... έχουν μεγαλύτερη επίγνωση των διαφορετικών τρόπων </a:t>
            </a:r>
            <a:r>
              <a:rPr lang="en-US" sz="2000" dirty="0">
                <a:latin typeface="Arial" panose="020B0604020202020204" pitchFamily="34" charset="0"/>
                <a:cs typeface="Arial" panose="020B0604020202020204" pitchFamily="34" charset="0"/>
              </a:rPr>
              <a:t>εργασίας εξ αποστάσεως σε μια ομάδα </a:t>
            </a:r>
          </a:p>
          <a:p>
            <a:r>
              <a:rPr lang="en-IE" sz="2000" dirty="0">
                <a:latin typeface="Arial" panose="020B0604020202020204" pitchFamily="34" charset="0"/>
                <a:cs typeface="Arial" panose="020B0604020202020204" pitchFamily="34" charset="0"/>
              </a:rPr>
              <a:t>... είναι περισσότερο δημιουργική επίλυση προβλημάτων</a:t>
            </a:r>
          </a:p>
          <a:p>
            <a:r>
              <a:rPr lang="en-IE" sz="2000" dirty="0">
                <a:latin typeface="Arial" panose="020B0604020202020204" pitchFamily="34" charset="0"/>
                <a:cs typeface="Arial" panose="020B0604020202020204" pitchFamily="34" charset="0"/>
              </a:rPr>
              <a:t>... να γνωρίζουν πώς να </a:t>
            </a:r>
            <a:r>
              <a:rPr lang="en-GB" sz="2000" dirty="0">
                <a:latin typeface="Arial" panose="020B0604020202020204" pitchFamily="34" charset="0"/>
                <a:cs typeface="Arial" panose="020B0604020202020204" pitchFamily="34" charset="0"/>
              </a:rPr>
              <a:t>προετοιμάζονται για την εικονική επικοινωνία</a:t>
            </a:r>
          </a:p>
          <a:p>
            <a:r>
              <a:rPr lang="en-IE" sz="2000" dirty="0">
                <a:latin typeface="Arial" panose="020B0604020202020204" pitchFamily="34" charset="0"/>
                <a:cs typeface="Arial" panose="020B0604020202020204" pitchFamily="34" charset="0"/>
              </a:rPr>
              <a:t>... να γνωρίζουν πώς να σκέφτονται κριτικά</a:t>
            </a:r>
          </a:p>
          <a:p>
            <a:r>
              <a:rPr lang="en-IE" sz="2000" dirty="0">
                <a:latin typeface="Arial" panose="020B0604020202020204" pitchFamily="34" charset="0"/>
                <a:cs typeface="Arial" panose="020B0604020202020204" pitchFamily="34" charset="0"/>
              </a:rPr>
              <a:t>... να γνωρίζετε τις πλέον απαιτούμενες δεξιότητες και γνώσεις για τη διαχείριση του χρόνου </a:t>
            </a:r>
            <a:endParaRPr lang="en-IE" dirty="0"/>
          </a:p>
          <a:p>
            <a:endParaRPr lang="en-US" dirty="0"/>
          </a:p>
        </p:txBody>
      </p:sp>
      <p:pic>
        <p:nvPicPr>
          <p:cNvPr id="11" name="Picture 10" descr="A close up of a sign&#10;&#10;Description automatically generated">
            <a:extLst>
              <a:ext uri="{FF2B5EF4-FFF2-40B4-BE49-F238E27FC236}">
                <a16:creationId xmlns:a16="http://schemas.microsoft.com/office/drawing/2014/main" id="{E500CD68-A721-D845-9A32-4E3B6356E453}"/>
              </a:ext>
            </a:extLst>
          </p:cNvPr>
          <p:cNvPicPr>
            <a:picLocks noChangeAspect="1"/>
          </p:cNvPicPr>
          <p:nvPr/>
        </p:nvPicPr>
        <p:blipFill>
          <a:blip r:embed="rId4"/>
          <a:stretch>
            <a:fillRect/>
          </a:stretch>
        </p:blipFill>
        <p:spPr>
          <a:xfrm>
            <a:off x="9743440" y="6040310"/>
            <a:ext cx="2047240" cy="583995"/>
          </a:xfrm>
          <a:prstGeom prst="rect">
            <a:avLst/>
          </a:prstGeom>
        </p:spPr>
      </p:pic>
      <p:sp>
        <p:nvSpPr>
          <p:cNvPr id="12" name="Rectangle 11">
            <a:extLst>
              <a:ext uri="{FF2B5EF4-FFF2-40B4-BE49-F238E27FC236}">
                <a16:creationId xmlns:a16="http://schemas.microsoft.com/office/drawing/2014/main" id="{CDF593A6-F399-D844-9CA7-BE394639EA10}"/>
              </a:ext>
            </a:extLst>
          </p:cNvPr>
          <p:cNvSpPr/>
          <p:nvPr/>
        </p:nvSpPr>
        <p:spPr>
          <a:xfrm>
            <a:off x="0" y="0"/>
            <a:ext cx="12192000" cy="8474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8641ED3A-6319-4C7F-B64E-B4981B7C9E1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63514" y="6040310"/>
            <a:ext cx="1405487" cy="558864"/>
          </a:xfrm>
          <a:prstGeom prst="rect">
            <a:avLst/>
          </a:prstGeom>
        </p:spPr>
      </p:pic>
    </p:spTree>
    <p:extLst>
      <p:ext uri="{BB962C8B-B14F-4D97-AF65-F5344CB8AC3E}">
        <p14:creationId xmlns:p14="http://schemas.microsoft.com/office/powerpoint/2010/main" val="4279728642"/>
      </p:ext>
    </p:extLst>
  </p:cSld>
  <p:clrMapOvr>
    <a:masterClrMapping/>
  </p:clrMapOvr>
</p:sld>
</file>

<file path=ppt/slides/slide4.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855A15-BE3E-1C4E-83F9-911B673102B2}"/>
              </a:ext>
            </a:extLst>
          </p:cNvPr>
          <p:cNvPicPr>
            <a:picLocks noChangeAspect="1"/>
          </p:cNvPicPr>
          <p:nvPr/>
        </p:nvPicPr>
        <p:blipFill rotWithShape="1">
          <a:blip r:embed="rId2">
            <a:alphaModFix amt="36000"/>
          </a:blip>
          <a:srcRect t="15454" r="-1" b="15474"/>
          <a:stretch/>
        </p:blipFill>
        <p:spPr>
          <a:xfrm>
            <a:off x="838200" y="-1"/>
            <a:ext cx="9928860" cy="6858001"/>
          </a:xfrm>
          <a:prstGeom prst="rect">
            <a:avLst/>
          </a:prstGeom>
          <a:solidFill>
            <a:schemeClr val="bg1"/>
          </a:solidFill>
        </p:spPr>
      </p:pic>
      <p:pic>
        <p:nvPicPr>
          <p:cNvPr id="9" name="Picture 8">
            <a:extLst>
              <a:ext uri="{FF2B5EF4-FFF2-40B4-BE49-F238E27FC236}">
                <a16:creationId xmlns:a16="http://schemas.microsoft.com/office/drawing/2014/main" id="{CB607B98-7700-4DC9-8BE8-A876255F9C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ounded Rectangle 5">
            <a:extLst>
              <a:ext uri="{FF2B5EF4-FFF2-40B4-BE49-F238E27FC236}">
                <a16:creationId xmlns:a16="http://schemas.microsoft.com/office/drawing/2014/main" id="{B4DB5102-2185-C54C-B51D-9C03258022F4}"/>
              </a:ext>
            </a:extLst>
          </p:cNvPr>
          <p:cNvSpPr/>
          <p:nvPr/>
        </p:nvSpPr>
        <p:spPr>
          <a:xfrm>
            <a:off x="0" y="1391024"/>
            <a:ext cx="11955486" cy="393055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04ED3AF-267B-4B43-BA34-DEB6042E0540}"/>
              </a:ext>
            </a:extLst>
          </p:cNvPr>
          <p:cNvSpPr txBox="1"/>
          <p:nvPr/>
        </p:nvSpPr>
        <p:spPr>
          <a:xfrm>
            <a:off x="266700" y="1473038"/>
            <a:ext cx="11785980" cy="646331"/>
          </a:xfrm>
          <a:prstGeom prst="rect">
            <a:avLst/>
          </a:prstGeom>
        </p:spPr>
        <p:txBody>
          <a:bodyPr wrap="square" rtlCol="0">
            <a:spAutoFit/>
          </a:bodyPr>
          <a:lstStyle/>
          <a:p>
            <a:pPr algn="ctr"/>
            <a:r>
              <a:rPr lang="en-US" sz="3600" dirty="0">
                <a:solidFill>
                  <a:srgbClr val="7030A0"/>
                </a:solidFill>
                <a:latin typeface="Arial" panose="020B0604020202020204" pitchFamily="34" charset="0"/>
                <a:cs typeface="Arial" panose="020B0604020202020204" pitchFamily="34" charset="0"/>
              </a:rPr>
              <a:t>Ετοιμότητα απομακρυσμένης εργασίας - Βασικοί μαθησιακοί στόχοι</a:t>
            </a:r>
          </a:p>
        </p:txBody>
      </p:sp>
      <p:sp>
        <p:nvSpPr>
          <p:cNvPr id="8" name="TextBox 7">
            <a:extLst>
              <a:ext uri="{FF2B5EF4-FFF2-40B4-BE49-F238E27FC236}">
                <a16:creationId xmlns:a16="http://schemas.microsoft.com/office/drawing/2014/main" id="{662D1785-DD3D-3548-A725-6EE3B057D9F4}"/>
              </a:ext>
            </a:extLst>
          </p:cNvPr>
          <p:cNvSpPr txBox="1"/>
          <p:nvPr/>
        </p:nvSpPr>
        <p:spPr>
          <a:xfrm>
            <a:off x="1080655" y="2141130"/>
            <a:ext cx="9151939" cy="2523768"/>
          </a:xfrm>
          <a:prstGeom prst="rect">
            <a:avLst/>
          </a:prstGeom>
          <a:noFill/>
        </p:spPr>
        <p:txBody>
          <a:bodyPr wrap="square" rtlCol="0">
            <a:spAutoFit/>
          </a:bodyPr>
          <a:lstStyle/>
          <a:p>
            <a:r>
              <a:rPr lang="en-IE" sz="2000" b="1" dirty="0">
                <a:latin typeface="Arial" panose="020B0604020202020204" pitchFamily="34" charset="0"/>
                <a:cs typeface="Arial" panose="020B0604020202020204" pitchFamily="34" charset="0"/>
              </a:rPr>
              <a:t>Οι βασικοί μαθησιακοί στόχοι για το κεφάλαιο "Ετοιμότητα για εργασία εξ αποστάσεως" είναι οι εξής:</a:t>
            </a:r>
          </a:p>
          <a:p>
            <a:pPr marL="342900" indent="-342900">
              <a:buFont typeface="+mj-lt"/>
              <a:buAutoNum type="arabicPeriod"/>
            </a:pPr>
            <a:r>
              <a:rPr lang="en-US" sz="2000" dirty="0">
                <a:latin typeface="Arial" panose="020B0604020202020204" pitchFamily="34" charset="0"/>
                <a:cs typeface="Arial" panose="020B0604020202020204" pitchFamily="34" charset="0"/>
              </a:rPr>
              <a:t>Οι συμμετέχοντες γνωρίζουν πώς να εργάζονται εξ αποστάσεως σε μια ομάδα </a:t>
            </a:r>
          </a:p>
          <a:p>
            <a:pPr marL="342900" indent="-342900">
              <a:buFont typeface="+mj-lt"/>
              <a:buAutoNum type="arabicPeriod"/>
            </a:pPr>
            <a:r>
              <a:rPr lang="en-US" sz="2000" dirty="0">
                <a:latin typeface="Arial" panose="020B0604020202020204" pitchFamily="34" charset="0"/>
                <a:cs typeface="Arial" panose="020B0604020202020204" pitchFamily="34" charset="0"/>
              </a:rPr>
              <a:t>Οι συμμετέχοντες κατανοούν την εικονική επικοινωνία</a:t>
            </a:r>
          </a:p>
          <a:p>
            <a:pPr marL="342900" indent="-342900">
              <a:buFont typeface="+mj-lt"/>
              <a:buAutoNum type="arabicPeriod"/>
            </a:pPr>
            <a:r>
              <a:rPr lang="en-US" sz="2000" dirty="0">
                <a:latin typeface="Arial" panose="020B0604020202020204" pitchFamily="34" charset="0"/>
                <a:cs typeface="Arial" panose="020B0604020202020204" pitchFamily="34" charset="0"/>
              </a:rPr>
              <a:t>Οι συμμετέχοντες </a:t>
            </a:r>
            <a:r>
              <a:rPr lang="en-IE" sz="2000" dirty="0">
                <a:latin typeface="Arial" panose="020B0604020202020204" pitchFamily="34" charset="0"/>
                <a:cs typeface="Arial" panose="020B0604020202020204" pitchFamily="34" charset="0"/>
              </a:rPr>
              <a:t>κατανοούν την κριτική σκέψη </a:t>
            </a:r>
          </a:p>
          <a:p>
            <a:pPr marL="342900" indent="-342900">
              <a:buFont typeface="+mj-lt"/>
              <a:buAutoNum type="arabicPeriod"/>
            </a:pPr>
            <a:r>
              <a:rPr lang="en-US" sz="2000" dirty="0">
                <a:latin typeface="Arial" panose="020B0604020202020204" pitchFamily="34" charset="0"/>
                <a:cs typeface="Arial" panose="020B0604020202020204" pitchFamily="34" charset="0"/>
              </a:rPr>
              <a:t>Οι συμμετέχοντες γνωρίζουν πώς να οργανώνουν και να διαχειρίζονται καλύτερα το χρόνο τους</a:t>
            </a:r>
          </a:p>
          <a:p>
            <a:pPr marL="342900" indent="-342900">
              <a:buFont typeface="+mj-lt"/>
              <a:buAutoNum type="arabicPeriod"/>
            </a:pPr>
            <a:r>
              <a:rPr lang="en-IE" sz="2000" dirty="0">
                <a:latin typeface="Arial" panose="020B0604020202020204" pitchFamily="34" charset="0"/>
                <a:cs typeface="Arial" panose="020B0604020202020204" pitchFamily="34" charset="0"/>
              </a:rPr>
              <a:t>Οι συμμετέχοντες γνωρίζουν πώς να </a:t>
            </a:r>
            <a:r>
              <a:rPr lang="en-US" sz="2000" dirty="0">
                <a:latin typeface="Arial" panose="020B0604020202020204" pitchFamily="34" charset="0"/>
                <a:cs typeface="Arial" panose="020B0604020202020204" pitchFamily="34" charset="0"/>
              </a:rPr>
              <a:t>χρησιμοποιούν τη δημιουργική επίλυση προβλημάτων</a:t>
            </a:r>
          </a:p>
          <a:p>
            <a:pPr marL="342900" indent="-342900">
              <a:buFont typeface="+mj-lt"/>
              <a:buAutoNum type="arabicPeriod"/>
            </a:pPr>
            <a:r>
              <a:rPr lang="en-US" sz="2000" dirty="0">
                <a:latin typeface="Arial" panose="020B0604020202020204" pitchFamily="34" charset="0"/>
                <a:cs typeface="Arial" panose="020B0604020202020204" pitchFamily="34" charset="0"/>
              </a:rPr>
              <a:t>Οι συμμετέχοντες </a:t>
            </a:r>
            <a:r>
              <a:rPr lang="en-IE" sz="2000" dirty="0">
                <a:latin typeface="Arial" panose="020B0604020202020204" pitchFamily="34" charset="0"/>
                <a:cs typeface="Arial" panose="020B0604020202020204" pitchFamily="34" charset="0"/>
              </a:rPr>
              <a:t>γνωρίζουν πώς να εφαρμόζουν την πειθαρχία</a:t>
            </a:r>
            <a:endParaRPr lang="en-IE" dirty="0"/>
          </a:p>
          <a:p>
            <a:endParaRPr lang="en-US" dirty="0"/>
          </a:p>
        </p:txBody>
      </p:sp>
      <p:sp>
        <p:nvSpPr>
          <p:cNvPr id="12" name="Rectangle 11">
            <a:extLst>
              <a:ext uri="{FF2B5EF4-FFF2-40B4-BE49-F238E27FC236}">
                <a16:creationId xmlns:a16="http://schemas.microsoft.com/office/drawing/2014/main" id="{CDF593A6-F399-D844-9CA7-BE394639EA10}"/>
              </a:ext>
            </a:extLst>
          </p:cNvPr>
          <p:cNvSpPr/>
          <p:nvPr/>
        </p:nvSpPr>
        <p:spPr>
          <a:xfrm>
            <a:off x="0" y="0"/>
            <a:ext cx="12192000" cy="8474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8641ED3A-6319-4C7F-B64E-B4981B7C9E1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23313" y="6022566"/>
            <a:ext cx="1405487" cy="558864"/>
          </a:xfrm>
          <a:prstGeom prst="rect">
            <a:avLst/>
          </a:prstGeom>
        </p:spPr>
      </p:pic>
      <p:pic>
        <p:nvPicPr>
          <p:cNvPr id="14" name="Picture 13">
            <a:extLst>
              <a:ext uri="{FF2B5EF4-FFF2-40B4-BE49-F238E27FC236}">
                <a16:creationId xmlns:a16="http://schemas.microsoft.com/office/drawing/2014/main" id="{C6906A27-D795-4865-B42F-92014B34725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991187" y="6203232"/>
            <a:ext cx="1964299" cy="412100"/>
          </a:xfrm>
          <a:prstGeom prst="rect">
            <a:avLst/>
          </a:prstGeom>
        </p:spPr>
      </p:pic>
    </p:spTree>
    <p:extLst>
      <p:ext uri="{BB962C8B-B14F-4D97-AF65-F5344CB8AC3E}">
        <p14:creationId xmlns:p14="http://schemas.microsoft.com/office/powerpoint/2010/main" val="631310826"/>
      </p:ext>
    </p:extLst>
  </p:cSld>
  <p:clrMapOvr>
    <a:masterClrMapping/>
  </p:clrMapOvr>
</p:sld>
</file>

<file path=ppt/slides/slide5.xml><?xml version="1.0" encoding="utf-8"?>
<p:sld xmlns:a16="http://schemas.microsoft.com/office/drawing/2014/main" xmlns:asvg="http://schemas.microsoft.com/office/drawing/2016/SVG/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F2ECD066-6695-4258-BD5D-6EBC0CF889EC}"/>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29610" t="15389"/>
          <a:stretch/>
        </p:blipFill>
        <p:spPr>
          <a:xfrm>
            <a:off x="-1" y="0"/>
            <a:ext cx="10914939" cy="5404520"/>
          </a:xfrm>
          <a:prstGeom prst="rect">
            <a:avLst/>
          </a:prstGeom>
        </p:spPr>
      </p:pic>
      <p:pic>
        <p:nvPicPr>
          <p:cNvPr id="14" name="Graphic 13">
            <a:extLst>
              <a:ext uri="{FF2B5EF4-FFF2-40B4-BE49-F238E27FC236}">
                <a16:creationId xmlns:a16="http://schemas.microsoft.com/office/drawing/2014/main" id="{8559E724-BE85-4A13-A524-B0E886E785E1}"/>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25262" t="6246"/>
          <a:stretch/>
        </p:blipFill>
        <p:spPr>
          <a:xfrm rot="10800000">
            <a:off x="-230354" y="434732"/>
            <a:ext cx="12187012" cy="5988533"/>
          </a:xfrm>
          <a:prstGeom prst="rect">
            <a:avLst/>
          </a:prstGeom>
        </p:spPr>
      </p:pic>
      <p:sp>
        <p:nvSpPr>
          <p:cNvPr id="6" name="Google Shape;1127;p41">
            <a:extLst>
              <a:ext uri="{FF2B5EF4-FFF2-40B4-BE49-F238E27FC236}">
                <a16:creationId xmlns:a16="http://schemas.microsoft.com/office/drawing/2014/main" id="{C9FF4707-6790-47F6-BECA-37A20E8A9C99}"/>
              </a:ext>
            </a:extLst>
          </p:cNvPr>
          <p:cNvSpPr txBox="1">
            <a:spLocks noGrp="1"/>
          </p:cNvSpPr>
          <p:nvPr/>
        </p:nvSpPr>
        <p:spPr>
          <a:xfrm>
            <a:off x="1158240" y="1702410"/>
            <a:ext cx="9235440" cy="196362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Fjalla One"/>
              <a:buNone/>
              <a:defRPr sz="3600" b="0" i="0" u="none" strike="noStrike" cap="none">
                <a:solidFill>
                  <a:schemeClr val="lt1"/>
                </a:solidFill>
                <a:latin typeface="Fjalla One"/>
                <a:ea typeface="Fjalla One"/>
                <a:cs typeface="Fjalla One"/>
                <a:sym typeface="Fjalla One"/>
              </a:defRPr>
            </a:lvl1pPr>
            <a:lvl2pPr marR="0" lvl="1"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prstClr val="white"/>
              </a:buClr>
              <a:buSzPts val="3600"/>
              <a:buFont typeface="Fjalla One"/>
              <a:buNone/>
              <a:tabLst/>
              <a:defRPr/>
            </a:pPr>
            <a:r>
              <a:rPr kumimoji="0" lang="en" sz="6000" b="1" i="0" u="none" strike="noStrike" kern="1200" cap="none" spc="0" normalizeH="0" baseline="0" noProof="0" dirty="0">
                <a:ln>
                  <a:noFill/>
                </a:ln>
                <a:solidFill>
                  <a:srgbClr val="C00000"/>
                </a:solidFill>
                <a:effectLst/>
                <a:uLnTx/>
                <a:uFillTx/>
                <a:latin typeface="Segoe UI" panose="020B0502040204020203" pitchFamily="34" charset="0"/>
                <a:ea typeface="Source Sans Pro Bold" panose="020B0703030403020204" pitchFamily="34" charset="0"/>
                <a:cs typeface="Segoe UI" panose="020B0502040204020203" pitchFamily="34" charset="0"/>
                <a:sym typeface="Fjalla One"/>
              </a:rPr>
              <a:t>ΕΙΣΑΓΩΓΗ</a:t>
            </a:r>
            <a:endParaRPr kumimoji="0" sz="6000" b="1" i="0" u="none" strike="noStrike" kern="1200" cap="none" spc="0" normalizeH="0" baseline="0" noProof="0" dirty="0">
              <a:ln>
                <a:noFill/>
              </a:ln>
              <a:solidFill>
                <a:srgbClr val="C00000"/>
              </a:solidFill>
              <a:effectLst/>
              <a:uLnTx/>
              <a:uFillTx/>
              <a:latin typeface="Segoe UI" panose="020B0502040204020203" pitchFamily="34" charset="0"/>
              <a:ea typeface="Source Sans Pro Bold" panose="020B0703030403020204" pitchFamily="34" charset="0"/>
              <a:cs typeface="Segoe UI" panose="020B0502040204020203" pitchFamily="34" charset="0"/>
              <a:sym typeface="Fjalla One"/>
            </a:endParaRPr>
          </a:p>
        </p:txBody>
      </p:sp>
      <p:sp>
        <p:nvSpPr>
          <p:cNvPr id="7" name="TextBox 6">
            <a:extLst>
              <a:ext uri="{FF2B5EF4-FFF2-40B4-BE49-F238E27FC236}">
                <a16:creationId xmlns:a16="http://schemas.microsoft.com/office/drawing/2014/main" id="{1F6939BD-C1A0-4275-8F03-125F5ED3DCD2}"/>
              </a:ext>
            </a:extLst>
          </p:cNvPr>
          <p:cNvSpPr txBox="1"/>
          <p:nvPr/>
        </p:nvSpPr>
        <p:spPr>
          <a:xfrm>
            <a:off x="2468442" y="2957030"/>
            <a:ext cx="698035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prstClr val="black"/>
              </a:buClr>
              <a:buSzPts val="1100"/>
              <a:buFontTx/>
              <a:buNone/>
              <a:tabLst/>
              <a:defRPr/>
            </a:pPr>
            <a:r>
              <a:rPr kumimoji="0" lang="en-US" sz="2400" b="1" i="0" u="none" strike="noStrike" kern="1200" cap="none" spc="0" normalizeH="0" baseline="0" noProof="0" dirty="0">
                <a:ln>
                  <a:noFill/>
                </a:ln>
                <a:solidFill>
                  <a:srgbClr val="494949"/>
                </a:solidFill>
                <a:effectLst/>
                <a:uLnTx/>
                <a:uFillTx/>
                <a:latin typeface="ProximaNovaRegular"/>
                <a:ea typeface="+mn-ea"/>
                <a:cs typeface="+mn-cs"/>
              </a:rPr>
              <a:t>Βελτίωση της ικανότητας εφαρμογής της πειθαρχίας</a:t>
            </a:r>
            <a:endParaRPr kumimoji="0" lang="en-IE" sz="2400" b="1" i="0" u="none" strike="noStrike" kern="1200" cap="none" spc="0" normalizeH="0" baseline="0" noProof="0" dirty="0">
              <a:ln>
                <a:noFill/>
              </a:ln>
              <a:solidFill>
                <a:srgbClr val="E7E6E6">
                  <a:lumMod val="50000"/>
                </a:srgbClr>
              </a:solidFill>
              <a:effectLst/>
              <a:uLnTx/>
              <a:uFillTx/>
              <a:latin typeface="Segoe UI" panose="020B0502040204020203" pitchFamily="34" charset="0"/>
              <a:ea typeface="Source Sans Pro" panose="020B0503030403020204" pitchFamily="34" charset="0"/>
              <a:cs typeface="Segoe UI" panose="020B0502040204020203" pitchFamily="34" charset="0"/>
            </a:endParaRPr>
          </a:p>
        </p:txBody>
      </p:sp>
      <p:sp>
        <p:nvSpPr>
          <p:cNvPr id="10" name="Rectangle 9">
            <a:extLst>
              <a:ext uri="{FF2B5EF4-FFF2-40B4-BE49-F238E27FC236}">
                <a16:creationId xmlns:a16="http://schemas.microsoft.com/office/drawing/2014/main" id="{E249374D-3348-4A1C-9326-5E7780BA9123}"/>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B5484480-1BD9-4180-8B87-93483EAB028C}"/>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id="{9D251A91-C4C4-4256-AD76-5CC3610AE24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2" name="Picture 11">
            <a:extLst>
              <a:ext uri="{FF2B5EF4-FFF2-40B4-BE49-F238E27FC236}">
                <a16:creationId xmlns:a16="http://schemas.microsoft.com/office/drawing/2014/main" id="{C35BE5B6-8A80-497D-9E71-F72E98E8DED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Tree>
    <p:extLst>
      <p:ext uri="{BB962C8B-B14F-4D97-AF65-F5344CB8AC3E}">
        <p14:creationId xmlns:p14="http://schemas.microsoft.com/office/powerpoint/2010/main" val="2966577704"/>
      </p:ext>
    </p:extLst>
  </p:cSld>
  <p:clrMapOvr>
    <a:masterClrMapping/>
  </p:clrMapOvr>
</p:sld>
</file>

<file path=ppt/slides/slide6.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A9E998F-117B-4715-B50B-B2B3C1773516}"/>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Graphic 9">
            <a:extLst>
              <a:ext uri="{FF2B5EF4-FFF2-40B4-BE49-F238E27FC236}">
                <a16:creationId xmlns:a16="http://schemas.microsoft.com/office/drawing/2014/main" id="{F1D6E5A0-1E1F-4369-9458-C3EB1EDE32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9" name="Graphic 18">
            <a:extLst>
              <a:ext uri="{FF2B5EF4-FFF2-40B4-BE49-F238E27FC236}">
                <a16:creationId xmlns:a16="http://schemas.microsoft.com/office/drawing/2014/main" id="{F6B21156-075C-44E3-9F31-B9B82FFA00D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8606" t="-10505" b="-1"/>
          <a:stretch/>
        </p:blipFill>
        <p:spPr>
          <a:xfrm rot="6194706">
            <a:off x="5504334" y="-121185"/>
            <a:ext cx="6456704" cy="7100370"/>
          </a:xfrm>
          <a:prstGeom prst="rect">
            <a:avLst/>
          </a:prstGeom>
        </p:spPr>
      </p:pic>
      <p:sp>
        <p:nvSpPr>
          <p:cNvPr id="20" name="Rectangle 19">
            <a:extLst>
              <a:ext uri="{FF2B5EF4-FFF2-40B4-BE49-F238E27FC236}">
                <a16:creationId xmlns:a16="http://schemas.microsoft.com/office/drawing/2014/main" id="{27F612E9-0D13-4AE3-8260-976035DB806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A5623234-8A2B-4AB9-9667-AA2D235D733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3" name="textruta 2">
            <a:extLst>
              <a:ext uri="{FF2B5EF4-FFF2-40B4-BE49-F238E27FC236}">
                <a16:creationId xmlns:a16="http://schemas.microsoft.com/office/drawing/2014/main" id="{48BBDC48-A4DA-E373-63A9-CCCA65DF7860}"/>
              </a:ext>
            </a:extLst>
          </p:cNvPr>
          <p:cNvSpPr txBox="1"/>
          <p:nvPr/>
        </p:nvSpPr>
        <p:spPr>
          <a:xfrm>
            <a:off x="471054" y="1205898"/>
            <a:ext cx="6465454" cy="3693319"/>
          </a:xfrm>
          <a:prstGeom prst="rect">
            <a:avLst/>
          </a:prstGeom>
          <a:noFill/>
        </p:spPr>
        <p:txBody>
          <a:bodyPr wrap="square">
            <a:spAutoFit/>
          </a:bodyPr>
          <a:lstStyle/>
          <a:p>
            <a:r>
              <a:rPr lang="en-US" b="1" dirty="0"/>
              <a:t>Τι είναι η αυτοπειθαρχία;</a:t>
            </a:r>
          </a:p>
          <a:p>
            <a:endParaRPr lang="en-US" dirty="0"/>
          </a:p>
          <a:p>
            <a:r>
              <a:rPr lang="en-US" dirty="0"/>
              <a:t>Ένας ορισμός είναι: "Η ικανότητα να κάνεις αυτό που πρέπει να κάνεις, όταν πρέπει να το κάνεις, είτε έχεις όρεξη είτε όχι".</a:t>
            </a:r>
          </a:p>
          <a:p>
            <a:endParaRPr lang="en-US" dirty="0"/>
          </a:p>
          <a:p>
            <a:r>
              <a:rPr lang="en-US" dirty="0"/>
              <a:t>Η αυτοπειθαρχία έχει να κάνει, μεταξύ άλλων, ακριβώς με την ικανότητα να αναβάλεις ή να παραιτηθείς από μια άμεση ανταμοιβή. Αφού κάνετε τη σκληρή και απαραίτητη δουλειά, θα δρέψετε μεγαλύτερους και καλύτερους καρπούς. Πιθανόν επίσης να σέβεστε περισσότερο τον εαυτό σας, να αυξάνεται η αυτοεκτίμησή σας, να αισθάνεστε περήφανοι. Έρευνες και μελέτες έχουν δείξει ότι όσοι έχουν την πειθαρχία να αναβάλλουν ή να παραιτούνται από μια άμεση ανταμοιβή, προκειμένου αντ' αυτού να πάρουν κάτι καλύτερο αργότερα, είναι συνήθως οι πιο επιτυχημένοι.</a:t>
            </a:r>
          </a:p>
        </p:txBody>
      </p:sp>
    </p:spTree>
    <p:extLst>
      <p:ext uri="{BB962C8B-B14F-4D97-AF65-F5344CB8AC3E}">
        <p14:creationId xmlns:p14="http://schemas.microsoft.com/office/powerpoint/2010/main" val="3049189366"/>
      </p:ext>
    </p:extLst>
  </p:cSld>
  <p:clrMapOvr>
    <a:masterClrMapping/>
  </p:clrMapOvr>
</p:sld>
</file>

<file path=ppt/slides/slide7.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A9E998F-117B-4715-B50B-B2B3C1773516}"/>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Graphic 9">
            <a:extLst>
              <a:ext uri="{FF2B5EF4-FFF2-40B4-BE49-F238E27FC236}">
                <a16:creationId xmlns:a16="http://schemas.microsoft.com/office/drawing/2014/main" id="{F1D6E5A0-1E1F-4369-9458-C3EB1EDE32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9" name="Graphic 18">
            <a:extLst>
              <a:ext uri="{FF2B5EF4-FFF2-40B4-BE49-F238E27FC236}">
                <a16:creationId xmlns:a16="http://schemas.microsoft.com/office/drawing/2014/main" id="{F6B21156-075C-44E3-9F31-B9B82FFA00D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8606" t="-10505" b="-1"/>
          <a:stretch/>
        </p:blipFill>
        <p:spPr>
          <a:xfrm rot="6194706">
            <a:off x="5504334" y="-121185"/>
            <a:ext cx="6456704" cy="7100370"/>
          </a:xfrm>
          <a:prstGeom prst="rect">
            <a:avLst/>
          </a:prstGeom>
        </p:spPr>
      </p:pic>
      <p:sp>
        <p:nvSpPr>
          <p:cNvPr id="20" name="Rectangle 19">
            <a:extLst>
              <a:ext uri="{FF2B5EF4-FFF2-40B4-BE49-F238E27FC236}">
                <a16:creationId xmlns:a16="http://schemas.microsoft.com/office/drawing/2014/main" id="{27F612E9-0D13-4AE3-8260-976035DB806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A5623234-8A2B-4AB9-9667-AA2D235D733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3" name="textruta 2">
            <a:extLst>
              <a:ext uri="{FF2B5EF4-FFF2-40B4-BE49-F238E27FC236}">
                <a16:creationId xmlns:a16="http://schemas.microsoft.com/office/drawing/2014/main" id="{111F02BB-5E5D-6B9D-E5BA-05D4A78C6EEC}"/>
              </a:ext>
            </a:extLst>
          </p:cNvPr>
          <p:cNvSpPr txBox="1"/>
          <p:nvPr/>
        </p:nvSpPr>
        <p:spPr>
          <a:xfrm>
            <a:off x="387927" y="1385977"/>
            <a:ext cx="6465454" cy="3139321"/>
          </a:xfrm>
          <a:prstGeom prst="rect">
            <a:avLst/>
          </a:prstGeom>
          <a:noFill/>
        </p:spPr>
        <p:txBody>
          <a:bodyPr wrap="square">
            <a:spAutoFit/>
          </a:bodyPr>
          <a:lstStyle/>
          <a:p>
            <a:r>
              <a:rPr lang="en-US" b="1" dirty="0"/>
              <a:t>Η αυτοπειθαρχία είναι κάτι που μπορείτε να μάθετε - δεν είναι έμφυτη.</a:t>
            </a:r>
          </a:p>
          <a:p>
            <a:endParaRPr lang="en-US" dirty="0"/>
          </a:p>
          <a:p>
            <a:r>
              <a:rPr lang="en-US" dirty="0"/>
              <a:t>Γι' αυτό μπορείτε να γελάσετε την επόμενη φορά που κάποιος θα πει ότι είναι αυτοπειθαρχημένος/η. Το γεγονός είναι ότι κανείς δεν μπορεί να είναι αυτοπειθαρχημένος. Μπορεί κανείς να χρησιμοποιήσει την αυτοπειθαρχία, αλλά δεν μπορεί να είναι αυτοπειθαρχημένος σαν να ήταν μια έμφυτη ιδιότητα. Ακόμα και εκείνοι που φαίνεται να είναι καλοί στην αυτοπειθαρχία έχουν επίσης προβλήματα με αυτό το μικρό άτομο μέσα τους που αναλαμβάνει μερικές φορές την εξουσία. Ο λόγος γι' αυτό είναι ότι, ανεξάρτητα από το πόσο καλός είσαι στην αυτοπειθαρχία, υπάρχει πάντα περιθώριο βελτίωσης. Η αυτοπειθαρχία είναι λοιπόν κάτι που μπορείτε να μάθετε και να εξασκείστε καθημερινά.</a:t>
            </a:r>
          </a:p>
        </p:txBody>
      </p:sp>
    </p:spTree>
    <p:extLst>
      <p:ext uri="{BB962C8B-B14F-4D97-AF65-F5344CB8AC3E}">
        <p14:creationId xmlns:p14="http://schemas.microsoft.com/office/powerpoint/2010/main" val="4204293689"/>
      </p:ext>
    </p:extLst>
  </p:cSld>
  <p:clrMapOvr>
    <a:masterClrMapping/>
  </p:clrMapOvr>
</p:sld>
</file>

<file path=ppt/slides/slide8.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A9E998F-117B-4715-B50B-B2B3C1773516}"/>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Graphic 9">
            <a:extLst>
              <a:ext uri="{FF2B5EF4-FFF2-40B4-BE49-F238E27FC236}">
                <a16:creationId xmlns:a16="http://schemas.microsoft.com/office/drawing/2014/main" id="{F1D6E5A0-1E1F-4369-9458-C3EB1EDE32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9" name="Graphic 18">
            <a:extLst>
              <a:ext uri="{FF2B5EF4-FFF2-40B4-BE49-F238E27FC236}">
                <a16:creationId xmlns:a16="http://schemas.microsoft.com/office/drawing/2014/main" id="{F6B21156-075C-44E3-9F31-B9B82FFA00D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8606" t="-10505" b="-1"/>
          <a:stretch/>
        </p:blipFill>
        <p:spPr>
          <a:xfrm rot="6194706">
            <a:off x="5254952" y="26596"/>
            <a:ext cx="6456704" cy="7100370"/>
          </a:xfrm>
          <a:prstGeom prst="rect">
            <a:avLst/>
          </a:prstGeom>
        </p:spPr>
      </p:pic>
      <p:sp>
        <p:nvSpPr>
          <p:cNvPr id="20" name="Rectangle 19">
            <a:extLst>
              <a:ext uri="{FF2B5EF4-FFF2-40B4-BE49-F238E27FC236}">
                <a16:creationId xmlns:a16="http://schemas.microsoft.com/office/drawing/2014/main" id="{27F612E9-0D13-4AE3-8260-976035DB806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A5623234-8A2B-4AB9-9667-AA2D235D733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3" name="textruta 2">
            <a:extLst>
              <a:ext uri="{FF2B5EF4-FFF2-40B4-BE49-F238E27FC236}">
                <a16:creationId xmlns:a16="http://schemas.microsoft.com/office/drawing/2014/main" id="{29B153F5-E1C7-A576-4322-A0343D2041A3}"/>
              </a:ext>
            </a:extLst>
          </p:cNvPr>
          <p:cNvSpPr txBox="1"/>
          <p:nvPr/>
        </p:nvSpPr>
        <p:spPr>
          <a:xfrm>
            <a:off x="406400" y="1330603"/>
            <a:ext cx="6465454" cy="3693319"/>
          </a:xfrm>
          <a:prstGeom prst="rect">
            <a:avLst/>
          </a:prstGeom>
          <a:noFill/>
        </p:spPr>
        <p:txBody>
          <a:bodyPr wrap="square">
            <a:spAutoFit/>
          </a:bodyPr>
          <a:lstStyle/>
          <a:p>
            <a:r>
              <a:rPr lang="en-US" b="1" dirty="0"/>
              <a:t>Αυτοπειθαρχία </a:t>
            </a:r>
          </a:p>
          <a:p>
            <a:endParaRPr lang="en-US" dirty="0"/>
          </a:p>
          <a:p>
            <a:r>
              <a:rPr lang="en-US" dirty="0"/>
              <a:t>Ως απομακρυσμένος εργαζόμενος, πρέπει να καταβάλλετε μεγαλύτερη προσπάθεια για να παραμείνετε συγκεντρωμένοι. Από τις συχνές διακοπές από την οικογένεια και τους φίλους, τους θορυβώδεις γείτονες μέχρι την έντονη επιθυμία να ξαναπέσετε στο κρεβάτι, υπάρχουν μυριάδες περισπασμοί γύρω σας και μπορεί να είναι δύσκολο να διατηρήσετε το επίπεδο παραγωγικότητας που επιδεικνύετε στο περιβάλλον του γραφείου 9-5.</a:t>
            </a:r>
          </a:p>
          <a:p>
            <a:r>
              <a:rPr lang="en-US" dirty="0"/>
              <a:t>Γι' αυτό είναι σημαντικό να μάθετε πώς να πειθαρχείτε όταν εργάζεστε από το σπίτι.</a:t>
            </a:r>
          </a:p>
          <a:p>
            <a:endParaRPr lang="en-US" dirty="0"/>
          </a:p>
          <a:p>
            <a:r>
              <a:rPr lang="en-US" dirty="0"/>
              <a:t>Η αυτοπειθαρχία μας ενθαρρύνει να κάνουμε τις δραστηριότητες που πρέπει να κάνουμε, ακόμη και όταν δεν έχουμε όρεξη να τις κάνουμε. Με αυτόν τον τρόπο, η αυτοπειθαρχία μας βοηθά να είμαστε πιο συνεπείς, ώστε να μπορούμε να πετύχουμε μεγαλύτερους στόχους.</a:t>
            </a:r>
          </a:p>
        </p:txBody>
      </p:sp>
    </p:spTree>
    <p:extLst>
      <p:ext uri="{BB962C8B-B14F-4D97-AF65-F5344CB8AC3E}">
        <p14:creationId xmlns:p14="http://schemas.microsoft.com/office/powerpoint/2010/main" val="2074563445"/>
      </p:ext>
    </p:extLst>
  </p:cSld>
  <p:clrMapOvr>
    <a:masterClrMapping/>
  </p:clrMapOvr>
</p:sld>
</file>

<file path=ppt/slides/slide9.xml><?xml version="1.0" encoding="utf-8"?>
<p:sld xmlns:a16="http://schemas.microsoft.com/office/drawing/2014/main" xmlns:asvg="http://schemas.microsoft.com/office/drawing/2016/SVG/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7451D6F-223B-4F1A-BC33-F3D584599F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3" name="Picture 2" descr="A picture containing text, computer, indoor, person&#10;&#10;Description automatically generated">
            <a:extLst>
              <a:ext uri="{FF2B5EF4-FFF2-40B4-BE49-F238E27FC236}">
                <a16:creationId xmlns:a16="http://schemas.microsoft.com/office/drawing/2014/main" id="{14E9E103-7954-4632-AA83-60FD616CAE38}"/>
              </a:ext>
            </a:extLst>
          </p:cNvPr>
          <p:cNvPicPr>
            <a:picLocks noChangeAspect="1"/>
          </p:cNvPicPr>
          <p:nvPr/>
        </p:nvPicPr>
        <p:blipFill rotWithShape="1">
          <a:blip r:embed="rId4">
            <a:alphaModFix amt="27000"/>
            <a:extLst>
              <a:ext uri="{28A0092B-C50C-407E-A947-70E740481C1C}">
                <a14:useLocalDpi xmlns:a14="http://schemas.microsoft.com/office/drawing/2010/main" val="0"/>
              </a:ext>
            </a:extLst>
          </a:blip>
          <a:srcRect t="7893" b="7891"/>
          <a:stretch/>
        </p:blipFill>
        <p:spPr>
          <a:xfrm>
            <a:off x="1" y="0"/>
            <a:ext cx="12191998" cy="6858000"/>
          </a:xfrm>
          <a:prstGeom prst="rect">
            <a:avLst/>
          </a:prstGeom>
          <a:solidFill>
            <a:srgbClr val="662483"/>
          </a:solidFill>
        </p:spPr>
      </p:pic>
      <p:sp>
        <p:nvSpPr>
          <p:cNvPr id="19" name="TextBox 18">
            <a:extLst>
              <a:ext uri="{FF2B5EF4-FFF2-40B4-BE49-F238E27FC236}">
                <a16:creationId xmlns:a16="http://schemas.microsoft.com/office/drawing/2014/main" id="{5763D3C6-6CCB-418E-B47E-BC9E5FCEC2DC}"/>
              </a:ext>
            </a:extLst>
          </p:cNvPr>
          <p:cNvSpPr txBox="1"/>
          <p:nvPr/>
        </p:nvSpPr>
        <p:spPr>
          <a:xfrm>
            <a:off x="342782" y="1157877"/>
            <a:ext cx="11082600"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 </a:t>
            </a:r>
            <a:b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b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ΔΡΑΣΤΗΡΙΟΤΗΤΑ 1</a:t>
            </a:r>
          </a:p>
        </p:txBody>
      </p:sp>
      <p:sp>
        <p:nvSpPr>
          <p:cNvPr id="22" name="Rectangle 21">
            <a:extLst>
              <a:ext uri="{FF2B5EF4-FFF2-40B4-BE49-F238E27FC236}">
                <a16:creationId xmlns:a16="http://schemas.microsoft.com/office/drawing/2014/main" id="{A1BE6ED7-F618-4511-8649-BBD3BEE03CF4}"/>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B8A5675-E98C-4C2A-B17C-0A06C9DE61D9}"/>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id="{A7CF175D-35E4-4325-B6B9-CC3E09C4EEE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0" name="Picture 9">
            <a:extLst>
              <a:ext uri="{FF2B5EF4-FFF2-40B4-BE49-F238E27FC236}">
                <a16:creationId xmlns:a16="http://schemas.microsoft.com/office/drawing/2014/main" id="{8225B812-AAB8-4801-A5B2-71C9D917502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5" name="textruta 4">
            <a:extLst>
              <a:ext uri="{FF2B5EF4-FFF2-40B4-BE49-F238E27FC236}">
                <a16:creationId xmlns:a16="http://schemas.microsoft.com/office/drawing/2014/main" id="{06A06EC0-17AE-5DF2-7293-2CE0A3C72289}"/>
              </a:ext>
            </a:extLst>
          </p:cNvPr>
          <p:cNvSpPr txBox="1"/>
          <p:nvPr/>
        </p:nvSpPr>
        <p:spPr>
          <a:xfrm>
            <a:off x="342780" y="3048122"/>
            <a:ext cx="7231037" cy="400110"/>
          </a:xfrm>
          <a:prstGeom prst="rect">
            <a:avLst/>
          </a:prstGeom>
          <a:noFill/>
        </p:spPr>
        <p:txBody>
          <a:bodyPr wrap="square">
            <a:spAutoFit/>
          </a:bodyPr>
          <a:lstStyle/>
          <a:p>
            <a:r>
              <a:rPr lang="en-US" sz="2000" dirty="0">
                <a:solidFill>
                  <a:schemeClr val="bg1"/>
                </a:solidFill>
              </a:rPr>
              <a:t>ΠΏΣ ΝΑ ΒΕΛΤΙΏΣΕΤΕ ΤΗΝ ΑΥΤΟΠΕΙΘΑΡΧΊΑ ΌΤΑΝ ΕΡΓΆΖΕΣΤΕ ΕΞ ΑΠΟΣΤΆΣΕΩΣ</a:t>
            </a:r>
            <a:endParaRPr lang="en-GB" sz="2000" dirty="0">
              <a:solidFill>
                <a:schemeClr val="bg1"/>
              </a:solidFill>
            </a:endParaRPr>
          </a:p>
        </p:txBody>
      </p:sp>
    </p:spTree>
    <p:extLst>
      <p:ext uri="{BB962C8B-B14F-4D97-AF65-F5344CB8AC3E}">
        <p14:creationId xmlns:p14="http://schemas.microsoft.com/office/powerpoint/2010/main" val="3848404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ap:Properties xmlns:vt="http://schemas.openxmlformats.org/officeDocument/2006/docPropsVTypes" xmlns:ap="http://schemas.openxmlformats.org/officeDocument/2006/extended-properties">
  <ap:TotalTime>4719</ap:TotalTime>
  <ap:Words>883</ap:Words>
  <ap:Application>Microsoft Office PowerPoint</ap:Application>
  <ap:PresentationFormat>Widescreen</ap:PresentationFormat>
  <ap:Paragraphs>62</ap:Paragraphs>
  <ap:Slides>15</ap:Slides>
  <ap:Notes>0</ap:Notes>
  <ap:HiddenSlides>0</ap:HiddenSlides>
  <ap:MMClips>0</ap:MMClips>
  <ap:ScaleCrop>false</ap:ScaleCrop>
  <ap:HeadingPairs>
    <vt:vector baseType="variant" size="6">
      <vt:variant>
        <vt:lpstr>Fonts Used</vt:lpstr>
      </vt:variant>
      <vt:variant>
        <vt:i4>8</vt:i4>
      </vt:variant>
      <vt:variant>
        <vt:lpstr>Theme</vt:lpstr>
      </vt:variant>
      <vt:variant>
        <vt:i4>2</vt:i4>
      </vt:variant>
      <vt:variant>
        <vt:lpstr>Slide Titles</vt:lpstr>
      </vt:variant>
      <vt:variant>
        <vt:i4>15</vt:i4>
      </vt:variant>
    </vt:vector>
  </ap:HeadingPairs>
  <ap:TitlesOfParts>
    <vt:vector baseType="lpstr" size="25">
      <vt:lpstr>Arial</vt:lpstr>
      <vt:lpstr>Calibri</vt:lpstr>
      <vt:lpstr>Calibri Light</vt:lpstr>
      <vt:lpstr>Fjalla One</vt:lpstr>
      <vt:lpstr>ProximaNovaRegular</vt:lpstr>
      <vt:lpstr>Segoe UI</vt:lpstr>
      <vt:lpstr>Source Sans Pro</vt:lpstr>
      <vt:lpstr>Source Sans Pro Bold</vt:lpstr>
      <vt:lpstr>Office Theme</vt:lpstr>
      <vt:lpstr>1_Office Theme</vt:lpstr>
      <vt:lpstr>Value Proposition for remote working readiness resources. B-Creative Association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ap:TitlesOfParts>
  <ap:Company/>
  <ap:LinksUpToDate>false</ap:LinksUpToDate>
  <ap:SharedDoc>false</ap:SharedDoc>
  <ap:HyperlinksChanged>false</ap:HyperlinksChanged>
  <ap:AppVersion>15.0000</ap:AppVersion>
</ap:Properties>
</file>

<file path=docProps/core.xml><?xml version="1.0" encoding="utf-8"?>
<coreProperties xmlns:dc="http://purl.org/dc/elements/1.1/" xmlns:dcterms="http://purl.org/dc/terms/" xmlns:xsi="http://www.w3.org/2001/XMLSchema-instance" xmlns="http://schemas.openxmlformats.org/package/2006/metadata/core-properties">
  <dc:title>PowerPoint Presentation</dc:title>
  <dc:creator>Mike Keegan</dc:creator>
  <lastModifiedBy>Microsoft account</lastModifiedBy>
  <revision>64</revision>
  <lastPrinted>2019-12-06T16:57:25.0000000Z</lastPrinted>
  <dcterms:created xsi:type="dcterms:W3CDTF">2019-09-26T16:12:10.0000000Z</dcterms:created>
  <dcterms:modified xsi:type="dcterms:W3CDTF">2023-04-11T12:57:31.0000000Z</dcterms:modified>
  <keywords>, docId:D54B6EB68C1732A419DD1CE712D3A5FD</keywords>
</coreProperties>
</file>