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97" r:id="rId3"/>
    <p:sldId id="298" r:id="rId4"/>
    <p:sldId id="315" r:id="rId5"/>
    <p:sldId id="300" r:id="rId6"/>
    <p:sldId id="306" r:id="rId7"/>
    <p:sldId id="307" r:id="rId8"/>
    <p:sldId id="323" r:id="rId9"/>
    <p:sldId id="324" r:id="rId10"/>
    <p:sldId id="316" r:id="rId11"/>
    <p:sldId id="317" r:id="rId12"/>
    <p:sldId id="318" r:id="rId13"/>
    <p:sldId id="291" r:id="rId14"/>
  </p:sldIdLst>
  <p:sldSz cx="12192000" cy="6858000"/>
  <p:notesSz cx="6858000" cy="9144000"/>
  <p:embeddedFontLst>
    <p:embeddedFont>
      <p:font typeface="Quattrocento Sans"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22926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4</a:t>
            </a:fld>
            <a:endParaRPr/>
          </a:p>
        </p:txBody>
      </p:sp>
    </p:spTree>
    <p:extLst>
      <p:ext uri="{BB962C8B-B14F-4D97-AF65-F5344CB8AC3E}">
        <p14:creationId xmlns:p14="http://schemas.microsoft.com/office/powerpoint/2010/main" val="46541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a:t>
            </a:fld>
            <a:endParaRPr/>
          </a:p>
        </p:txBody>
      </p:sp>
    </p:spTree>
    <p:extLst>
      <p:ext uri="{BB962C8B-B14F-4D97-AF65-F5344CB8AC3E}">
        <p14:creationId xmlns:p14="http://schemas.microsoft.com/office/powerpoint/2010/main" val="225714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8</a:t>
            </a:fld>
            <a:endParaRPr/>
          </a:p>
        </p:txBody>
      </p:sp>
    </p:spTree>
    <p:extLst>
      <p:ext uri="{BB962C8B-B14F-4D97-AF65-F5344CB8AC3E}">
        <p14:creationId xmlns:p14="http://schemas.microsoft.com/office/powerpoint/2010/main" val="409884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309255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11</a:t>
            </a:fld>
            <a:endParaRPr/>
          </a:p>
        </p:txBody>
      </p:sp>
    </p:spTree>
    <p:extLst>
      <p:ext uri="{BB962C8B-B14F-4D97-AF65-F5344CB8AC3E}">
        <p14:creationId xmlns:p14="http://schemas.microsoft.com/office/powerpoint/2010/main" val="59578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49266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05192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l-GR" sz="3200" b="1" dirty="0" smtClean="0">
                <a:latin typeface="+mj-lt"/>
              </a:rPr>
              <a:t>Πώς να εξετάσουμε μελλοντικές </a:t>
            </a:r>
            <a:br>
              <a:rPr lang="el-GR" sz="3200" b="1" dirty="0" smtClean="0">
                <a:latin typeface="+mj-lt"/>
              </a:rPr>
            </a:br>
            <a:r>
              <a:rPr lang="el-GR" sz="3200" b="1" dirty="0" smtClean="0">
                <a:latin typeface="+mj-lt"/>
              </a:rPr>
              <a:t>επαγγελματικές ανάγκες</a:t>
            </a:r>
            <a:endParaRPr lang="en-GB" sz="3200" b="1"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 xmlns:a16="http://schemas.microsoft.com/office/drawing/2014/main" id="{A7451D6F-223B-4F1A-BC33-F3D584599FD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l-GR" sz="6000" b="1" i="0" u="none" strike="noStrike" kern="1200" cap="none" spc="0" normalizeH="0" baseline="0" noProof="0" dirty="0" smtClean="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a:t>
            </a:r>
            <a:r>
              <a:rPr lang="el-GR" sz="6000" b="1" kern="1200" dirty="0" smtClean="0">
                <a:solidFill>
                  <a:prstClr val="white"/>
                </a:solidFill>
                <a:latin typeface="Segoe UI" panose="020B0502040204020203" pitchFamily="34" charset="0"/>
                <a:ea typeface="Source Sans Pro Bold" panose="020B0703030403020204" pitchFamily="34" charset="0"/>
                <a:cs typeface="Segoe UI" panose="020B0502040204020203" pitchFamily="34" charset="0"/>
              </a:rPr>
              <a:t>Α </a:t>
            </a:r>
            <a:r>
              <a:rPr lang="en-IE" sz="6000" b="1" kern="1200" noProof="0" dirty="0" smtClean="0">
                <a:solidFill>
                  <a:prstClr val="white"/>
                </a:solidFill>
                <a:latin typeface="Segoe UI" panose="020B0502040204020203" pitchFamily="34" charset="0"/>
                <a:ea typeface="Source Sans Pro Bold" panose="020B0703030403020204" pitchFamily="34" charset="0"/>
                <a:cs typeface="Segoe UI" panose="020B0502040204020203" pitchFamily="34" charset="0"/>
              </a:rPr>
              <a:t>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 xmlns:a16="http://schemas.microsoft.com/office/drawing/2014/main" id="{806B4B43-DF91-ABD0-1439-29381F4E907D}"/>
              </a:ext>
            </a:extLst>
          </p:cNvPr>
          <p:cNvSpPr txBox="1"/>
          <p:nvPr/>
        </p:nvSpPr>
        <p:spPr>
          <a:xfrm>
            <a:off x="443346" y="3096869"/>
            <a:ext cx="7530222" cy="954107"/>
          </a:xfrm>
          <a:prstGeom prst="rect">
            <a:avLst/>
          </a:prstGeom>
          <a:noFill/>
        </p:spPr>
        <p:txBody>
          <a:bodyPr wrap="square">
            <a:spAutoFit/>
          </a:bodyPr>
          <a:lstStyle/>
          <a:p>
            <a:r>
              <a:rPr lang="el-GR" sz="2800" dirty="0" smtClean="0">
                <a:solidFill>
                  <a:schemeClr val="bg1"/>
                </a:solidFill>
              </a:rPr>
              <a:t>Δραστηριότητα </a:t>
            </a:r>
            <a:r>
              <a:rPr lang="el-GR" sz="2800" dirty="0" err="1" smtClean="0">
                <a:solidFill>
                  <a:schemeClr val="bg1"/>
                </a:solidFill>
              </a:rPr>
              <a:t>α</a:t>
            </a:r>
            <a:r>
              <a:rPr lang="el-GR" sz="2800" dirty="0" err="1" smtClean="0">
                <a:solidFill>
                  <a:schemeClr val="bg1"/>
                </a:solidFill>
              </a:rPr>
              <a:t>υτοαξιολόγησης</a:t>
            </a:r>
            <a:r>
              <a:rPr lang="el-GR" sz="2800" dirty="0" smtClean="0">
                <a:solidFill>
                  <a:schemeClr val="bg1"/>
                </a:solidFill>
              </a:rPr>
              <a:t> </a:t>
            </a:r>
          </a:p>
          <a:p>
            <a:r>
              <a:rPr lang="el-GR" sz="2800" dirty="0" smtClean="0">
                <a:solidFill>
                  <a:schemeClr val="bg1"/>
                </a:solidFill>
              </a:rPr>
              <a:t>για την ανάλυση </a:t>
            </a:r>
            <a:r>
              <a:rPr lang="en-US" sz="2800" dirty="0" smtClean="0">
                <a:solidFill>
                  <a:schemeClr val="bg1"/>
                </a:solidFill>
              </a:rPr>
              <a:t>SWOT</a:t>
            </a:r>
            <a:endParaRPr lang="en-GB" sz="2800" dirty="0">
              <a:solidFill>
                <a:schemeClr val="bg1"/>
              </a:solidFill>
            </a:endParaRPr>
          </a:p>
        </p:txBody>
      </p:sp>
    </p:spTree>
    <p:extLst>
      <p:ext uri="{BB962C8B-B14F-4D97-AF65-F5344CB8AC3E}">
        <p14:creationId xmlns:p14="http://schemas.microsoft.com/office/powerpoint/2010/main" val="4201261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830956"/>
          </a:xfrm>
          <a:prstGeom prst="rect">
            <a:avLst/>
          </a:prstGeom>
          <a:noFill/>
          <a:ln>
            <a:noFill/>
          </a:ln>
        </p:spPr>
        <p:txBody>
          <a:bodyPr spcFirstLastPara="1" wrap="square" lIns="91425" tIns="45700" rIns="91425" bIns="45700" anchor="t" anchorCtr="0">
            <a:spAutoFit/>
          </a:bodyPr>
          <a:lstStyle/>
          <a:p>
            <a:pPr algn="ctr"/>
            <a:r>
              <a:rPr lang="el-GR" sz="2400" b="1" dirty="0" smtClean="0"/>
              <a:t>Δραστηριότητα </a:t>
            </a:r>
            <a:r>
              <a:rPr lang="el-GR" sz="2400" b="1" dirty="0" err="1" smtClean="0"/>
              <a:t>αυτοαξιολόγης</a:t>
            </a:r>
            <a:r>
              <a:rPr lang="el-GR" sz="2400" b="1" dirty="0" smtClean="0"/>
              <a:t> </a:t>
            </a:r>
          </a:p>
          <a:p>
            <a:pPr algn="ctr"/>
            <a:r>
              <a:rPr lang="el-GR" sz="2400" b="1" dirty="0" smtClean="0"/>
              <a:t>για την ανάλυση </a:t>
            </a:r>
            <a:r>
              <a:rPr lang="en-US" sz="2400" b="1" dirty="0" smtClean="0"/>
              <a:t>SWOT </a:t>
            </a:r>
            <a:endParaRPr lang="en-US" sz="2400" b="1" dirty="0"/>
          </a:p>
        </p:txBody>
      </p:sp>
      <p:sp>
        <p:nvSpPr>
          <p:cNvPr id="147" name="Google Shape;147;p5"/>
          <p:cNvSpPr txBox="1"/>
          <p:nvPr/>
        </p:nvSpPr>
        <p:spPr>
          <a:xfrm>
            <a:off x="2382980" y="2299113"/>
            <a:ext cx="7768796" cy="3200836"/>
          </a:xfrm>
          <a:prstGeom prst="rect">
            <a:avLst/>
          </a:prstGeom>
          <a:noFill/>
          <a:ln>
            <a:noFill/>
          </a:ln>
        </p:spPr>
        <p:txBody>
          <a:bodyPr spcFirstLastPara="1" wrap="square" lIns="91425" tIns="45700" rIns="91425" bIns="45700" anchor="t" anchorCtr="0">
            <a:spAutoFit/>
          </a:bodyPr>
          <a:lstStyle/>
          <a:p>
            <a:r>
              <a:rPr lang="en-US" b="1" dirty="0"/>
              <a:t> </a:t>
            </a:r>
            <a:endParaRPr lang="en-US" b="1" dirty="0" smtClean="0"/>
          </a:p>
          <a:p>
            <a:pPr algn="ctr"/>
            <a:r>
              <a:rPr lang="el-GR" sz="2800" dirty="0" smtClean="0"/>
              <a:t>Το εννοεί η ακόλουθη δήλωση</a:t>
            </a:r>
            <a:r>
              <a:rPr lang="en-GB" sz="2800" dirty="0" smtClean="0"/>
              <a:t>;</a:t>
            </a:r>
            <a:endParaRPr lang="el-GR" sz="2800" dirty="0" smtClean="0"/>
          </a:p>
          <a:p>
            <a:pPr algn="ctr"/>
            <a:r>
              <a:rPr lang="el-GR" sz="1800" i="1" dirty="0" smtClean="0">
                <a:solidFill>
                  <a:srgbClr val="7030A0"/>
                </a:solidFill>
              </a:rPr>
              <a:t>"</a:t>
            </a:r>
            <a:r>
              <a:rPr lang="el-GR" sz="1800" i="1" dirty="0">
                <a:solidFill>
                  <a:srgbClr val="7030A0"/>
                </a:solidFill>
              </a:rPr>
              <a:t>Η </a:t>
            </a:r>
            <a:r>
              <a:rPr lang="el-GR" sz="1800" i="1" dirty="0" smtClean="0">
                <a:solidFill>
                  <a:srgbClr val="7030A0"/>
                </a:solidFill>
              </a:rPr>
              <a:t>ανάλυση SWOT </a:t>
            </a:r>
            <a:r>
              <a:rPr lang="el-GR" sz="1800" i="1" dirty="0">
                <a:solidFill>
                  <a:srgbClr val="7030A0"/>
                </a:solidFill>
              </a:rPr>
              <a:t>είναι ωραία, αλλά οι στρατηγικοί στοχαστές γνωρίζουν ότι υπάρχει ένα σημείο που: Τα δυνατά σημεία γίνονται αδυναμίες, οι αδυναμίες γίνονται δυνατά σημεία, Οι ευκαιρίες γίνονται απειλές- οι απειλές γίνονται ευκαιρίες. Οι στρατηγικοί επιχειρηματίες και οι ηγέτες βρίσκουν τις μεγαλύτερες γνώσεις που κρύβονται πίσω από το SWOT".</a:t>
            </a:r>
            <a:endParaRPr lang="en-US" sz="1800" dirty="0">
              <a:solidFill>
                <a:srgbClr val="7030A0"/>
              </a:solidFill>
            </a:endParaRPr>
          </a:p>
          <a:p>
            <a:pPr algn="ctr"/>
            <a:r>
              <a:rPr lang="en-US" sz="1800" i="1" dirty="0">
                <a:solidFill>
                  <a:srgbClr val="7030A0"/>
                </a:solidFill>
              </a:rPr>
              <a:t> </a:t>
            </a:r>
            <a:r>
              <a:rPr lang="en-US" sz="1800" i="1" dirty="0" smtClean="0">
                <a:solidFill>
                  <a:srgbClr val="7030A0"/>
                </a:solidFill>
              </a:rPr>
              <a:t>Richie </a:t>
            </a:r>
            <a:r>
              <a:rPr lang="en-US" sz="1800" i="1" dirty="0">
                <a:solidFill>
                  <a:srgbClr val="7030A0"/>
                </a:solidFill>
              </a:rPr>
              <a:t>Norton</a:t>
            </a:r>
            <a:endParaRPr lang="en-US" sz="1800" dirty="0">
              <a:solidFill>
                <a:srgbClr val="7030A0"/>
              </a:solidFill>
            </a:endParaRPr>
          </a:p>
          <a:p>
            <a:pPr algn="ctr"/>
            <a:r>
              <a:rPr lang="en-US" sz="2800" dirty="0" smtClean="0"/>
              <a:t> </a:t>
            </a:r>
          </a:p>
          <a:p>
            <a:pPr algn="just"/>
            <a:endParaRPr lang="en-US" sz="2400" dirty="0" smtClean="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825633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11779" y="1533183"/>
            <a:ext cx="8450555" cy="430847"/>
          </a:xfrm>
          <a:prstGeom prst="rect">
            <a:avLst/>
          </a:prstGeom>
          <a:noFill/>
          <a:ln>
            <a:noFill/>
          </a:ln>
        </p:spPr>
        <p:txBody>
          <a:bodyPr spcFirstLastPara="1" wrap="square" lIns="91425" tIns="45700" rIns="91425" bIns="45700" anchor="t" anchorCtr="0">
            <a:spAutoFit/>
          </a:bodyPr>
          <a:lstStyle/>
          <a:p>
            <a:pPr algn="ctr"/>
            <a:r>
              <a:rPr lang="el-GR" sz="2200" b="1" dirty="0" smtClean="0"/>
              <a:t>ΓΙΑ ΤΙΣ ΔΕΞΙΟΤΗΤΕΣ ΕΞ ΑΠΟΣΤΑΣΕΩΣ ΕΡΓΑΣΙΑΣ</a:t>
            </a:r>
            <a:endParaRPr lang="en-US" sz="2200" b="1" dirty="0"/>
          </a:p>
        </p:txBody>
      </p:sp>
      <p:sp>
        <p:nvSpPr>
          <p:cNvPr id="147" name="Google Shape;147;p5"/>
          <p:cNvSpPr txBox="1"/>
          <p:nvPr/>
        </p:nvSpPr>
        <p:spPr>
          <a:xfrm>
            <a:off x="1965960" y="2186131"/>
            <a:ext cx="7934297" cy="2308284"/>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el-GR" sz="2000" dirty="0" smtClean="0"/>
              <a:t>Οι </a:t>
            </a:r>
            <a:r>
              <a:rPr lang="el-GR" sz="2000" dirty="0"/>
              <a:t>δεξιότητες απομακρυσμένης εργασίας πρέπει να ενημερώνονται συνεχώς στις ταχέως μεταβαλλόμενες εποχές. </a:t>
            </a:r>
            <a:endParaRPr lang="el-GR" sz="2000" dirty="0" smtClean="0"/>
          </a:p>
          <a:p>
            <a:pPr marL="342900" indent="-342900" algn="just">
              <a:buFont typeface="Wingdings" panose="05000000000000000000" pitchFamily="2" charset="2"/>
              <a:buChar char="§"/>
            </a:pPr>
            <a:r>
              <a:rPr lang="el-GR" sz="2000" dirty="0" smtClean="0"/>
              <a:t>Η </a:t>
            </a:r>
            <a:r>
              <a:rPr lang="el-GR" sz="2000" dirty="0"/>
              <a:t>κατανόηση των τάσεων της αγοράς εργασίας είναι σημαντική για την αναζήτηση και διατήρηση θέσεων εργασίας. </a:t>
            </a:r>
            <a:endParaRPr lang="el-GR" sz="2000" dirty="0" smtClean="0"/>
          </a:p>
          <a:p>
            <a:pPr marL="342900" indent="-342900" algn="just">
              <a:buFont typeface="Wingdings" panose="05000000000000000000" pitchFamily="2" charset="2"/>
              <a:buChar char="§"/>
            </a:pPr>
            <a:r>
              <a:rPr lang="el-GR" sz="2000" dirty="0" smtClean="0"/>
              <a:t>Παρέχει </a:t>
            </a:r>
            <a:r>
              <a:rPr lang="el-GR" sz="2000" dirty="0"/>
              <a:t>γνώσεις που θα επηρεάσουν την οικονομική και κοινωνική ζωή ενός ατόμου καθώς και την ευημερία του.</a:t>
            </a:r>
            <a:endParaRPr lang="en-US" sz="2000" dirty="0"/>
          </a:p>
          <a:p>
            <a:pPr algn="just"/>
            <a:endParaRPr lang="en-US" sz="2400" dirty="0" smtClean="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525189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 xmlns:a16="http://schemas.microsoft.com/office/drawing/2014/main" id="{A7451D6F-223B-4F1A-BC33-F3D584599FD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l-GR" sz="6000" b="1" i="0" u="none" strike="noStrike" kern="1200" cap="none" spc="0" normalizeH="0" baseline="0" noProof="0" dirty="0" smtClean="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a:t>
            </a:r>
            <a:r>
              <a:rPr kumimoji="0" lang="el-GR" sz="6000" b="1" i="0" u="none" strike="noStrike" kern="1200" cap="none" spc="0" normalizeH="0" noProof="0" dirty="0" smtClean="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 xmlns:a16="http://schemas.microsoft.com/office/drawing/2014/main" id="{806B4B43-DF91-ABD0-1439-29381F4E907D}"/>
              </a:ext>
            </a:extLst>
          </p:cNvPr>
          <p:cNvSpPr txBox="1"/>
          <p:nvPr/>
        </p:nvSpPr>
        <p:spPr>
          <a:xfrm>
            <a:off x="443346" y="3096869"/>
            <a:ext cx="8344038" cy="523220"/>
          </a:xfrm>
          <a:prstGeom prst="rect">
            <a:avLst/>
          </a:prstGeom>
          <a:noFill/>
        </p:spPr>
        <p:txBody>
          <a:bodyPr wrap="square">
            <a:spAutoFit/>
          </a:bodyPr>
          <a:lstStyle/>
          <a:p>
            <a:r>
              <a:rPr lang="el-GR" sz="2800" dirty="0" smtClean="0">
                <a:solidFill>
                  <a:schemeClr val="bg1"/>
                </a:solidFill>
              </a:rPr>
              <a:t>Αξιολόγηση</a:t>
            </a:r>
            <a:r>
              <a:rPr lang="el-GR" sz="2800" dirty="0" smtClean="0">
                <a:solidFill>
                  <a:schemeClr val="bg1"/>
                </a:solidFill>
              </a:rPr>
              <a:t> και εντοπισμός αναγκών</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87922"/>
            <a:ext cx="8450555" cy="584735"/>
          </a:xfrm>
          <a:prstGeom prst="rect">
            <a:avLst/>
          </a:prstGeom>
          <a:noFill/>
          <a:ln>
            <a:noFill/>
          </a:ln>
        </p:spPr>
        <p:txBody>
          <a:bodyPr spcFirstLastPara="1" wrap="square" lIns="91425" tIns="45700" rIns="91425" bIns="45700" anchor="t" anchorCtr="0">
            <a:spAutoFit/>
          </a:bodyPr>
          <a:lstStyle/>
          <a:p>
            <a:pPr algn="ctr"/>
            <a:r>
              <a:rPr lang="el-GR" sz="3200" b="1" dirty="0" smtClean="0"/>
              <a:t>Αξιολόγηση </a:t>
            </a:r>
            <a:r>
              <a:rPr lang="el-GR" sz="3200" b="1" dirty="0" smtClean="0"/>
              <a:t>και εντοπισμός αναγκών</a:t>
            </a:r>
            <a:endParaRPr lang="en-US" sz="3200" b="1" dirty="0"/>
          </a:p>
        </p:txBody>
      </p:sp>
      <p:sp>
        <p:nvSpPr>
          <p:cNvPr id="147" name="Google Shape;147;p5"/>
          <p:cNvSpPr txBox="1"/>
          <p:nvPr/>
        </p:nvSpPr>
        <p:spPr>
          <a:xfrm>
            <a:off x="2090373" y="2751702"/>
            <a:ext cx="7768796" cy="800179"/>
          </a:xfrm>
          <a:prstGeom prst="rect">
            <a:avLst/>
          </a:prstGeom>
          <a:noFill/>
          <a:ln>
            <a:noFill/>
          </a:ln>
        </p:spPr>
        <p:txBody>
          <a:bodyPr spcFirstLastPara="1" wrap="square" lIns="91425" tIns="45700" rIns="91425" bIns="45700" anchor="t" anchorCtr="0">
            <a:spAutoFit/>
          </a:bodyPr>
          <a:lstStyle/>
          <a:p>
            <a:endParaRPr lang="el-GR" b="1" dirty="0"/>
          </a:p>
          <a:p>
            <a:r>
              <a:rPr lang="el-GR" sz="3200" dirty="0" smtClean="0"/>
              <a:t>Πώς εξετάζουμε και εντοπίζουμε ανάγκες</a:t>
            </a:r>
            <a:endParaRPr lang="en-GB" sz="3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99449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540904"/>
            <a:ext cx="8450555" cy="1077178"/>
          </a:xfrm>
          <a:prstGeom prst="rect">
            <a:avLst/>
          </a:prstGeom>
          <a:noFill/>
          <a:ln>
            <a:noFill/>
          </a:ln>
        </p:spPr>
        <p:txBody>
          <a:bodyPr spcFirstLastPara="1" wrap="square" lIns="91425" tIns="45700" rIns="91425" bIns="45700" anchor="t" anchorCtr="0">
            <a:spAutoFit/>
          </a:bodyPr>
          <a:lstStyle/>
          <a:p>
            <a:pPr algn="ctr"/>
            <a:r>
              <a:rPr lang="el-GR" sz="3200" b="1" dirty="0" smtClean="0"/>
              <a:t>Σημασία της αξιολόγησης των αναγκών</a:t>
            </a:r>
            <a:endParaRPr lang="en-US" sz="3200" b="1" dirty="0" smtClean="0"/>
          </a:p>
          <a:p>
            <a:pPr algn="ctr"/>
            <a:endParaRPr lang="en-US" sz="3200" b="1" dirty="0"/>
          </a:p>
        </p:txBody>
      </p:sp>
      <p:sp>
        <p:nvSpPr>
          <p:cNvPr id="147" name="Google Shape;147;p5"/>
          <p:cNvSpPr txBox="1"/>
          <p:nvPr/>
        </p:nvSpPr>
        <p:spPr>
          <a:xfrm>
            <a:off x="2001012" y="2064342"/>
            <a:ext cx="7768796" cy="3447057"/>
          </a:xfrm>
          <a:prstGeom prst="rect">
            <a:avLst/>
          </a:prstGeom>
          <a:noFill/>
          <a:ln>
            <a:noFill/>
          </a:ln>
        </p:spPr>
        <p:txBody>
          <a:bodyPr spcFirstLastPara="1" wrap="square" lIns="91425" tIns="45700" rIns="91425" bIns="45700" anchor="t" anchorCtr="0">
            <a:spAutoFit/>
          </a:bodyPr>
          <a:lstStyle/>
          <a:p>
            <a:endParaRPr lang="en-US" b="1" dirty="0"/>
          </a:p>
          <a:p>
            <a:pPr marL="342900" lvl="0" indent="-342900" algn="just">
              <a:buFont typeface="Wingdings" panose="05000000000000000000" pitchFamily="2" charset="2"/>
              <a:buChar char="§"/>
            </a:pPr>
            <a:r>
              <a:rPr lang="el-GR" sz="2200" dirty="0" smtClean="0"/>
              <a:t>Η </a:t>
            </a:r>
            <a:r>
              <a:rPr lang="el-GR" sz="2200" dirty="0"/>
              <a:t>εξέταση των αναγκών είναι κρίσιμη στο πλαίσιο της βελτίωσης και της ποιότητας. Ο προσδιορισμός των αναγκών αποτελεί τη βάση για τον αποτελεσματικό σχεδιασμό, προγραμματισμό και εφαρμογή, καθώς και για τον επανασχεδιασμό, τον επανασχεδιασμό και την επαναφορά. Για την περίπτωση της εξ αποστάσεως εργασίας, οι ανάγκες σε δεξιότητες πρέπει να διερευνώνται συνεχώς σε περιόδους ταχέων αλλαγών.</a:t>
            </a:r>
            <a:endParaRPr lang="en-US" sz="2200" dirty="0"/>
          </a:p>
          <a:p>
            <a:pPr algn="ctr"/>
            <a:endParaRPr lang="en-GB" sz="2800" dirty="0" smtClean="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272850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 xmlns:a16="http://schemas.microsoft.com/office/drawing/2014/main" id="{A7451D6F-223B-4F1A-BC33-F3D584599FD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endParaRPr lang="el-GR"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6000" b="1" i="0" u="none" strike="noStrike" kern="1200" cap="none" spc="0" normalizeH="0" baseline="0" noProof="0" dirty="0" smtClean="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a:t>
            </a:r>
            <a:r>
              <a:rPr kumimoji="0" lang="el-GR" sz="6000" b="1" i="0" u="none" strike="noStrike" kern="1200" cap="none" spc="0" normalizeH="0" noProof="0" dirty="0" smtClean="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r>
              <a:rPr kumimoji="0" lang="en-IE" sz="6000" b="1" i="0" u="none" strike="noStrike" kern="1200" cap="none" spc="0" normalizeH="0" baseline="0" noProof="0" dirty="0" smtClean="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 xmlns:a16="http://schemas.microsoft.com/office/drawing/2014/main" id="{806B4B43-DF91-ABD0-1439-29381F4E907D}"/>
              </a:ext>
            </a:extLst>
          </p:cNvPr>
          <p:cNvSpPr txBox="1"/>
          <p:nvPr/>
        </p:nvSpPr>
        <p:spPr>
          <a:xfrm>
            <a:off x="443346" y="3096869"/>
            <a:ext cx="7530222" cy="954107"/>
          </a:xfrm>
          <a:prstGeom prst="rect">
            <a:avLst/>
          </a:prstGeom>
          <a:noFill/>
        </p:spPr>
        <p:txBody>
          <a:bodyPr wrap="square">
            <a:spAutoFit/>
          </a:bodyPr>
          <a:lstStyle/>
          <a:p>
            <a:r>
              <a:rPr lang="el-GR" sz="2800" dirty="0" smtClean="0">
                <a:solidFill>
                  <a:schemeClr val="bg1"/>
                </a:solidFill>
              </a:rPr>
              <a:t>Αποτελεσματικά εργαλεία </a:t>
            </a:r>
          </a:p>
          <a:p>
            <a:r>
              <a:rPr lang="el-GR" sz="2800" dirty="0" smtClean="0">
                <a:solidFill>
                  <a:schemeClr val="bg1"/>
                </a:solidFill>
              </a:rPr>
              <a:t>για την αξιολόγηση αναγκών</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956942"/>
            <a:ext cx="8450555" cy="954067"/>
          </a:xfrm>
          <a:prstGeom prst="rect">
            <a:avLst/>
          </a:prstGeom>
          <a:noFill/>
          <a:ln>
            <a:noFill/>
          </a:ln>
        </p:spPr>
        <p:txBody>
          <a:bodyPr spcFirstLastPara="1" wrap="square" lIns="91425" tIns="45700" rIns="91425" bIns="45700" anchor="t" anchorCtr="0">
            <a:spAutoFit/>
          </a:bodyPr>
          <a:lstStyle/>
          <a:p>
            <a:pPr algn="ctr"/>
            <a:r>
              <a:rPr lang="el-GR" sz="2800" b="1" dirty="0" smtClean="0"/>
              <a:t>Αποτελεσματικά εργαλεία </a:t>
            </a:r>
          </a:p>
          <a:p>
            <a:pPr algn="ctr"/>
            <a:r>
              <a:rPr lang="el-GR" sz="2800" b="1" dirty="0" smtClean="0"/>
              <a:t>για την αξιολόγηση αναγκών</a:t>
            </a:r>
            <a:endParaRPr lang="en-US" sz="2800" b="1" dirty="0"/>
          </a:p>
        </p:txBody>
      </p:sp>
      <p:sp>
        <p:nvSpPr>
          <p:cNvPr id="147" name="Google Shape;147;p5"/>
          <p:cNvSpPr txBox="1"/>
          <p:nvPr/>
        </p:nvSpPr>
        <p:spPr>
          <a:xfrm>
            <a:off x="2382981" y="2768073"/>
            <a:ext cx="7768796" cy="1538842"/>
          </a:xfrm>
          <a:prstGeom prst="rect">
            <a:avLst/>
          </a:prstGeom>
          <a:noFill/>
          <a:ln>
            <a:noFill/>
          </a:ln>
        </p:spPr>
        <p:txBody>
          <a:bodyPr spcFirstLastPara="1" wrap="square" lIns="91425" tIns="45700" rIns="91425" bIns="45700" anchor="t" anchorCtr="0">
            <a:spAutoFit/>
          </a:bodyPr>
          <a:lstStyle/>
          <a:p>
            <a:r>
              <a:rPr lang="en-US" b="1" dirty="0"/>
              <a:t> </a:t>
            </a:r>
          </a:p>
          <a:p>
            <a:pPr algn="ctr"/>
            <a:r>
              <a:rPr lang="el-GR" sz="2800" dirty="0" smtClean="0"/>
              <a:t>Πώς </a:t>
            </a:r>
            <a:r>
              <a:rPr lang="el-GR" sz="2800" dirty="0"/>
              <a:t>μπορούμε να αξιολογήσουμε αποτελεσματικά τις ανάγκες; </a:t>
            </a:r>
            <a:r>
              <a:rPr lang="en-US" sz="2800" dirty="0" smtClean="0"/>
              <a:t> </a:t>
            </a:r>
          </a:p>
          <a:p>
            <a:pPr algn="just"/>
            <a:endParaRPr lang="en-US" sz="2400" dirty="0" smtClean="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17021" y="1250331"/>
            <a:ext cx="8450555" cy="1200288"/>
          </a:xfrm>
          <a:prstGeom prst="rect">
            <a:avLst/>
          </a:prstGeom>
          <a:noFill/>
          <a:ln>
            <a:noFill/>
          </a:ln>
        </p:spPr>
        <p:txBody>
          <a:bodyPr spcFirstLastPara="1" wrap="square" lIns="91425" tIns="45700" rIns="91425" bIns="45700" anchor="t" anchorCtr="0">
            <a:spAutoFit/>
          </a:bodyPr>
          <a:lstStyle/>
          <a:p>
            <a:pPr algn="ctr"/>
            <a:r>
              <a:rPr lang="el-GR" sz="2400" b="1" dirty="0" smtClean="0"/>
              <a:t>Η ανάλυση </a:t>
            </a:r>
            <a:r>
              <a:rPr lang="en-US" sz="2400" b="1" dirty="0" smtClean="0"/>
              <a:t>SWOT </a:t>
            </a:r>
            <a:r>
              <a:rPr lang="el-GR" sz="2400" b="1" dirty="0" smtClean="0"/>
              <a:t>ως αποτελεσματικό εργαλείο αξιολόγησης αναγκών</a:t>
            </a:r>
            <a:r>
              <a:rPr lang="en-US" sz="2400" b="1" dirty="0" smtClean="0"/>
              <a:t> </a:t>
            </a:r>
            <a:r>
              <a:rPr lang="en-US" sz="2400" b="1" dirty="0" smtClean="0"/>
              <a:t>- I</a:t>
            </a:r>
          </a:p>
          <a:p>
            <a:pPr algn="ctr"/>
            <a:endParaRPr lang="en-US" sz="2400" b="1" dirty="0"/>
          </a:p>
        </p:txBody>
      </p:sp>
      <p:sp>
        <p:nvSpPr>
          <p:cNvPr id="147" name="Google Shape;147;p5"/>
          <p:cNvSpPr txBox="1"/>
          <p:nvPr/>
        </p:nvSpPr>
        <p:spPr>
          <a:xfrm>
            <a:off x="2042101" y="2450619"/>
            <a:ext cx="7741979" cy="2092840"/>
          </a:xfrm>
          <a:prstGeom prst="rect">
            <a:avLst/>
          </a:prstGeom>
          <a:noFill/>
          <a:ln>
            <a:noFill/>
          </a:ln>
        </p:spPr>
        <p:txBody>
          <a:bodyPr spcFirstLastPara="1" wrap="square" lIns="91425" tIns="45700" rIns="91425" bIns="45700" anchor="t" anchorCtr="0">
            <a:spAutoFit/>
          </a:bodyPr>
          <a:lstStyle/>
          <a:p>
            <a:pPr marL="342900" lvl="0" indent="-342900" algn="just">
              <a:buFont typeface="Wingdings" panose="05000000000000000000" pitchFamily="2" charset="2"/>
              <a:buChar char="§"/>
            </a:pPr>
            <a:r>
              <a:rPr lang="el-GR" sz="2000" dirty="0" smtClean="0"/>
              <a:t>Αν </a:t>
            </a:r>
            <a:r>
              <a:rPr lang="el-GR" sz="2000" dirty="0"/>
              <a:t>και οι ανάγκες μπορούν να εξεταστούν αποτελεσματικά με έρευνες, συνεντεύξεις, ομάδες εστίασης, έρευνα γραφείου, ημερολόγια, ερωτηματολόγια κ.λπ., αυτό που αναδεικνύεται ως ιδιαίτερα αποτελεσματικό στην εκτίμηση αναγκών είναι η </a:t>
            </a:r>
            <a:r>
              <a:rPr lang="el-GR" sz="2000" b="1" dirty="0"/>
              <a:t>ανάλυση SWOT</a:t>
            </a:r>
            <a:r>
              <a:rPr lang="el-GR" sz="2000" dirty="0"/>
              <a:t>.</a:t>
            </a:r>
            <a:endParaRPr lang="en-US" sz="2000" dirty="0"/>
          </a:p>
          <a:p>
            <a:pPr algn="just"/>
            <a:endParaRPr lang="en-US" sz="600" dirty="0"/>
          </a:p>
          <a:p>
            <a:pPr algn="just"/>
            <a:endParaRPr lang="en-US" sz="2400" dirty="0" smtClean="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47966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53013" y="1193414"/>
            <a:ext cx="8450555" cy="1200288"/>
          </a:xfrm>
          <a:prstGeom prst="rect">
            <a:avLst/>
          </a:prstGeom>
          <a:noFill/>
          <a:ln>
            <a:noFill/>
          </a:ln>
        </p:spPr>
        <p:txBody>
          <a:bodyPr spcFirstLastPara="1" wrap="square" lIns="91425" tIns="45700" rIns="91425" bIns="45700" anchor="t" anchorCtr="0">
            <a:spAutoFit/>
          </a:bodyPr>
          <a:lstStyle/>
          <a:p>
            <a:pPr algn="ctr"/>
            <a:r>
              <a:rPr lang="el-GR" sz="2400" b="1" dirty="0" smtClean="0"/>
              <a:t>Η ανάλυση </a:t>
            </a:r>
            <a:r>
              <a:rPr lang="en-US" sz="2400" b="1" dirty="0" smtClean="0"/>
              <a:t>SWOT ANALYSIS</a:t>
            </a:r>
            <a:r>
              <a:rPr lang="el-GR" sz="2400" b="1" dirty="0" smtClean="0"/>
              <a:t> ως αποτελεσματικό εργαλείο αξιολόγησης </a:t>
            </a:r>
            <a:r>
              <a:rPr lang="el-GR" sz="2400" b="1" dirty="0" err="1" smtClean="0"/>
              <a:t>αναγνών</a:t>
            </a:r>
            <a:r>
              <a:rPr lang="en-US" sz="2400" b="1" dirty="0" smtClean="0"/>
              <a:t> </a:t>
            </a:r>
            <a:r>
              <a:rPr lang="en-US" sz="2400" b="1" dirty="0" smtClean="0"/>
              <a:t>- II</a:t>
            </a:r>
          </a:p>
          <a:p>
            <a:pPr algn="ctr"/>
            <a:endParaRPr lang="en-US" sz="2400" b="1" dirty="0"/>
          </a:p>
        </p:txBody>
      </p:sp>
      <p:sp>
        <p:nvSpPr>
          <p:cNvPr id="147" name="Google Shape;147;p5"/>
          <p:cNvSpPr txBox="1"/>
          <p:nvPr/>
        </p:nvSpPr>
        <p:spPr>
          <a:xfrm>
            <a:off x="2045025" y="1900540"/>
            <a:ext cx="4665643" cy="3354724"/>
          </a:xfrm>
          <a:prstGeom prst="rect">
            <a:avLst/>
          </a:prstGeom>
          <a:noFill/>
          <a:ln>
            <a:noFill/>
          </a:ln>
        </p:spPr>
        <p:txBody>
          <a:bodyPr spcFirstLastPara="1" wrap="square" lIns="91425" tIns="45700" rIns="91425" bIns="45700" anchor="t" anchorCtr="0">
            <a:spAutoFit/>
          </a:bodyPr>
          <a:lstStyle/>
          <a:p>
            <a:pPr algn="just"/>
            <a:endParaRPr lang="en-US" sz="600" dirty="0"/>
          </a:p>
          <a:p>
            <a:pPr marL="342900" lvl="0" indent="-342900" algn="just">
              <a:buFont typeface="Wingdings" panose="05000000000000000000" pitchFamily="2" charset="2"/>
              <a:buChar char="§"/>
            </a:pPr>
            <a:r>
              <a:rPr lang="el-GR" sz="1800" dirty="0" smtClean="0"/>
              <a:t>Η ανάλυση </a:t>
            </a:r>
            <a:r>
              <a:rPr lang="el-GR" sz="1800" dirty="0"/>
              <a:t>SWOT είναι ένα ευρέως αναγνωρισμένο εργαλείο (και διαδικασία) αξιολόγησης αναγκών που στοχεύει στην ποιότητα και την αποτελεσματικότητα. Βοηθά στον εντοπισμό:	</a:t>
            </a:r>
            <a:endParaRPr lang="el-GR" sz="1800" dirty="0" smtClean="0"/>
          </a:p>
          <a:p>
            <a:pPr lvl="2"/>
            <a:r>
              <a:rPr lang="el-GR" dirty="0" smtClean="0"/>
              <a:t>	-</a:t>
            </a:r>
            <a:r>
              <a:rPr lang="el-GR" dirty="0"/>
              <a:t>των δυνατών σημείων (S), 	</a:t>
            </a:r>
            <a:endParaRPr lang="el-GR" dirty="0" smtClean="0"/>
          </a:p>
          <a:p>
            <a:pPr lvl="2"/>
            <a:r>
              <a:rPr lang="el-GR" dirty="0"/>
              <a:t>	</a:t>
            </a:r>
            <a:r>
              <a:rPr lang="el-GR" dirty="0" smtClean="0"/>
              <a:t>-</a:t>
            </a:r>
            <a:r>
              <a:rPr lang="el-GR" dirty="0"/>
              <a:t>των </a:t>
            </a:r>
            <a:r>
              <a:rPr lang="el-GR" dirty="0" smtClean="0"/>
              <a:t>αδυναμιών </a:t>
            </a:r>
            <a:r>
              <a:rPr lang="el-GR" dirty="0"/>
              <a:t>(W), 	</a:t>
            </a:r>
            <a:endParaRPr lang="el-GR" dirty="0" smtClean="0"/>
          </a:p>
          <a:p>
            <a:pPr lvl="2"/>
            <a:r>
              <a:rPr lang="el-GR" dirty="0" smtClean="0"/>
              <a:t>	-</a:t>
            </a:r>
            <a:r>
              <a:rPr lang="el-GR" dirty="0"/>
              <a:t>των ευκαιριών (Ο) και 	</a:t>
            </a:r>
            <a:endParaRPr lang="el-GR" dirty="0" smtClean="0"/>
          </a:p>
          <a:p>
            <a:pPr lvl="2"/>
            <a:r>
              <a:rPr lang="el-GR" dirty="0" smtClean="0"/>
              <a:t>	-των θεμάτων (Τ</a:t>
            </a:r>
            <a:r>
              <a:rPr lang="el-GR" dirty="0"/>
              <a:t>)       οποιουδήποτε </a:t>
            </a:r>
            <a:r>
              <a:rPr lang="el-GR" dirty="0" smtClean="0"/>
              <a:t>	συγκεκριμένου </a:t>
            </a:r>
            <a:r>
              <a:rPr lang="el-GR" dirty="0"/>
              <a:t>θέματος</a:t>
            </a:r>
            <a:endParaRPr lang="en-US" dirty="0"/>
          </a:p>
          <a:p>
            <a:pPr algn="just"/>
            <a:r>
              <a:rPr lang="en-GB" sz="2400" dirty="0" smtClean="0"/>
              <a:t> </a:t>
            </a:r>
            <a:endParaRPr lang="en-US" sz="2400" dirty="0" smtClean="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pic>
        <p:nvPicPr>
          <p:cNvPr id="10" name="Picture 9" descr="Swot Analysis&quot; Images – Browse 3,911 Stock Photos, Vectors, and Video |  Adobe Stock"/>
          <p:cNvPicPr/>
          <p:nvPr/>
        </p:nvPicPr>
        <p:blipFill>
          <a:blip r:embed="rId6">
            <a:extLst>
              <a:ext uri="{28A0092B-C50C-407E-A947-70E740481C1C}">
                <a14:useLocalDpi xmlns:a14="http://schemas.microsoft.com/office/drawing/2010/main" val="0"/>
              </a:ext>
            </a:extLst>
          </a:blip>
          <a:srcRect/>
          <a:stretch>
            <a:fillRect/>
          </a:stretch>
        </p:blipFill>
        <p:spPr bwMode="auto">
          <a:xfrm>
            <a:off x="6835489" y="2497466"/>
            <a:ext cx="2870998" cy="1996758"/>
          </a:xfrm>
          <a:prstGeom prst="rect">
            <a:avLst/>
          </a:prstGeom>
          <a:noFill/>
          <a:ln>
            <a:noFill/>
          </a:ln>
        </p:spPr>
      </p:pic>
      <p:sp>
        <p:nvSpPr>
          <p:cNvPr id="2" name="Rectangle 1"/>
          <p:cNvSpPr/>
          <p:nvPr/>
        </p:nvSpPr>
        <p:spPr>
          <a:xfrm>
            <a:off x="5971179" y="4247058"/>
            <a:ext cx="6096000" cy="123624"/>
          </a:xfrm>
          <a:prstGeom prst="rect">
            <a:avLst/>
          </a:prstGeom>
        </p:spPr>
        <p:txBody>
          <a:bodyPr>
            <a:spAutoFit/>
          </a:bodyPr>
          <a:lstStyle/>
          <a:p>
            <a:pPr marL="457200" algn="just">
              <a:lnSpc>
                <a:spcPct val="107000"/>
              </a:lnSpc>
            </a:pPr>
            <a:r>
              <a:rPr lang="en-US" sz="200" dirty="0">
                <a:solidFill>
                  <a:srgbClr val="2F5496"/>
                </a:solidFill>
                <a:latin typeface="Arial" panose="020B0604020202020204" pitchFamily="34" charset="0"/>
                <a:ea typeface="Times New Roman" panose="02020603050405020304" pitchFamily="18" charset="0"/>
              </a:rPr>
              <a:t>https://www.google.com/url?sa=i&amp;url=https%3A%2F%2Fstock.adobe.com%2Fsearch%3Fk%3D%2522swot%2Banalysis%2522&amp;psig=AOvVaw03Jagd4VEyyz-ATh0yhZSp&amp;ust=1687807140492000&amp;source=images&amp;cd=vfe&amp;ved=0CBEQjRxqFwoTCIjDv9qR3_8CFQAAAAAdAAAAABAE</a:t>
            </a:r>
            <a:endParaRPr lang="en-US" sz="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380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17021" y="1250331"/>
            <a:ext cx="8450555" cy="1200288"/>
          </a:xfrm>
          <a:prstGeom prst="rect">
            <a:avLst/>
          </a:prstGeom>
          <a:noFill/>
          <a:ln>
            <a:noFill/>
          </a:ln>
        </p:spPr>
        <p:txBody>
          <a:bodyPr spcFirstLastPara="1" wrap="square" lIns="91425" tIns="45700" rIns="91425" bIns="45700" anchor="t" anchorCtr="0">
            <a:spAutoFit/>
          </a:bodyPr>
          <a:lstStyle/>
          <a:p>
            <a:pPr algn="ctr"/>
            <a:r>
              <a:rPr lang="el-GR" sz="2400" b="1" dirty="0" smtClean="0"/>
              <a:t>Η ανάλυση </a:t>
            </a:r>
            <a:r>
              <a:rPr lang="en-US" sz="2400" b="1" dirty="0" smtClean="0"/>
              <a:t>SWOT </a:t>
            </a:r>
            <a:r>
              <a:rPr lang="en-US" sz="2400" b="1" dirty="0"/>
              <a:t>ANALYSIS </a:t>
            </a:r>
            <a:r>
              <a:rPr lang="el-GR" sz="2400" b="1" dirty="0" smtClean="0"/>
              <a:t>ως αποτελεσματικό εργαλείο αξιολόγησης αναγκών </a:t>
            </a:r>
            <a:r>
              <a:rPr lang="en-US" sz="2400" b="1" dirty="0" smtClean="0"/>
              <a:t>- </a:t>
            </a:r>
            <a:r>
              <a:rPr lang="en-US" sz="2400" b="1" dirty="0" smtClean="0"/>
              <a:t>III</a:t>
            </a:r>
          </a:p>
          <a:p>
            <a:pPr algn="ctr"/>
            <a:endParaRPr lang="en-US" sz="2400" b="1" dirty="0"/>
          </a:p>
        </p:txBody>
      </p:sp>
      <p:sp>
        <p:nvSpPr>
          <p:cNvPr id="147" name="Google Shape;147;p5"/>
          <p:cNvSpPr txBox="1"/>
          <p:nvPr/>
        </p:nvSpPr>
        <p:spPr>
          <a:xfrm>
            <a:off x="2199640" y="2196003"/>
            <a:ext cx="7244139" cy="1723508"/>
          </a:xfrm>
          <a:prstGeom prst="rect">
            <a:avLst/>
          </a:prstGeom>
          <a:noFill/>
          <a:ln>
            <a:noFill/>
          </a:ln>
        </p:spPr>
        <p:txBody>
          <a:bodyPr spcFirstLastPara="1" wrap="square" lIns="91425" tIns="45700" rIns="91425" bIns="45700" anchor="t" anchorCtr="0">
            <a:spAutoFit/>
          </a:bodyPr>
          <a:lstStyle/>
          <a:p>
            <a:pPr marL="342900" lvl="0" indent="-342900" algn="just">
              <a:buFont typeface="Wingdings" panose="05000000000000000000" pitchFamily="2" charset="2"/>
              <a:buChar char="§"/>
            </a:pPr>
            <a:r>
              <a:rPr lang="el-GR" sz="2000" dirty="0" smtClean="0"/>
              <a:t>Στην </a:t>
            </a:r>
            <a:r>
              <a:rPr lang="el-GR" sz="2000" dirty="0"/>
              <a:t>περίπτωση των μελλοντικών δεξιοτήτων εξ αποστάσεως εργασίας, η ανάλυση SWOT μπορεί να βοηθήσει στον εντοπισμό των βασικών μελλοντικών δεξιοτήτων, ανοίγοντας δρόμους για έναν αποτελεσματικό σχεδιασμό για την κάλυψη των μελλοντικών αναγκών.</a:t>
            </a:r>
            <a:endParaRPr lang="en-US" sz="2000" dirty="0"/>
          </a:p>
          <a:p>
            <a:pPr algn="just"/>
            <a:endParaRPr lang="en-US" sz="6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805112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363</Words>
  <Application>Microsoft Office PowerPoint</Application>
  <PresentationFormat>Widescreen</PresentationFormat>
  <Paragraphs>53</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Source Sans Pro Bold</vt:lpstr>
      <vt:lpstr>Wingdings</vt:lpstr>
      <vt:lpstr>Quattrocento Sans</vt:lpstr>
      <vt:lpstr>Calibri</vt:lpstr>
      <vt:lpstr>Segoe UI</vt:lpstr>
      <vt:lpstr>Times New Roman</vt:lpstr>
      <vt:lpstr>Office Theme</vt:lpstr>
      <vt:lpstr>Πώς να εξετάσουμε μελλοντικές  επαγγελματικές ανάγκες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Microsoft account</cp:lastModifiedBy>
  <cp:revision>26</cp:revision>
  <dcterms:created xsi:type="dcterms:W3CDTF">2021-04-20T08:47:25Z</dcterms:created>
  <dcterms:modified xsi:type="dcterms:W3CDTF">2024-06-26T10:00:47Z</dcterms:modified>
</cp:coreProperties>
</file>