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Πρόταση αξίας για τους πόρους ετοιμότητας εξ αποστάσεως εργασίας.</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7" name="textruta 6">
            <a:extLst>
              <a:ext uri="{FF2B5EF4-FFF2-40B4-BE49-F238E27FC236}">
                <a16:creationId xmlns:a16="http://schemas.microsoft.com/office/drawing/2014/main" id="{4B859EA2-F021-F049-3298-A597A085040B}"/>
              </a:ext>
            </a:extLst>
          </p:cNvPr>
          <p:cNvSpPr txBox="1"/>
          <p:nvPr/>
        </p:nvSpPr>
        <p:spPr>
          <a:xfrm>
            <a:off x="612816" y="495656"/>
            <a:ext cx="6243782" cy="5509200"/>
          </a:xfrm>
          <a:prstGeom prst="rect">
            <a:avLst/>
          </a:prstGeom>
          <a:noFill/>
        </p:spPr>
        <p:txBody>
          <a:bodyPr wrap="square" rtlCol="0">
            <a:spAutoFit/>
          </a:bodyPr>
          <a:lstStyle/>
          <a:p>
            <a:r>
              <a:rPr lang="en-US" dirty="0"/>
              <a:t>Στους σημερινούς ψηφιακούς χώρους εργασίας, πολλοί έχουν ήδη συνηθίσει να εργάζονται από το σπίτι ή εξ αποστάσεως, αλλά για άλλους είναι μια νέα εμπειρία που χρειάζεται λίγος χρόνος για να συνηθίσουν. Τι μπορείτε να κάνετε ως διευθυντής και εργοδότης για να εξασφαλίσετε αποτελεσματική επικοινωνία και να διατηρήσετε το ομαδικό πνεύμα;</a:t>
            </a:r>
          </a:p>
          <a:p>
            <a:endParaRPr lang="en-US" dirty="0"/>
          </a:p>
          <a:p>
            <a:r>
              <a:rPr lang="en-US" dirty="0"/>
              <a:t>Σε αυτή τη δραστηριότητα θα λάβετε 5 συμβουλές για την επικοινωνία με τους υπαλλήλους σας εξ αποστάσεως, τη δημιουργία συνοχής και τη διατήρηση της παραγωγικότητας.</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https://blog.benify.se/5-tips-for-effektiv-kommunikation-nar-dina-anstallda-jobbar-hemifran (SE)</a:t>
            </a:r>
          </a:p>
          <a:p>
            <a:endParaRPr lang="en-US" dirty="0"/>
          </a:p>
        </p:txBody>
      </p:sp>
      <p:pic>
        <p:nvPicPr>
          <p:cNvPr id="10" name="Bildobjekt 9" descr="En bild som visar tangentbord, elektronik&#10;&#10;Automatiskt genererad beskrivning">
            <a:extLst>
              <a:ext uri="{FF2B5EF4-FFF2-40B4-BE49-F238E27FC236}">
                <a16:creationId xmlns:a16="http://schemas.microsoft.com/office/drawing/2014/main" id="{1D8C79E7-CC46-1454-AA63-8A254EF2DC1B}"/>
              </a:ext>
            </a:extLst>
          </p:cNvPr>
          <p:cNvPicPr>
            <a:picLocks noChangeAspect="1"/>
          </p:cNvPicPr>
          <p:nvPr/>
        </p:nvPicPr>
        <p:blipFill>
          <a:blip r:embed="rId6"/>
          <a:stretch>
            <a:fillRect/>
          </a:stretch>
        </p:blipFill>
        <p:spPr>
          <a:xfrm>
            <a:off x="1721436" y="3056605"/>
            <a:ext cx="3224395" cy="1817081"/>
          </a:xfrm>
          <a:prstGeom prst="rect">
            <a:avLst/>
          </a:prstGeom>
        </p:spPr>
      </p:pic>
    </p:spTree>
    <p:extLst>
      <p:ext uri="{BB962C8B-B14F-4D97-AF65-F5344CB8AC3E}">
        <p14:creationId xmlns:p14="http://schemas.microsoft.com/office/powerpoint/2010/main" val="1287564069"/>
      </p:ext>
    </p:extLst>
  </p:cSld>
  <p:clrMapOvr>
    <a:masterClrMapping/>
  </p:clrMapOvr>
</p:sld>
</file>

<file path=ppt/slides/slide11.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Δύο αλήθειες και ένα ψέμα</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645529027"/>
      </p:ext>
    </p:extLst>
  </p:cSld>
  <p:clrMapOvr>
    <a:masterClrMapping/>
  </p:clrMapOvr>
</p:sld>
</file>

<file path=ppt/slides/slide1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3421" y="500712"/>
            <a:ext cx="955889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94949"/>
                </a:solidFill>
                <a:effectLst/>
                <a:uLnTx/>
                <a:uFillTx/>
                <a:latin typeface="ProximaNovaRegular"/>
                <a:ea typeface="+mn-ea"/>
                <a:cs typeface="+mn-cs"/>
              </a:rPr>
              <a:t>Δραστηριότητα: Δύο αλήθειες και ένα ψέμα</a:t>
            </a:r>
            <a:endParaRPr kumimoji="0" lang="en-IE" sz="3600" b="1" i="0" u="none" strike="noStrike" kern="1200" cap="none" spc="0" normalizeH="0" baseline="0" noProof="0" dirty="0">
              <a:ln>
                <a:noFill/>
              </a:ln>
              <a:solidFill>
                <a:srgbClr val="662483"/>
              </a:solidFill>
              <a:effectLst/>
              <a:uLnTx/>
              <a:uFillTx/>
              <a:latin typeface="Segoe UI" panose="020B0502040204020203" pitchFamily="34" charset="0"/>
              <a:ea typeface="+mn-ea"/>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581891" y="1708727"/>
            <a:ext cx="5754254" cy="2585323"/>
          </a:xfrm>
          <a:prstGeom prst="rect">
            <a:avLst/>
          </a:prstGeom>
          <a:noFill/>
        </p:spPr>
        <p:txBody>
          <a:bodyPr wrap="square" rtlCol="0">
            <a:spAutoFit/>
          </a:bodyPr>
          <a:lstStyle/>
          <a:p>
            <a:r>
              <a:rPr lang="en-US" dirty="0"/>
              <a:t>Μια διασκεδαστική δραστηριότητα : </a:t>
            </a:r>
          </a:p>
          <a:p>
            <a:r>
              <a:rPr lang="en-US" dirty="0"/>
              <a:t>Αυτός είναι ένας τρόπος για να επιτευχθεί μια αποτελεσματική επικοινωνία μέσω ενός παιχνιδιού που αποτελεί επίσης μια καλή δραστηριότητα οικοδόμησης ομάδας.</a:t>
            </a:r>
          </a:p>
          <a:p>
            <a:endParaRPr lang="en-US" dirty="0"/>
          </a:p>
          <a:p>
            <a:endParaRPr lang="en-US" dirty="0"/>
          </a:p>
          <a:p>
            <a:endParaRPr lang="en-US" dirty="0"/>
          </a:p>
          <a:p>
            <a:endParaRPr lang="en-US" dirty="0"/>
          </a:p>
          <a:p>
            <a:endParaRPr lang="en-US" dirty="0"/>
          </a:p>
          <a:p>
            <a:endParaRPr lang="en-GB" dirty="0"/>
          </a:p>
        </p:txBody>
      </p:sp>
      <p:pic>
        <p:nvPicPr>
          <p:cNvPr id="4" name="Bildobjekt 3">
            <a:extLst>
              <a:ext uri="{FF2B5EF4-FFF2-40B4-BE49-F238E27FC236}">
                <a16:creationId xmlns:a16="http://schemas.microsoft.com/office/drawing/2014/main" id="{F54E3D58-F369-D2DC-3BB7-47274D0A167E}"/>
              </a:ext>
            </a:extLst>
          </p:cNvPr>
          <p:cNvPicPr>
            <a:picLocks noChangeAspect="1"/>
          </p:cNvPicPr>
          <p:nvPr/>
        </p:nvPicPr>
        <p:blipFill>
          <a:blip r:embed="rId6"/>
          <a:stretch>
            <a:fillRect/>
          </a:stretch>
        </p:blipFill>
        <p:spPr>
          <a:xfrm>
            <a:off x="1014235" y="2670703"/>
            <a:ext cx="3523034" cy="3523034"/>
          </a:xfrm>
          <a:prstGeom prst="rect">
            <a:avLst/>
          </a:prstGeom>
        </p:spPr>
      </p:pic>
    </p:spTree>
    <p:extLst>
      <p:ext uri="{BB962C8B-B14F-4D97-AF65-F5344CB8AC3E}">
        <p14:creationId xmlns:p14="http://schemas.microsoft.com/office/powerpoint/2010/main" val="2637325551"/>
      </p:ext>
    </p:extLst>
  </p:cSld>
  <p:clrMapOvr>
    <a:masterClrMapping/>
  </p:clrMapOvr>
</p:sld>
</file>

<file path=ppt/slides/slide1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ΚΛΕΊΣΙΜΟ &amp;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ΣΥΜΠΈΡΑΣΜΑ </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D35B99AB-C6C9-1433-8585-68DA42FFCC0D}"/>
              </a:ext>
            </a:extLst>
          </p:cNvPr>
          <p:cNvSpPr txBox="1"/>
          <p:nvPr/>
        </p:nvSpPr>
        <p:spPr>
          <a:xfrm>
            <a:off x="692727" y="795494"/>
            <a:ext cx="6465454" cy="3970318"/>
          </a:xfrm>
          <a:prstGeom prst="rect">
            <a:avLst/>
          </a:prstGeom>
          <a:noFill/>
        </p:spPr>
        <p:txBody>
          <a:bodyPr wrap="square">
            <a:spAutoFit/>
          </a:bodyPr>
          <a:lstStyle/>
          <a:p>
            <a:pPr marL="285750" indent="-285750">
              <a:buFontTx/>
              <a:buChar char="-"/>
            </a:pPr>
            <a:r>
              <a:rPr lang="en-US" dirty="0">
                <a:solidFill>
                  <a:srgbClr val="000000"/>
                </a:solidFill>
                <a:latin typeface="ProximaNovaRegular"/>
              </a:rPr>
              <a:t>Με τόσες πολλές επιλογές εικονικών εργαλείων επικοινωνίας που είναι διαθέσιμες με ένα κλικ, η ζωή μας γίνεται σίγουρα ευκολότερη. Στις μέρες μας, η δυνατότητα να επικοινωνούμε εικονικά και άμεσα ή να μοιραζόμαστε τις πληροφορίες μας μέσα σε δευτερόλεπτα είναι πολύ σημαντική. Η εικονική επικοινωνία δημιουργεί ένα περιβάλλον επικοινωνίας το οποίο είναι οικονομικά αποδοτικό, εξοικονομεί χρόνο και είναι προσβάσιμο 24 ώρες το 24ωρο. Η επικοινωνία έχει εξελιχθεί τις τελευταίες δεκαετίες και πολύ σύντομα, η εικονική επικοινωνία θα αποτελέσει τη βάση της επικοινωνίας στο μέλλον. Θα δούμε μια σειρά από νέα προϊόντα και τεχνολογίες που θα βοηθήσουν στο να γίνει η εικονική επικοινωνία μας ευκολότερη και ταχύτερη. </a:t>
            </a:r>
          </a:p>
          <a:p>
            <a:pPr marL="285750" indent="-285750">
              <a:buFontTx/>
              <a:buChar char="-"/>
            </a:pPr>
            <a:endParaRPr lang="en-US" dirty="0">
              <a:solidFill>
                <a:srgbClr val="000000"/>
              </a:solidFill>
              <a:latin typeface="ProximaNovaRegular"/>
            </a:endParaRPr>
          </a:p>
          <a:p>
            <a:pPr marL="285750" indent="-285750">
              <a:buFontTx/>
              <a:buChar char="-"/>
            </a:pPr>
            <a:r>
              <a:rPr lang="en-US" dirty="0">
                <a:solidFill>
                  <a:srgbClr val="000000"/>
                </a:solidFill>
                <a:latin typeface="ProximaNovaRegular"/>
              </a:rPr>
              <a:t>Με πολλά πλεονεκτήματα και χαρακτηριστικά, οι άνθρωποι σε όλο τον κόσμο έχουν πρόσβαση σε πολλαπλά εργαλεία εικονικής επικοινωνίας, τα οποία κάνουν τη ζωή τους εύκολη και άνετη.</a:t>
            </a:r>
            <a:endParaRPr lang="en-GB" dirty="0">
              <a:latin typeface="ProximaNovaRegular"/>
            </a:endParaRPr>
          </a:p>
        </p:txBody>
      </p:sp>
    </p:spTree>
    <p:extLst>
      <p:ext uri="{BB962C8B-B14F-4D97-AF65-F5344CB8AC3E}">
        <p14:creationId xmlns:p14="http://schemas.microsoft.com/office/powerpoint/2010/main" val="3039344805"/>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Ετοιμότητα απομακρυσμένης εργασίας - Θέματα</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Στο πλαίσιο του έργου RETAIN ME θα αντιμετωπιστούν τα ακόλουθα 6 θέματα ετοιμότητας για εργασία εξ αποστάσεως:</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Θέματα ετοιμότητας για εργασία από απόσταση:</a:t>
            </a:r>
          </a:p>
          <a:p>
            <a:pPr marL="457200" indent="-457200">
              <a:buAutoNum type="arabicPeriod"/>
            </a:pPr>
            <a:r>
              <a:rPr lang="en-US" sz="2000" dirty="0">
                <a:latin typeface="Arial" panose="020B0604020202020204" pitchFamily="34" charset="0"/>
                <a:cs typeface="Arial" panose="020B0604020202020204" pitchFamily="34" charset="0"/>
              </a:rPr>
              <a:t>Ικανότητα απομακρυσμένης εργασίας σε ομάδα.</a:t>
            </a:r>
          </a:p>
          <a:p>
            <a:pPr marL="457200" indent="-457200">
              <a:buAutoNum type="arabicPeriod"/>
            </a:pPr>
            <a:r>
              <a:rPr lang="en-US" sz="2000" dirty="0">
                <a:latin typeface="Arial" panose="020B0604020202020204" pitchFamily="34" charset="0"/>
                <a:cs typeface="Arial" panose="020B0604020202020204" pitchFamily="34" charset="0"/>
              </a:rPr>
              <a:t>Κατανόηση της εικονικής επικοινωνίας.</a:t>
            </a:r>
          </a:p>
          <a:p>
            <a:pPr marL="457200" indent="-457200">
              <a:buAutoNum type="arabicPeriod"/>
            </a:pPr>
            <a:r>
              <a:rPr lang="en-US" sz="2000" dirty="0">
                <a:latin typeface="Arial" panose="020B0604020202020204" pitchFamily="34" charset="0"/>
                <a:cs typeface="Arial" panose="020B0604020202020204" pitchFamily="34" charset="0"/>
              </a:rPr>
              <a:t>Ανάπτυξη </a:t>
            </a:r>
            <a:r>
              <a:rPr lang="en-US" sz="2000" dirty="0">
                <a:latin typeface="Arial" panose="020B0604020202020204" pitchFamily="34" charset="0"/>
                <a:cs typeface="Arial" panose="020B0604020202020204" pitchFamily="34" charset="0"/>
              </a:rPr>
              <a:t>δεξιοτήτων </a:t>
            </a:r>
            <a:r>
              <a:rPr lang="en-US" sz="2000" dirty="0">
                <a:latin typeface="Arial" panose="020B0604020202020204" pitchFamily="34" charset="0"/>
                <a:cs typeface="Arial" panose="020B0604020202020204" pitchFamily="34" charset="0"/>
              </a:rPr>
              <a:t>διαχείρισης χρόνου και </a:t>
            </a:r>
            <a:r>
              <a:rPr lang="en-US" sz="2000" dirty="0" err="1">
                <a:latin typeface="Arial" panose="020B0604020202020204" pitchFamily="34" charset="0"/>
                <a:cs typeface="Arial" panose="020B0604020202020204" pitchFamily="34" charset="0"/>
              </a:rPr>
              <a:t>οργάνωσης.</a:t>
            </a:r>
          </a:p>
          <a:p>
            <a:r>
              <a:rPr lang="en-US" sz="2000" dirty="0">
                <a:latin typeface="Arial" panose="020B0604020202020204" pitchFamily="34" charset="0"/>
                <a:cs typeface="Arial" panose="020B0604020202020204" pitchFamily="34" charset="0"/>
              </a:rPr>
              <a:t>4.    Κατανόηση και ανάπτυξη της δημιουργικής </a:t>
            </a:r>
            <a:r>
              <a:rPr lang="en-US" sz="2000" dirty="0" err="1">
                <a:latin typeface="Arial" panose="020B0604020202020204" pitchFamily="34" charset="0"/>
                <a:cs typeface="Arial" panose="020B0604020202020204" pitchFamily="34" charset="0"/>
              </a:rPr>
              <a:t>επίλυσης προβλημάτων</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5.    Ανάπτυξη δεξιοτήτων κριτικής σκέψης</a:t>
            </a:r>
          </a:p>
          <a:p>
            <a:r>
              <a:rPr lang="en-US" sz="2000" dirty="0">
                <a:latin typeface="Arial" panose="020B0604020202020204" pitchFamily="34" charset="0"/>
                <a:cs typeface="Arial" panose="020B0604020202020204" pitchFamily="34" charset="0"/>
              </a:rPr>
              <a:t>6.    Βελτίωση της ικανότητας εφαρμογής της πειθαρχίας</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Ετοιμότητα απομακρυσμένης εργασίας - Πρόταση αξίας</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Είναι επωφελές για τους τελικούς χρήστες του έργου RETAIN ME, επειδή οι εργαζόμενοι με ετοιμότητα και γνώσεις εξ αποστάσεως εργασίας:</a:t>
            </a:r>
          </a:p>
          <a:p>
            <a:r>
              <a:rPr lang="en-IE" sz="2000" dirty="0">
                <a:latin typeface="Arial" panose="020B0604020202020204" pitchFamily="34" charset="0"/>
                <a:cs typeface="Arial" panose="020B0604020202020204" pitchFamily="34" charset="0"/>
              </a:rPr>
              <a:t>... έχουν μεγαλύτερη επίγνωση των διαφορετικών τρόπων </a:t>
            </a:r>
            <a:r>
              <a:rPr lang="en-US" sz="2000" dirty="0">
                <a:latin typeface="Arial" panose="020B0604020202020204" pitchFamily="34" charset="0"/>
                <a:cs typeface="Arial" panose="020B0604020202020204" pitchFamily="34" charset="0"/>
              </a:rPr>
              <a:t>εργασίας εξ αποστάσεως σε μια ομάδα </a:t>
            </a:r>
          </a:p>
          <a:p>
            <a:r>
              <a:rPr lang="en-IE" sz="2000" dirty="0">
                <a:latin typeface="Arial" panose="020B0604020202020204" pitchFamily="34" charset="0"/>
                <a:cs typeface="Arial" panose="020B0604020202020204" pitchFamily="34" charset="0"/>
              </a:rPr>
              <a:t>... είναι περισσότερο δημιουργική επίλυση προβλημάτων</a:t>
            </a:r>
          </a:p>
          <a:p>
            <a:r>
              <a:rPr lang="en-IE" sz="2000" dirty="0">
                <a:latin typeface="Arial" panose="020B0604020202020204" pitchFamily="34" charset="0"/>
                <a:cs typeface="Arial" panose="020B0604020202020204" pitchFamily="34" charset="0"/>
              </a:rPr>
              <a:t>... να γνωρίζουν πώς να </a:t>
            </a:r>
            <a:r>
              <a:rPr lang="en-GB" sz="2000" dirty="0">
                <a:latin typeface="Arial" panose="020B0604020202020204" pitchFamily="34" charset="0"/>
                <a:cs typeface="Arial" panose="020B0604020202020204" pitchFamily="34" charset="0"/>
              </a:rPr>
              <a:t>προετοιμάζονται για την εικονική επικοινωνία</a:t>
            </a:r>
          </a:p>
          <a:p>
            <a:r>
              <a:rPr lang="en-IE" sz="2000" dirty="0">
                <a:latin typeface="Arial" panose="020B0604020202020204" pitchFamily="34" charset="0"/>
                <a:cs typeface="Arial" panose="020B0604020202020204" pitchFamily="34" charset="0"/>
              </a:rPr>
              <a:t>... να γνωρίζουν πώς να σκέφτονται κριτικά</a:t>
            </a:r>
          </a:p>
          <a:p>
            <a:r>
              <a:rPr lang="en-IE" sz="2000" dirty="0">
                <a:latin typeface="Arial" panose="020B0604020202020204" pitchFamily="34" charset="0"/>
                <a:cs typeface="Arial" panose="020B0604020202020204" pitchFamily="34" charset="0"/>
              </a:rPr>
              <a:t>... να γνωρίζετε τις πλέον απαιτούμενες δεξιότητες και γνώσεις για τη διαχείριση του χρόνου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Ετοιμότητα απομακρυσμένης εργασίας - Βασικοί μαθησιακοί στόχοι</a:t>
            </a: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Οι βασικοί μαθησιακοί στόχοι για το κεφάλαιο "Ετοιμότητα για απομακρυσμένη εργασία" είναι οι εξής:</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εργάζονται εξ αποστάσεως σε μια ομάδα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κατανοούν την εικονική επικοινωνία</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κατανοούν την κριτική σκέψη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οργανώνουν και να διαχειρίζονται καλύτερα το χρόνο τους</a:t>
            </a:r>
          </a:p>
          <a:p>
            <a:pPr marL="342900" indent="-342900">
              <a:buFont typeface="+mj-lt"/>
              <a:buAutoNum type="arabicPeriod"/>
            </a:pPr>
            <a:r>
              <a:rPr lang="en-IE" sz="2000" dirty="0">
                <a:latin typeface="Arial" panose="020B0604020202020204" pitchFamily="34" charset="0"/>
                <a:cs typeface="Arial" panose="020B0604020202020204" pitchFamily="34" charset="0"/>
              </a:rPr>
              <a:t>Οι συμμετέχοντες γνωρίζουν πώς να </a:t>
            </a:r>
            <a:r>
              <a:rPr lang="en-US" sz="2000" dirty="0">
                <a:latin typeface="Arial" panose="020B0604020202020204" pitchFamily="34" charset="0"/>
                <a:cs typeface="Arial" panose="020B0604020202020204" pitchFamily="34" charset="0"/>
              </a:rPr>
              <a:t>χρησιμοποιούν τη δημιουργική επίλυση προβλημάτων</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γνωρίζουν πώς να εφαρμόζουν την πειθαρχία</a:t>
            </a:r>
            <a:endParaRPr lang="en-IE" dirty="0"/>
          </a:p>
          <a:p>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ΕΙΣΑΓΩΓΗ</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2400" b="1" i="0" u="none" strike="noStrike" kern="1200" cap="none" spc="0" normalizeH="0" baseline="0" noProof="0" dirty="0">
                <a:ln>
                  <a:noFill/>
                </a:ln>
                <a:solidFill>
                  <a:srgbClr val="494949"/>
                </a:solidFill>
                <a:effectLst/>
                <a:uLnTx/>
                <a:uFillTx/>
                <a:latin typeface="ProximaNovaRegular"/>
                <a:ea typeface="+mn-ea"/>
                <a:cs typeface="+mn-cs"/>
              </a:rPr>
              <a:t>Κατανόηση της εικονικής επικοινωνίας</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1146810" y="1339926"/>
            <a:ext cx="6467166" cy="378565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Ορίζουμε την </a:t>
            </a:r>
            <a:r>
              <a:rPr lang="en-US" sz="2000" b="1" dirty="0">
                <a:latin typeface="Arial" panose="020B0604020202020204" pitchFamily="34" charset="0"/>
                <a:cs typeface="Arial" panose="020B0604020202020204" pitchFamily="34" charset="0"/>
              </a:rPr>
              <a:t>εικονική επικοινωνία </a:t>
            </a:r>
            <a:r>
              <a:rPr lang="en-US" sz="2000" dirty="0">
                <a:latin typeface="Arial" panose="020B0604020202020204" pitchFamily="34" charset="0"/>
                <a:cs typeface="Arial" panose="020B0604020202020204" pitchFamily="34" charset="0"/>
              </a:rPr>
              <a:t>ως έναν τρόπο επικοινωνίας που περιλαμβάνει τη χρήση της τεχνολογίας - ήχου και βίντεο - για την επικοινωνία με άτομα που δεν είναι φυσικά παρόντα μπροστά μας.</a:t>
            </a:r>
            <a:r>
              <a:rPr lang="en-US" sz="2000" dirty="0">
                <a:latin typeface="Arial" panose="020B0604020202020204" pitchFamily="34" charset="0"/>
                <a:cs typeface="Arial" panose="020B0604020202020204" pitchFamily="34" charset="0"/>
              </a:rPr>
              <a:t> Οι άνθρωποι μπορεί να βρίσκονται στο διπλανό δωμάτιο, σε άλλο όροφο, στη γειτονιά ή ακόμη και χιλιόμετρα μακριά. Αν και η εικονική επικοινωνία ξεκίνησε πολύ παλιά με την εφεύρεση του τηλεφώνου, η έλευση των webcams, των τηλεδιασκέψεων και των άμεσων επικοινωνιών, που έκαναν την εικονική επικοινωνία μεγάλη επιτυχία. Σήμερα χρησιμοποιούμε την εικονική επικοινωνία σχεδόν σε κάθε εργασία της ζωής μέσα στην οικογένεια, τους φίλους και το γραφείο, για να αναφέρουμε μερικά από αυτά.</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1146810" y="1339926"/>
            <a:ext cx="6467166" cy="4370427"/>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Αποτελεσματική επικοινωνία </a:t>
            </a:r>
          </a:p>
          <a:p>
            <a:r>
              <a:rPr lang="en-US" sz="2000" dirty="0">
                <a:latin typeface="Arial" panose="020B0604020202020204" pitchFamily="34" charset="0"/>
                <a:cs typeface="Arial" panose="020B0604020202020204" pitchFamily="34" charset="0"/>
              </a:rPr>
              <a:t>Η αποτελεσματική επικοινωνία είναι σημαντική σε μια εικονική ομάδα. Η ανοιχτή, ειλικρινής επικοινωνία όχι μόνο σας βοηθά να αποφύγετε τις παρεξηγήσεις, αλλά θα αυξήσει και την αποτελεσματικότητά σας.</a:t>
            </a:r>
          </a:p>
          <a:p>
            <a:r>
              <a:rPr lang="en-US" sz="2000" dirty="0">
                <a:latin typeface="Arial" panose="020B0604020202020204" pitchFamily="34" charset="0"/>
                <a:cs typeface="Arial" panose="020B0604020202020204" pitchFamily="34" charset="0"/>
              </a:rPr>
              <a:t>Είναι ζωτικής σημασίας να έχετε σωστή επικοινωνία όταν εργάζεστε εξ αποστάσεως. </a:t>
            </a:r>
          </a:p>
          <a:p>
            <a:r>
              <a:rPr lang="en-US" sz="2000" dirty="0">
                <a:latin typeface="Arial" panose="020B0604020202020204" pitchFamily="34" charset="0"/>
                <a:cs typeface="Arial" panose="020B0604020202020204" pitchFamily="34" charset="0"/>
              </a:rPr>
              <a:t>Γιατί; Επειδή η εικονική επικοινωνία έχει τεράστιο αντίκτυπο στην παραγωγικότητα. Όταν η ομάδα σας γνωρίζει πώς να επικοινωνεί καλά, μπορεί να κάνει τη δουλειά της χωρίς να περιμένει ώρες για μια απάντηση. Επιπλέον, η κακή επικοινωνία μεταξύ απομακρυσμένων ομάδων αυξάνει τις πιθανότητες να πάνε τα πράγματα στραβά. </a:t>
            </a:r>
          </a:p>
          <a:p>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984578" y="299570"/>
            <a:ext cx="6467166" cy="590931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Κανόνες για καλύτερη επικοινωνία σε εικονικές ομάδες</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Πείτε "καλημέρα"</a:t>
            </a:r>
          </a:p>
          <a:p>
            <a:r>
              <a:rPr lang="en-US" dirty="0">
                <a:latin typeface="Arial" panose="020B0604020202020204" pitchFamily="34" charset="0"/>
                <a:cs typeface="Arial" panose="020B0604020202020204" pitchFamily="34" charset="0"/>
              </a:rPr>
              <a:t>Μία από τις μεγαλύτερες μεταβάσεις που αντιμετωπίζουν οι εργαζόμενοι όταν εργάζονται εξ αποστάσεως είναι η έλλειψη ανθρώπινης αλληλεπίδρασης και η έλλειψη δομής.</a:t>
            </a:r>
          </a:p>
          <a:p>
            <a:r>
              <a:rPr lang="en-US" dirty="0">
                <a:latin typeface="Arial" panose="020B0604020202020204" pitchFamily="34" charset="0"/>
                <a:cs typeface="Arial" panose="020B0604020202020204" pitchFamily="34" charset="0"/>
              </a:rPr>
              <a:t>Ένα καλό μέρος για να ξεκινήσετε; Πείτε "καλημέρα" ο ένας στον άλλον και βρείτε χρόνο να συζητήσετε στον πρωινό σας καφέ. Αυτό θα βοηθήσει την απομακρυσμένη ομάδα σας να αισθάνεται λιγότερο απομακρυσμένη.</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Χτίστε εμπιστοσύνη </a:t>
            </a:r>
            <a:r>
              <a:rPr lang="en-US" dirty="0">
                <a:latin typeface="Arial" panose="020B0604020202020204" pitchFamily="34" charset="0"/>
                <a:cs typeface="Arial" panose="020B0604020202020204" pitchFamily="34" charset="0"/>
              </a:rPr>
              <a:t>στο πρόσωπο και αναπτύξτε την εμπιστοσύνη αυτή με σαφείς προσδοκίες. Για να μπορέσουν οι άνθρωποι να εργαστούν αποτελεσματικά εικονικά, πρέπει να υπάρχει εμπιστοσύνη. Η εμπιστοσύνη δεν συμβαίνει με μαγικό τρόπο. Χτίζεται όταν φέρνετε την ομάδα σας μαζί για εκπαίδευση ή ομαδική ανάπτυξη και στη συνέχεια συνεχίζει να αναπτύσσεται με σαφείς προσδοκίες που τίθενται με συνέπεια από τους ηγέτες και ικανοποιούνται από την ομάδα.</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Προσπαθήστε να </a:t>
            </a:r>
            <a:r>
              <a:rPr lang="en-US" b="1" dirty="0">
                <a:latin typeface="Arial" panose="020B0604020202020204" pitchFamily="34" charset="0"/>
                <a:cs typeface="Arial" panose="020B0604020202020204" pitchFamily="34" charset="0"/>
              </a:rPr>
              <a:t>ακούτε ενεργά </a:t>
            </a:r>
            <a:r>
              <a:rPr lang="en-US" dirty="0">
                <a:latin typeface="Arial" panose="020B0604020202020204" pitchFamily="34" charset="0"/>
                <a:cs typeface="Arial" panose="020B0604020202020204" pitchFamily="34" charset="0"/>
              </a:rPr>
              <a:t>όταν μιλάει κάποιος άλλος και μην προσπαθείτε ποτέ να κάνετε multitasking. Δώστε στον άλλον την πλήρη προσοχή σας - αυτό αποτελεί ένδειξη σεβασμού και θα τον καταλάβετε καλύτερα.</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5 συμβουλές για αποτελεσματική επικοινωνία όταν οι υπάλληλοί σας εργάζονται από το σπίτι</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1813</ap:TotalTime>
  <ap:Words>871</ap:Words>
  <ap:Application>Microsoft Office PowerPoint</ap:Application>
  <ap:PresentationFormat>Widescreen</ap:PresentationFormat>
  <ap:Paragraphs>70</ap:Paragraphs>
  <ap:Slides>15</ap:Slides>
  <ap:Notes>0</ap:Notes>
  <ap:HiddenSlides>0</ap:HiddenSlides>
  <ap:MMClips>0</ap:MMClips>
  <ap:ScaleCrop>false</ap:ScaleCrop>
  <ap:HeadingPairs>
    <vt:vector baseType="variant" size="6">
      <vt:variant>
        <vt:lpstr>Fonts Used</vt:lpstr>
      </vt:variant>
      <vt:variant>
        <vt:i4>8</vt:i4>
      </vt:variant>
      <vt:variant>
        <vt:lpstr>Theme</vt:lpstr>
      </vt:variant>
      <vt:variant>
        <vt:i4>2</vt:i4>
      </vt:variant>
      <vt:variant>
        <vt:lpstr>Slide Titles</vt:lpstr>
      </vt:variant>
      <vt:variant>
        <vt:i4>15</vt:i4>
      </vt:variant>
    </vt:vector>
  </ap:HeadingPairs>
  <ap:TitlesOfParts>
    <vt:vector baseType="lpstr" size="25">
      <vt:lpstr>Arial</vt:lpstr>
      <vt:lpstr>Calibri</vt:lpstr>
      <vt:lpstr>Calibri Light</vt:lpstr>
      <vt:lpstr>Fjalla One</vt:lpstr>
      <vt:lpstr>ProximaNovaRegular</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Mike Keegan</dc:creator>
  <lastModifiedBy>Microsoft account</lastModifiedBy>
  <revision>61</revision>
  <lastPrinted>2019-12-06T16:57:25.0000000Z</lastPrinted>
  <dcterms:created xsi:type="dcterms:W3CDTF">2019-09-26T16:12:10.0000000Z</dcterms:created>
  <dcterms:modified xsi:type="dcterms:W3CDTF">2023-04-11T11:57:42.0000000Z</dcterms:modified>
  <keywords>, docId:9D122E8821E6F651F3806FC459599D89</keywords>
</coreProperties>
</file>