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19"/>
  </p:handoutMasterIdLst>
  <p:sldIdLst>
    <p:sldId id="269" r:id="rId3"/>
    <p:sldId id="257" r:id="rId4"/>
    <p:sldId id="267" r:id="rId5"/>
    <p:sldId id="268" r:id="rId6"/>
    <p:sldId id="272" r:id="rId7"/>
    <p:sldId id="294" r:id="rId8"/>
    <p:sldId id="295" r:id="rId9"/>
    <p:sldId id="296" r:id="rId10"/>
    <p:sldId id="277" r:id="rId11"/>
    <p:sldId id="281" r:id="rId12"/>
    <p:sldId id="297" r:id="rId13"/>
    <p:sldId id="282" r:id="rId14"/>
    <p:sldId id="292" r:id="rId15"/>
    <p:sldId id="291" r:id="rId16"/>
    <p:sldId id="293" r:id="rId17"/>
    <p:sldId id="270" r:id="rId18"/>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89" d="100"/>
          <a:sy n="89" d="100"/>
        </p:scale>
        <p:origin x="43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dirty="0"/>
          </a:p>
        </p:txBody>
      </p:sp>
      <p:sp>
        <p:nvSpPr>
          <p:cNvPr id="3" name="Substituent dată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6DF95D1-BA1A-4F61-A4D5-222D01E6DDD6}" type="datetimeFigureOut">
              <a:rPr lang="en-US" smtClean="0"/>
              <a:t>4/11/2023</a:t>
            </a:fld>
            <a:endParaRPr lang="en-US" dirty="0"/>
          </a:p>
        </p:txBody>
      </p:sp>
      <p:sp>
        <p:nvSpPr>
          <p:cNvPr id="4" name="Substituent subsol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dirty="0"/>
          </a:p>
        </p:txBody>
      </p:sp>
      <p:sp>
        <p:nvSpPr>
          <p:cNvPr id="5" name="Substituent număr diapozitiv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3DF82EB-296A-47BA-B3B5-0818C14B8FF4}" type="slidenum">
              <a:rPr lang="en-US" smtClean="0"/>
              <a:t>‹#›</a:t>
            </a:fld>
            <a:endParaRPr lang="en-US" dirty="0"/>
          </a:p>
        </p:txBody>
      </p:sp>
    </p:spTree>
    <p:extLst>
      <p:ext uri="{BB962C8B-B14F-4D97-AF65-F5344CB8AC3E}">
        <p14:creationId xmlns:p14="http://schemas.microsoft.com/office/powerpoint/2010/main" val="23753963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D1E04-EF3B-CD4E-A7F5-18385454C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CDECAEE4-7DA0-1E48-962B-D9A84547B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46F5CE90-B726-1A4E-B04B-B2DE3045DA84}"/>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A9F15408-2AD2-3247-8953-D7DB147470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331998B-CBF9-4449-A071-A58B074BFD0E}"/>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94519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FABA2-ECAC-204A-9706-BF31B23825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C5DBDBEE-1451-7543-94E3-22FEDAB97A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D77C927-FC16-7A46-A639-7C0FBE6FF574}"/>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7804F36A-7F48-D443-890E-9DE6FE91B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CE83BC5-37E5-C041-9A3F-40457A016AB7}"/>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1594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96D52D7-BCBB-574E-9AB2-8A83916051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3EE1824-A5EF-3E4E-9224-01624E2AB7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53B8DAB-445F-2F47-ADA7-6661EDDC29A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248E8CF1-D920-AB40-B556-0BEF3A6CE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E663B82-A7F7-EE48-A145-FC3D7FB51DC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4057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xmlns=""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xmlns="" id="{441E917D-0E03-49DA-BF92-F40B5858344C}"/>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5" name="Footer Placeholder 4">
            <a:extLst>
              <a:ext uri="{FF2B5EF4-FFF2-40B4-BE49-F238E27FC236}">
                <a16:creationId xmlns:a16="http://schemas.microsoft.com/office/drawing/2014/main" xmlns="" id="{C097F5EA-B805-46B9-BB91-FC0CECF5C5A6}"/>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xmlns=""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204066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BB6188CF-8605-44D4-91B1-2D41EFB58F5B}"/>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5" name="Footer Placeholder 4">
            <a:extLst>
              <a:ext uri="{FF2B5EF4-FFF2-40B4-BE49-F238E27FC236}">
                <a16:creationId xmlns:a16="http://schemas.microsoft.com/office/drawing/2014/main" xmlns="" id="{BCE9CA68-90C4-44FC-81F7-F7D8DE8F73B4}"/>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xmlns=""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2967959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xmlns=""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C6E5D1C-C232-423C-B97D-100F561D6250}"/>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5" name="Footer Placeholder 4">
            <a:extLst>
              <a:ext uri="{FF2B5EF4-FFF2-40B4-BE49-F238E27FC236}">
                <a16:creationId xmlns:a16="http://schemas.microsoft.com/office/drawing/2014/main" xmlns="" id="{77C0A211-EBA1-4E9A-B9DA-9C81A23D6241}"/>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xmlns=""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193451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xmlns=""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xmlns="" id="{83BD8258-D387-4762-A4C0-D05B2D5367A1}"/>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6" name="Footer Placeholder 5">
            <a:extLst>
              <a:ext uri="{FF2B5EF4-FFF2-40B4-BE49-F238E27FC236}">
                <a16:creationId xmlns:a16="http://schemas.microsoft.com/office/drawing/2014/main" xmlns="" id="{06FD8A61-6A1D-4124-9F58-BD5F57CD141E}"/>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xmlns=""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281591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xmlns=""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xmlns="" id="{1CAD97B6-D14D-4492-981D-9E5985ABD771}"/>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8" name="Footer Placeholder 7">
            <a:extLst>
              <a:ext uri="{FF2B5EF4-FFF2-40B4-BE49-F238E27FC236}">
                <a16:creationId xmlns:a16="http://schemas.microsoft.com/office/drawing/2014/main" xmlns="" id="{4EAF5ACA-2978-4461-B567-C1828EEBF183}"/>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xmlns=""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14946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xmlns="" id="{21668849-2ECA-41D6-8B99-8AEF7D789173}"/>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4" name="Footer Placeholder 3">
            <a:extLst>
              <a:ext uri="{FF2B5EF4-FFF2-40B4-BE49-F238E27FC236}">
                <a16:creationId xmlns:a16="http://schemas.microsoft.com/office/drawing/2014/main" xmlns="" id="{9CA92668-5314-4E22-A07D-FD58100A1D2F}"/>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xmlns=""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388499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6ADACF-9141-475B-A768-629D6B5DD3D1}"/>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3" name="Footer Placeholder 2">
            <a:extLst>
              <a:ext uri="{FF2B5EF4-FFF2-40B4-BE49-F238E27FC236}">
                <a16:creationId xmlns:a16="http://schemas.microsoft.com/office/drawing/2014/main" xmlns="" id="{6D0C1420-8C9C-4FAB-A47A-7EBBD9FB23F7}"/>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xmlns=""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4562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xmlns=""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CF9126-C51B-4E7A-B8D9-60D71C13A91D}"/>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6" name="Footer Placeholder 5">
            <a:extLst>
              <a:ext uri="{FF2B5EF4-FFF2-40B4-BE49-F238E27FC236}">
                <a16:creationId xmlns:a16="http://schemas.microsoft.com/office/drawing/2014/main" xmlns="" id="{77FB720E-66A7-4BDF-A0AD-A966490D89A5}"/>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xmlns=""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145295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D93ED-6302-D246-977B-8F8BA5C0D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35FC9CB6-A44E-7C4F-86D6-67DB940F3A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49D9012-79B1-8944-A19F-C489197915EC}"/>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97202DBC-E88E-0047-934E-C09E7B0EB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CC0B7D7-1BF2-294D-B08B-D95694171188}"/>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39597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xmlns=""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xmlns=""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86B1FB-6F77-44FF-A74B-DD36F0C636A9}"/>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6" name="Footer Placeholder 5">
            <a:extLst>
              <a:ext uri="{FF2B5EF4-FFF2-40B4-BE49-F238E27FC236}">
                <a16:creationId xmlns:a16="http://schemas.microsoft.com/office/drawing/2014/main" xmlns="" id="{6D46FFC8-9077-4EE8-A16D-40FF4AD281D5}"/>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xmlns=""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8940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2F02BF6F-1E67-4E1C-B37B-363F70A6C903}"/>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5" name="Footer Placeholder 4">
            <a:extLst>
              <a:ext uri="{FF2B5EF4-FFF2-40B4-BE49-F238E27FC236}">
                <a16:creationId xmlns:a16="http://schemas.microsoft.com/office/drawing/2014/main" xmlns="" id="{3C92106D-6913-4E05-B355-2DAF9461625E}"/>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xmlns=""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256986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54C562BC-2D92-4C40-8295-0A42695028A9}"/>
              </a:ext>
            </a:extLst>
          </p:cNvPr>
          <p:cNvSpPr>
            <a:spLocks noGrp="1"/>
          </p:cNvSpPr>
          <p:nvPr>
            <p:ph type="dt" sz="half" idx="10"/>
          </p:nvPr>
        </p:nvSpPr>
        <p:spPr/>
        <p:txBody>
          <a:bodyPr/>
          <a:lstStyle/>
          <a:p>
            <a:fld id="{F387C834-A5CE-43E4-B625-AB789F6C3506}" type="datetimeFigureOut">
              <a:rPr lang="en-IE" smtClean="0"/>
              <a:t>11/04/2023</a:t>
            </a:fld>
            <a:endParaRPr lang="en-IE" dirty="0"/>
          </a:p>
        </p:txBody>
      </p:sp>
      <p:sp>
        <p:nvSpPr>
          <p:cNvPr id="5" name="Footer Placeholder 4">
            <a:extLst>
              <a:ext uri="{FF2B5EF4-FFF2-40B4-BE49-F238E27FC236}">
                <a16:creationId xmlns:a16="http://schemas.microsoft.com/office/drawing/2014/main" xmlns="" id="{3A41ED42-88C6-462A-B6E4-39D1521C094C}"/>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xmlns=""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dirty="0"/>
          </a:p>
        </p:txBody>
      </p:sp>
    </p:spTree>
    <p:extLst>
      <p:ext uri="{BB962C8B-B14F-4D97-AF65-F5344CB8AC3E}">
        <p14:creationId xmlns:p14="http://schemas.microsoft.com/office/powerpoint/2010/main" val="28388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C8678A-3BB0-494D-AED6-8042B60B4A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D65B7E61-5127-A142-A378-34FC2D92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C9BFAA2E-3ADD-E94B-AF6B-1786FE5E4C41}"/>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0BA8C191-3E7E-9547-B146-D67A56941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2AC7C83-ECFD-9847-A34B-2F1A6F82FBC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89258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868F0-5703-5C4B-B9CF-2BFE4BA7F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F489CF8-D32A-B948-937D-AACC16681C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42B1CF87-3F24-5343-9FF0-64670146E2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61A2B258-1646-1145-8C97-B71A230E198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D1F1B314-387A-E548-A90A-D7FE45942B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2ADEE46-7BEA-D747-B33C-EFA24B9ACD0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3589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CCA18-CAE5-E945-9ADE-1513F08D523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2357B73B-BB3A-1148-A5FE-E90EDACB9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FC85ACC2-7E90-A740-8022-3182679296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B4F85833-89F0-684D-BB4C-1803B6271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A5B0C3E-F3E6-BD47-86F8-9E0CBF13C8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ECFC4C9A-D933-A748-B85C-748D581327F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8" name="Footer Placeholder 7">
            <a:extLst>
              <a:ext uri="{FF2B5EF4-FFF2-40B4-BE49-F238E27FC236}">
                <a16:creationId xmlns:a16="http://schemas.microsoft.com/office/drawing/2014/main" xmlns="" id="{3F74B2F4-BD39-3A41-BE73-46D67F0AA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08932877-40BF-504E-8347-5144C8D5574C}"/>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06235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5CD59-F5D5-0443-80D9-72F9259BB9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77CA507E-6EE2-234F-8DC0-3DD89C5F4463}"/>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4" name="Footer Placeholder 3">
            <a:extLst>
              <a:ext uri="{FF2B5EF4-FFF2-40B4-BE49-F238E27FC236}">
                <a16:creationId xmlns:a16="http://schemas.microsoft.com/office/drawing/2014/main" xmlns="" id="{B091C29D-A9D2-2643-A696-A611ADC5F3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3D64783B-119E-6A41-807F-3AE3F1300373}"/>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64945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791D130-176F-9645-BC82-90A64D609A46}"/>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3" name="Footer Placeholder 2">
            <a:extLst>
              <a:ext uri="{FF2B5EF4-FFF2-40B4-BE49-F238E27FC236}">
                <a16:creationId xmlns:a16="http://schemas.microsoft.com/office/drawing/2014/main" xmlns="" id="{C16B9028-0EB6-574D-95AB-3F3AFB7408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DE6E6402-5CF8-2549-9F4D-ED8180799484}"/>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78385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D24C7-9FAF-6E49-A938-059C00D071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5AE0BF93-17B1-8A49-9FE3-8DE0146AC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CFDD2111-12E7-A946-85B6-3B21CAC70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9EBFF97E-739C-8C4C-B202-84C2FBA86AA7}"/>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6A3D0CD0-4965-3A42-AD78-1DC2DAB786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035D337-2648-E441-A612-7294CF3BAF2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5934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1F841-B90A-7943-A378-8B8483062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9A9D1E67-D0C2-3540-835F-3E5F7EDF0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E32D6AD1-F17D-4147-8C53-28118C125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3CB54D54-B677-8C4B-BF15-FED123BB25F3}"/>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E3191FAA-2DAA-EA4E-87C2-6E932DCDEE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45135C7-FB15-A540-9156-F6B6F6FB946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62304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EC91E4E-8655-3042-844C-A6176830A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711FE06B-7EAF-554B-80BF-8F1E74FC4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F153E6E3-EDF7-8A49-A874-CC9B24C22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AFEA8674-54F3-264D-B241-67774288A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51D6FE90-E84A-EC4D-8E71-82DBCB7DA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C72B2-CAFB-B245-B977-6EA33A0A0924}" type="slidenum">
              <a:rPr lang="en-US" smtClean="0"/>
              <a:t>‹#›</a:t>
            </a:fld>
            <a:endParaRPr lang="en-US" dirty="0"/>
          </a:p>
        </p:txBody>
      </p:sp>
    </p:spTree>
    <p:extLst>
      <p:ext uri="{BB962C8B-B14F-4D97-AF65-F5344CB8AC3E}">
        <p14:creationId xmlns:p14="http://schemas.microsoft.com/office/powerpoint/2010/main" val="366003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11/04/2023</a:t>
            </a:fld>
            <a:endParaRPr lang="en-IE" dirty="0"/>
          </a:p>
        </p:txBody>
      </p:sp>
      <p:sp>
        <p:nvSpPr>
          <p:cNvPr id="5" name="Footer Placeholder 4">
            <a:extLst>
              <a:ext uri="{FF2B5EF4-FFF2-40B4-BE49-F238E27FC236}">
                <a16:creationId xmlns:a16="http://schemas.microsoft.com/office/drawing/2014/main" xmlns=""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xmlns=""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dirty="0"/>
          </a:p>
        </p:txBody>
      </p:sp>
    </p:spTree>
    <p:extLst>
      <p:ext uri="{BB962C8B-B14F-4D97-AF65-F5344CB8AC3E}">
        <p14:creationId xmlns:p14="http://schemas.microsoft.com/office/powerpoint/2010/main" val="203161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hyperlink" Target="https://www.brightconcept-consulting.com/en/blog/leadership/how-to-develop-the-7-skills-of-critical-thinking" TargetMode="External"/><Relationship Id="rId5" Type="http://schemas.openxmlformats.org/officeDocument/2006/relationships/image" Target="../media/image1.jp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1.jp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304" y="6275993"/>
            <a:ext cx="1964299" cy="412100"/>
          </a:xfrm>
          <a:prstGeom prst="rect">
            <a:avLst/>
          </a:prstGeom>
        </p:spPr>
      </p:pic>
      <p:pic>
        <p:nvPicPr>
          <p:cNvPr id="4" name="Picture 3">
            <a:extLst>
              <a:ext uri="{FF2B5EF4-FFF2-40B4-BE49-F238E27FC236}">
                <a16:creationId xmlns:a16="http://schemas.microsoft.com/office/drawing/2014/main" xmlns=""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909" y="855409"/>
            <a:ext cx="6558564" cy="3269778"/>
          </a:xfrm>
          <a:prstGeom prst="rect">
            <a:avLst/>
          </a:prstGeom>
        </p:spPr>
      </p:pic>
      <p:sp>
        <p:nvSpPr>
          <p:cNvPr id="6" name="Title 5">
            <a:extLst>
              <a:ext uri="{FF2B5EF4-FFF2-40B4-BE49-F238E27FC236}">
                <a16:creationId xmlns:a16="http://schemas.microsoft.com/office/drawing/2014/main" xmlns="" id="{77D51BA8-305D-BA4F-B053-601A01FD369A}"/>
              </a:ext>
            </a:extLst>
          </p:cNvPr>
          <p:cNvSpPr txBox="1">
            <a:spLocks noGrp="1"/>
          </p:cNvSpPr>
          <p:nvPr>
            <p:ph type="ctrTitle"/>
          </p:nvPr>
        </p:nvSpPr>
        <p:spPr>
          <a:xfrm>
            <a:off x="1297489" y="4189268"/>
            <a:ext cx="9597021" cy="2086725"/>
          </a:xfrm>
          <a:prstGeom prst="rect">
            <a:avLst/>
          </a:prstGeom>
          <a:noFill/>
        </p:spPr>
        <p:txBody>
          <a:bodyPr wrap="square" rtlCol="0">
            <a:spAutoFit/>
          </a:bodyPr>
          <a:lstStyle/>
          <a:p>
            <a:pPr algn="ctr"/>
            <a:r>
              <a:rPr lang="en-US" sz="4800" dirty="0">
                <a:solidFill>
                  <a:srgbClr val="C00000"/>
                </a:solidFill>
                <a:latin typeface="Arial" panose="020B0604020202020204" pitchFamily="34" charset="0"/>
                <a:cs typeface="Arial" panose="020B0604020202020204" pitchFamily="34" charset="0"/>
              </a:rPr>
              <a:t>Value Proposition for remote working readiness resources.</a:t>
            </a:r>
            <a:br>
              <a:rPr lang="en-US" sz="4800" dirty="0">
                <a:solidFill>
                  <a:srgbClr val="C00000"/>
                </a:solidFill>
                <a:latin typeface="Arial" panose="020B0604020202020204" pitchFamily="34" charset="0"/>
                <a:cs typeface="Arial" panose="020B0604020202020204" pitchFamily="34" charset="0"/>
              </a:rPr>
            </a:br>
            <a:r>
              <a:rPr lang="en-US" sz="4800" dirty="0">
                <a:solidFill>
                  <a:srgbClr val="7030A0"/>
                </a:solidFill>
                <a:latin typeface="Arial" panose="020B0604020202020204" pitchFamily="34" charset="0"/>
                <a:cs typeface="Arial" panose="020B0604020202020204" pitchFamily="34" charset="0"/>
              </a:rPr>
              <a:t>B-Creative Association</a:t>
            </a:r>
          </a:p>
        </p:txBody>
      </p:sp>
      <p:pic>
        <p:nvPicPr>
          <p:cNvPr id="7" name="Picture 6">
            <a:extLst>
              <a:ext uri="{FF2B5EF4-FFF2-40B4-BE49-F238E27FC236}">
                <a16:creationId xmlns:a16="http://schemas.microsoft.com/office/drawing/2014/main" xmlns=""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spTree>
    <p:extLst>
      <p:ext uri="{BB962C8B-B14F-4D97-AF65-F5344CB8AC3E}">
        <p14:creationId xmlns:p14="http://schemas.microsoft.com/office/powerpoint/2010/main" val="3562115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xmlns="" id="{6DF9DD5B-14FF-472F-A715-821145C0AE4C}"/>
              </a:ext>
            </a:extLst>
          </p:cNvPr>
          <p:cNvSpPr txBox="1"/>
          <p:nvPr/>
        </p:nvSpPr>
        <p:spPr>
          <a:xfrm>
            <a:off x="674255" y="1450539"/>
            <a:ext cx="6465454" cy="3139321"/>
          </a:xfrm>
          <a:prstGeom prst="rect">
            <a:avLst/>
          </a:prstGeom>
          <a:noFill/>
        </p:spPr>
        <p:txBody>
          <a:bodyPr wrap="square">
            <a:spAutoFit/>
          </a:bodyPr>
          <a:lstStyle/>
          <a:p>
            <a:r>
              <a:rPr lang="en-US" b="1" dirty="0"/>
              <a:t>How to improve your critical thinking skills</a:t>
            </a:r>
          </a:p>
          <a:p>
            <a:endParaRPr lang="en-US" dirty="0"/>
          </a:p>
          <a:p>
            <a:endParaRPr lang="en-US" dirty="0"/>
          </a:p>
          <a:p>
            <a:pPr marL="285750" indent="-285750">
              <a:buFont typeface="Arial" panose="020B0604020202020204" pitchFamily="34" charset="0"/>
              <a:buChar char="•"/>
            </a:pPr>
            <a:r>
              <a:rPr lang="en-US" dirty="0"/>
              <a:t>Know exactly what you want. Knowing exactly what you want is the first step in critical thinking.</a:t>
            </a:r>
          </a:p>
          <a:p>
            <a:pPr marL="285750" indent="-285750">
              <a:buFont typeface="Arial" panose="020B0604020202020204" pitchFamily="34" charset="0"/>
              <a:buChar char="•"/>
            </a:pPr>
            <a:r>
              <a:rPr lang="en-US" dirty="0"/>
              <a:t>Manage your biases.</a:t>
            </a:r>
          </a:p>
          <a:p>
            <a:pPr marL="285750" indent="-285750">
              <a:buFont typeface="Arial" panose="020B0604020202020204" pitchFamily="34" charset="0"/>
              <a:buChar char="•"/>
            </a:pPr>
            <a:r>
              <a:rPr lang="en-US" dirty="0"/>
              <a:t>Consider the consequences of your options.</a:t>
            </a:r>
          </a:p>
          <a:p>
            <a:pPr marL="285750" indent="-285750">
              <a:buFont typeface="Arial" panose="020B0604020202020204" pitchFamily="34" charset="0"/>
              <a:buChar char="•"/>
            </a:pPr>
            <a:r>
              <a:rPr lang="en-US" dirty="0"/>
              <a:t>Do your research.</a:t>
            </a:r>
          </a:p>
          <a:p>
            <a:pPr marL="285750" indent="-285750">
              <a:buFont typeface="Arial" panose="020B0604020202020204" pitchFamily="34" charset="0"/>
              <a:buChar char="•"/>
            </a:pPr>
            <a:r>
              <a:rPr lang="en-US" dirty="0"/>
              <a:t>Accept the fact that you are not always right.</a:t>
            </a:r>
          </a:p>
          <a:p>
            <a:pPr marL="285750" indent="-285750">
              <a:buFont typeface="Arial" panose="020B0604020202020204" pitchFamily="34" charset="0"/>
              <a:buChar char="•"/>
            </a:pPr>
            <a:r>
              <a:rPr lang="en-US" dirty="0"/>
              <a:t>Break it down.</a:t>
            </a:r>
          </a:p>
          <a:p>
            <a:pPr marL="285750" indent="-285750">
              <a:buFont typeface="Arial" panose="020B0604020202020204" pitchFamily="34" charset="0"/>
              <a:buChar char="•"/>
            </a:pPr>
            <a:r>
              <a:rPr lang="en-US" dirty="0"/>
              <a:t>Don't compress things.</a:t>
            </a:r>
          </a:p>
        </p:txBody>
      </p:sp>
    </p:spTree>
    <p:extLst>
      <p:ext uri="{BB962C8B-B14F-4D97-AF65-F5344CB8AC3E}">
        <p14:creationId xmlns:p14="http://schemas.microsoft.com/office/powerpoint/2010/main" val="128756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xmlns="" id="{6F2A0D33-D425-C9CC-2C26-95B9B628FD37}"/>
              </a:ext>
            </a:extLst>
          </p:cNvPr>
          <p:cNvSpPr txBox="1"/>
          <p:nvPr/>
        </p:nvSpPr>
        <p:spPr>
          <a:xfrm>
            <a:off x="729673" y="1339656"/>
            <a:ext cx="6465454" cy="2585323"/>
          </a:xfrm>
          <a:prstGeom prst="rect">
            <a:avLst/>
          </a:prstGeom>
          <a:noFill/>
        </p:spPr>
        <p:txBody>
          <a:bodyPr wrap="square">
            <a:spAutoFit/>
          </a:bodyPr>
          <a:lstStyle/>
          <a:p>
            <a:r>
              <a:rPr lang="en-US" b="1" dirty="0"/>
              <a:t>How to improve your critical thinking skills in 7 steps</a:t>
            </a:r>
          </a:p>
          <a:p>
            <a:endParaRPr lang="en-US" dirty="0"/>
          </a:p>
          <a:p>
            <a:pPr marL="285750" indent="-285750">
              <a:buFont typeface="Arial" panose="020B0604020202020204" pitchFamily="34" charset="0"/>
              <a:buChar char="•"/>
            </a:pPr>
            <a:r>
              <a:rPr lang="en-US" dirty="0"/>
              <a:t>Identify the question.</a:t>
            </a:r>
          </a:p>
          <a:p>
            <a:pPr marL="285750" indent="-285750">
              <a:buFont typeface="Arial" panose="020B0604020202020204" pitchFamily="34" charset="0"/>
              <a:buChar char="•"/>
            </a:pPr>
            <a:r>
              <a:rPr lang="en-US" dirty="0"/>
              <a:t>Collect information.</a:t>
            </a:r>
          </a:p>
          <a:p>
            <a:pPr marL="285750" indent="-285750">
              <a:buFont typeface="Arial" panose="020B0604020202020204" pitchFamily="34" charset="0"/>
              <a:buChar char="•"/>
            </a:pPr>
            <a:r>
              <a:rPr lang="en-US" dirty="0"/>
              <a:t>Investigate and review.</a:t>
            </a:r>
          </a:p>
          <a:p>
            <a:pPr marL="285750" indent="-285750">
              <a:buFont typeface="Arial" panose="020B0604020202020204" pitchFamily="34" charset="0"/>
              <a:buChar char="•"/>
            </a:pPr>
            <a:r>
              <a:rPr lang="en-US" dirty="0"/>
              <a:t>Determine what is relevant.</a:t>
            </a:r>
          </a:p>
          <a:p>
            <a:pPr marL="285750" indent="-285750">
              <a:buFont typeface="Arial" panose="020B0604020202020204" pitchFamily="34" charset="0"/>
              <a:buChar char="•"/>
            </a:pPr>
            <a:r>
              <a:rPr lang="en-US" dirty="0"/>
              <a:t>Self-evaluation.</a:t>
            </a:r>
          </a:p>
          <a:p>
            <a:pPr marL="285750" indent="-285750">
              <a:buFont typeface="Arial" panose="020B0604020202020204" pitchFamily="34" charset="0"/>
              <a:buChar char="•"/>
            </a:pPr>
            <a:r>
              <a:rPr lang="en-US" dirty="0"/>
              <a:t>Draw conclusions.</a:t>
            </a:r>
          </a:p>
          <a:p>
            <a:pPr marL="285750" indent="-285750">
              <a:buFont typeface="Arial" panose="020B0604020202020204" pitchFamily="34" charset="0"/>
              <a:buChar char="•"/>
            </a:pPr>
            <a:r>
              <a:rPr lang="en-US" dirty="0"/>
              <a:t>Explain your conclusions.</a:t>
            </a:r>
          </a:p>
        </p:txBody>
      </p:sp>
    </p:spTree>
    <p:extLst>
      <p:ext uri="{BB962C8B-B14F-4D97-AF65-F5344CB8AC3E}">
        <p14:creationId xmlns:p14="http://schemas.microsoft.com/office/powerpoint/2010/main" val="84004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A7451D6F-223B-4F1A-BC33-F3D584599FD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xmlns=""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2" y="0"/>
            <a:ext cx="12191998" cy="6858000"/>
          </a:xfrm>
          <a:prstGeom prst="rect">
            <a:avLst/>
          </a:prstGeom>
          <a:solidFill>
            <a:srgbClr val="662483"/>
          </a:solidFill>
        </p:spPr>
      </p:pic>
      <p:sp>
        <p:nvSpPr>
          <p:cNvPr id="19" name="TextBox 18">
            <a:extLst>
              <a:ext uri="{FF2B5EF4-FFF2-40B4-BE49-F238E27FC236}">
                <a16:creationId xmlns:a16="http://schemas.microsoft.com/office/drawing/2014/main" xmlns=""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ACTIVITY 2</a:t>
            </a:r>
          </a:p>
        </p:txBody>
      </p:sp>
      <p:sp>
        <p:nvSpPr>
          <p:cNvPr id="22" name="Rectangle 21">
            <a:extLst>
              <a:ext uri="{FF2B5EF4-FFF2-40B4-BE49-F238E27FC236}">
                <a16:creationId xmlns:a16="http://schemas.microsoft.com/office/drawing/2014/main" xmlns=""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xmlns=""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xmlns=""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xmlns="" id="{11A6F41F-CAC3-DAE0-6896-A245B1D8F453}"/>
              </a:ext>
            </a:extLst>
          </p:cNvPr>
          <p:cNvSpPr txBox="1"/>
          <p:nvPr/>
        </p:nvSpPr>
        <p:spPr>
          <a:xfrm>
            <a:off x="342782" y="3205018"/>
            <a:ext cx="6169890" cy="369332"/>
          </a:xfrm>
          <a:prstGeom prst="rect">
            <a:avLst/>
          </a:prstGeom>
          <a:noFill/>
        </p:spPr>
        <p:txBody>
          <a:bodyPr wrap="square">
            <a:spAutoFit/>
          </a:bodyPr>
          <a:lstStyle/>
          <a:p>
            <a:r>
              <a:rPr lang="en-US" dirty="0">
                <a:solidFill>
                  <a:schemeClr val="bg1"/>
                </a:solidFill>
              </a:rPr>
              <a:t>HOW TO DEVELOP THE 7 SKILLS OF CRITICAL THINKING</a:t>
            </a:r>
            <a:endParaRPr lang="en-GB" dirty="0">
              <a:solidFill>
                <a:schemeClr val="bg1"/>
              </a:solidFill>
            </a:endParaRPr>
          </a:p>
        </p:txBody>
      </p:sp>
    </p:spTree>
    <p:extLst>
      <p:ext uri="{BB962C8B-B14F-4D97-AF65-F5344CB8AC3E}">
        <p14:creationId xmlns:p14="http://schemas.microsoft.com/office/powerpoint/2010/main" val="264552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2" name="textruta 1">
            <a:extLst>
              <a:ext uri="{FF2B5EF4-FFF2-40B4-BE49-F238E27FC236}">
                <a16:creationId xmlns:a16="http://schemas.microsoft.com/office/drawing/2014/main" xmlns="" id="{B015AAFD-ED8F-04AB-1BBA-522C5FA97B7E}"/>
              </a:ext>
            </a:extLst>
          </p:cNvPr>
          <p:cNvSpPr txBox="1"/>
          <p:nvPr/>
        </p:nvSpPr>
        <p:spPr>
          <a:xfrm>
            <a:off x="538318" y="1440872"/>
            <a:ext cx="5754254" cy="3139321"/>
          </a:xfrm>
          <a:prstGeom prst="rect">
            <a:avLst/>
          </a:prstGeom>
          <a:noFill/>
        </p:spPr>
        <p:txBody>
          <a:bodyPr wrap="square" rtlCol="0">
            <a:spAutoFit/>
          </a:bodyPr>
          <a:lstStyle/>
          <a:p>
            <a:r>
              <a:rPr lang="en-US" dirty="0"/>
              <a:t>This recourse is a critical thinking self-assessment and see if you need improvement of your critical thinking skills. </a:t>
            </a:r>
          </a:p>
          <a:p>
            <a:endParaRPr lang="en-US" dirty="0"/>
          </a:p>
          <a:p>
            <a:r>
              <a:rPr lang="en-US" dirty="0"/>
              <a:t>After the self-assessment you can read more about how to develop your critical thinking skills. </a:t>
            </a:r>
          </a:p>
          <a:p>
            <a:endParaRPr lang="en-US" dirty="0"/>
          </a:p>
          <a:p>
            <a:r>
              <a:rPr lang="en-US" dirty="0"/>
              <a:t>Link to the resource: </a:t>
            </a:r>
          </a:p>
          <a:p>
            <a:r>
              <a:rPr lang="en-GB" dirty="0">
                <a:hlinkClick r:id="rId6"/>
              </a:rPr>
              <a:t>https://www.brightconcept-consulting.com/en/blog/leadership/how-to-develop-the-7-skills-of-critical-thinking</a:t>
            </a:r>
            <a:endParaRPr lang="en-GB" dirty="0"/>
          </a:p>
          <a:p>
            <a:endParaRPr lang="en-GB" dirty="0"/>
          </a:p>
        </p:txBody>
      </p:sp>
    </p:spTree>
    <p:extLst>
      <p:ext uri="{BB962C8B-B14F-4D97-AF65-F5344CB8AC3E}">
        <p14:creationId xmlns:p14="http://schemas.microsoft.com/office/powerpoint/2010/main" val="263732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A7451D6F-223B-4F1A-BC33-F3D584599FD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xmlns=""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xmlns="" id="{5763D3C6-6CCB-418E-B47E-BC9E5FCEC2DC}"/>
              </a:ext>
            </a:extLst>
          </p:cNvPr>
          <p:cNvSpPr txBox="1"/>
          <p:nvPr/>
        </p:nvSpPr>
        <p:spPr>
          <a:xfrm>
            <a:off x="342782" y="1157877"/>
            <a:ext cx="11341218"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CLOSE &amp; CONCLUSION</a:t>
            </a: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p>
        </p:txBody>
      </p:sp>
      <p:sp>
        <p:nvSpPr>
          <p:cNvPr id="22" name="Rectangle 21">
            <a:extLst>
              <a:ext uri="{FF2B5EF4-FFF2-40B4-BE49-F238E27FC236}">
                <a16:creationId xmlns:a16="http://schemas.microsoft.com/office/drawing/2014/main" xmlns=""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xmlns=""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xmlns=""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5218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3" y="-121186"/>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xmlns="" id="{A670A1EE-214F-0881-9A3D-32838E6C4CF3}"/>
              </a:ext>
            </a:extLst>
          </p:cNvPr>
          <p:cNvSpPr txBox="1"/>
          <p:nvPr/>
        </p:nvSpPr>
        <p:spPr>
          <a:xfrm>
            <a:off x="822036" y="905961"/>
            <a:ext cx="6465454" cy="4524315"/>
          </a:xfrm>
          <a:prstGeom prst="rect">
            <a:avLst/>
          </a:prstGeom>
          <a:noFill/>
        </p:spPr>
        <p:txBody>
          <a:bodyPr wrap="square">
            <a:spAutoFit/>
          </a:bodyPr>
          <a:lstStyle/>
          <a:p>
            <a:r>
              <a:rPr lang="en-GB" dirty="0"/>
              <a:t>Critical thinking differs from ordinary thinking in that you try to think differently – in a new way – for some reason. It could be that you want to try to see something from a new perspective or to problematize it.</a:t>
            </a:r>
          </a:p>
          <a:p>
            <a:endParaRPr lang="en-GB" dirty="0"/>
          </a:p>
          <a:p>
            <a:r>
              <a:rPr lang="en-GB" dirty="0"/>
              <a:t>Critical thinking also differs from expert thinking. While the expert is characterized by his different thinking tools and flexible ways of thinking - often thanks to his deep knowledge - no great knowledge is really required to think critically. Of course, the expert can think critically with the help of his expert thinking and often does. But that is not a prerequisite for critical thinking.</a:t>
            </a:r>
          </a:p>
          <a:p>
            <a:endParaRPr lang="en-GB" dirty="0"/>
          </a:p>
          <a:p>
            <a:r>
              <a:rPr lang="en-GB" dirty="0"/>
              <a:t>A common way of classifying critical thinking is using the concepts of skills, character traits and action. The skills are common and are often taught already at school, in the form of, for example, argumentation analysis or source criticism.</a:t>
            </a:r>
          </a:p>
        </p:txBody>
      </p:sp>
    </p:spTree>
    <p:extLst>
      <p:ext uri="{BB962C8B-B14F-4D97-AF65-F5344CB8AC3E}">
        <p14:creationId xmlns:p14="http://schemas.microsoft.com/office/powerpoint/2010/main" val="303934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22EEF9A8-0EF0-4F47-9334-882352D03E6F}"/>
              </a:ext>
            </a:extLst>
          </p:cNvPr>
          <p:cNvSpPr txBox="1"/>
          <p:nvPr/>
        </p:nvSpPr>
        <p:spPr>
          <a:xfrm>
            <a:off x="5185019" y="6117074"/>
            <a:ext cx="6771640" cy="553998"/>
          </a:xfrm>
          <a:prstGeom prst="rect">
            <a:avLst/>
          </a:prstGeom>
          <a:noFill/>
        </p:spPr>
        <p:txBody>
          <a:bodyPr wrap="square" rtlCol="0">
            <a:spAutoFit/>
          </a:bodyPr>
          <a:lstStyle/>
          <a:p>
            <a:pPr algn="just"/>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p>
        </p:txBody>
      </p:sp>
      <p:pic>
        <p:nvPicPr>
          <p:cNvPr id="17" name="Google Shape;123;p19">
            <a:extLst>
              <a:ext uri="{FF2B5EF4-FFF2-40B4-BE49-F238E27FC236}">
                <a16:creationId xmlns:a16="http://schemas.microsoft.com/office/drawing/2014/main" xmlns="" id="{8B66006C-4DCB-433C-BE7A-F55AD5F33B2E}"/>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3923930" y="974010"/>
            <a:ext cx="4077070" cy="2355115"/>
          </a:xfrm>
          <a:prstGeom prst="rect">
            <a:avLst/>
          </a:prstGeom>
          <a:noFill/>
          <a:ln>
            <a:noFill/>
          </a:ln>
        </p:spPr>
      </p:pic>
      <p:sp>
        <p:nvSpPr>
          <p:cNvPr id="25" name="Rectangle 24">
            <a:extLst>
              <a:ext uri="{FF2B5EF4-FFF2-40B4-BE49-F238E27FC236}">
                <a16:creationId xmlns:a16="http://schemas.microsoft.com/office/drawing/2014/main" xmlns=""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dirty="0"/>
          </a:p>
        </p:txBody>
      </p:sp>
      <p:sp>
        <p:nvSpPr>
          <p:cNvPr id="7" name="Rectangle 6">
            <a:extLst>
              <a:ext uri="{FF2B5EF4-FFF2-40B4-BE49-F238E27FC236}">
                <a16:creationId xmlns:a16="http://schemas.microsoft.com/office/drawing/2014/main" xmlns="" id="{6A17B786-ED52-4C2E-9DEF-14A96470614A}"/>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xmlns="" id="{1FB80AD3-AF0A-4194-AD8D-7555188CBF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7323" y="3690456"/>
            <a:ext cx="7597354" cy="1609650"/>
          </a:xfrm>
          <a:prstGeom prst="rect">
            <a:avLst/>
          </a:prstGeom>
        </p:spPr>
      </p:pic>
      <p:pic>
        <p:nvPicPr>
          <p:cNvPr id="9" name="Picture 8">
            <a:extLst>
              <a:ext uri="{FF2B5EF4-FFF2-40B4-BE49-F238E27FC236}">
                <a16:creationId xmlns:a16="http://schemas.microsoft.com/office/drawing/2014/main" xmlns="" id="{9E81700D-F452-4CAC-A942-A29E9FF0DF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20720" y="6185590"/>
            <a:ext cx="1964299" cy="412100"/>
          </a:xfrm>
          <a:prstGeom prst="rect">
            <a:avLst/>
          </a:prstGeom>
        </p:spPr>
      </p:pic>
      <p:pic>
        <p:nvPicPr>
          <p:cNvPr id="10" name="Picture 9">
            <a:extLst>
              <a:ext uri="{FF2B5EF4-FFF2-40B4-BE49-F238E27FC236}">
                <a16:creationId xmlns:a16="http://schemas.microsoft.com/office/drawing/2014/main" xmlns="" id="{8641ED3A-6319-4C7F-B64E-B4981B7C9E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3313" y="6185590"/>
            <a:ext cx="1405487" cy="558864"/>
          </a:xfrm>
          <a:prstGeom prst="rect">
            <a:avLst/>
          </a:prstGeom>
        </p:spPr>
      </p:pic>
    </p:spTree>
    <p:extLst>
      <p:ext uri="{BB962C8B-B14F-4D97-AF65-F5344CB8AC3E}">
        <p14:creationId xmlns:p14="http://schemas.microsoft.com/office/powerpoint/2010/main" val="183776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xmlns=""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xmlns="" id="{B4DB5102-2185-C54C-B51D-9C03258022F4}"/>
              </a:ext>
            </a:extLst>
          </p:cNvPr>
          <p:cNvSpPr/>
          <p:nvPr/>
        </p:nvSpPr>
        <p:spPr>
          <a:xfrm>
            <a:off x="1024037" y="1733354"/>
            <a:ext cx="9361586" cy="41895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804ED3AF-267B-4B43-BA34-DEB6042E0540}"/>
              </a:ext>
            </a:extLst>
          </p:cNvPr>
          <p:cNvSpPr txBox="1"/>
          <p:nvPr/>
        </p:nvSpPr>
        <p:spPr>
          <a:xfrm>
            <a:off x="1024036" y="874925"/>
            <a:ext cx="9175750" cy="769441"/>
          </a:xfrm>
          <a:prstGeom prst="rect">
            <a:avLst/>
          </a:prstGeom>
        </p:spPr>
        <p:txBody>
          <a:bodyPr wrap="square" rtlCol="0">
            <a:spAutoFit/>
          </a:bodyPr>
          <a:lstStyle/>
          <a:p>
            <a:pPr algn="ctr"/>
            <a:r>
              <a:rPr lang="en-US" sz="4400" dirty="0">
                <a:solidFill>
                  <a:srgbClr val="7030A0"/>
                </a:solidFill>
                <a:latin typeface="Arial" panose="020B0604020202020204" pitchFamily="34" charset="0"/>
                <a:cs typeface="Arial" panose="020B0604020202020204" pitchFamily="34" charset="0"/>
              </a:rPr>
              <a:t>Remote working readiness - Topics</a:t>
            </a:r>
          </a:p>
        </p:txBody>
      </p:sp>
      <p:sp>
        <p:nvSpPr>
          <p:cNvPr id="8" name="TextBox 7">
            <a:extLst>
              <a:ext uri="{FF2B5EF4-FFF2-40B4-BE49-F238E27FC236}">
                <a16:creationId xmlns:a16="http://schemas.microsoft.com/office/drawing/2014/main" xmlns="" id="{662D1785-DD3D-3548-A725-6EE3B057D9F4}"/>
              </a:ext>
            </a:extLst>
          </p:cNvPr>
          <p:cNvSpPr txBox="1"/>
          <p:nvPr/>
        </p:nvSpPr>
        <p:spPr>
          <a:xfrm>
            <a:off x="1297395" y="2101584"/>
            <a:ext cx="8814869" cy="3170099"/>
          </a:xfrm>
          <a:prstGeom prst="rect">
            <a:avLst/>
          </a:prstGeom>
          <a:noFill/>
        </p:spPr>
        <p:txBody>
          <a:bodyPr wrap="square" rtlCol="0">
            <a:spAutoFit/>
          </a:bodyPr>
          <a:lstStyle/>
          <a:p>
            <a:r>
              <a:rPr lang="en-IE" sz="2000" dirty="0">
                <a:latin typeface="Arial" panose="020B0604020202020204" pitchFamily="34" charset="0"/>
                <a:cs typeface="Arial" panose="020B0604020202020204" pitchFamily="34" charset="0"/>
              </a:rPr>
              <a:t>Within RETAIN ME project the following 6 remote working readiness topics will be tackled:</a:t>
            </a:r>
          </a:p>
          <a:p>
            <a:endParaRPr lang="en-IE" sz="2000" b="1" dirty="0">
              <a:latin typeface="Arial" panose="020B0604020202020204" pitchFamily="34" charset="0"/>
              <a:cs typeface="Arial" panose="020B0604020202020204" pitchFamily="34" charset="0"/>
            </a:endParaRPr>
          </a:p>
          <a:p>
            <a:r>
              <a:rPr lang="en-IE" sz="2000" b="1" dirty="0">
                <a:latin typeface="Arial" panose="020B0604020202020204" pitchFamily="34" charset="0"/>
                <a:cs typeface="Arial" panose="020B0604020202020204" pitchFamily="34" charset="0"/>
              </a:rPr>
              <a:t>Job-remote working readiness topics:</a:t>
            </a:r>
          </a:p>
          <a:p>
            <a:pPr marL="457200" indent="-457200">
              <a:buAutoNum type="arabicPeriod"/>
            </a:pPr>
            <a:r>
              <a:rPr lang="en-US" sz="2000" dirty="0">
                <a:latin typeface="Arial" panose="020B0604020202020204" pitchFamily="34" charset="0"/>
                <a:cs typeface="Arial" panose="020B0604020202020204" pitchFamily="34" charset="0"/>
              </a:rPr>
              <a:t>Ability to work remotely in a team.</a:t>
            </a:r>
          </a:p>
          <a:p>
            <a:pPr marL="457200" indent="-457200">
              <a:buAutoNum type="arabicPeriod"/>
            </a:pPr>
            <a:r>
              <a:rPr lang="en-US" sz="2000" dirty="0">
                <a:latin typeface="Arial" panose="020B0604020202020204" pitchFamily="34" charset="0"/>
                <a:cs typeface="Arial" panose="020B0604020202020204" pitchFamily="34" charset="0"/>
              </a:rPr>
              <a:t>Understanding virtual communication.</a:t>
            </a:r>
          </a:p>
          <a:p>
            <a:pPr marL="457200" indent="-457200">
              <a:buAutoNum type="arabicPeriod"/>
            </a:pPr>
            <a:r>
              <a:rPr lang="en-US" sz="2000" dirty="0">
                <a:latin typeface="Arial" panose="020B0604020202020204" pitchFamily="34" charset="0"/>
                <a:cs typeface="Arial" panose="020B0604020202020204" pitchFamily="34" charset="0"/>
              </a:rPr>
              <a:t>Development of time management and </a:t>
            </a:r>
            <a:r>
              <a:rPr lang="en-GB" sz="2000" dirty="0">
                <a:latin typeface="Arial" panose="020B0604020202020204" pitchFamily="34" charset="0"/>
                <a:cs typeface="Arial" panose="020B0604020202020204" pitchFamily="34" charset="0"/>
              </a:rPr>
              <a:t>organisation</a:t>
            </a:r>
            <a:r>
              <a:rPr lang="en-US" sz="2000" dirty="0">
                <a:latin typeface="Arial" panose="020B0604020202020204" pitchFamily="34" charset="0"/>
                <a:cs typeface="Arial" panose="020B0604020202020204" pitchFamily="34" charset="0"/>
              </a:rPr>
              <a:t> skills.</a:t>
            </a:r>
          </a:p>
          <a:p>
            <a:r>
              <a:rPr lang="en-US" sz="2000" dirty="0">
                <a:latin typeface="Arial" panose="020B0604020202020204" pitchFamily="34" charset="0"/>
                <a:cs typeface="Arial" panose="020B0604020202020204" pitchFamily="34" charset="0"/>
              </a:rPr>
              <a:t>4.    Understand and development of creative problemsolving.</a:t>
            </a:r>
          </a:p>
          <a:p>
            <a:r>
              <a:rPr lang="en-US" sz="2000" dirty="0">
                <a:latin typeface="Arial" panose="020B0604020202020204" pitchFamily="34" charset="0"/>
                <a:cs typeface="Arial" panose="020B0604020202020204" pitchFamily="34" charset="0"/>
              </a:rPr>
              <a:t>5.    Developing skills for critical thinking</a:t>
            </a:r>
          </a:p>
          <a:p>
            <a:r>
              <a:rPr lang="en-US" sz="2000" dirty="0">
                <a:latin typeface="Arial" panose="020B0604020202020204" pitchFamily="34" charset="0"/>
                <a:cs typeface="Arial" panose="020B0604020202020204" pitchFamily="34" charset="0"/>
              </a:rPr>
              <a:t>6.    Improve ability to apply discipline</a:t>
            </a:r>
            <a:endParaRPr lang="en-IE" sz="20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472" y="6257669"/>
            <a:ext cx="1405487" cy="558864"/>
          </a:xfrm>
          <a:prstGeom prst="rect">
            <a:avLst/>
          </a:prstGeom>
        </p:spPr>
      </p:pic>
      <p:pic>
        <p:nvPicPr>
          <p:cNvPr id="14" name="Picture 13">
            <a:extLst>
              <a:ext uri="{FF2B5EF4-FFF2-40B4-BE49-F238E27FC236}">
                <a16:creationId xmlns:a16="http://schemas.microsoft.com/office/drawing/2014/main" xmlns=""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17304" y="6365502"/>
            <a:ext cx="1964299" cy="412100"/>
          </a:xfrm>
          <a:prstGeom prst="rect">
            <a:avLst/>
          </a:prstGeom>
        </p:spPr>
      </p:pic>
    </p:spTree>
    <p:extLst>
      <p:ext uri="{BB962C8B-B14F-4D97-AF65-F5344CB8AC3E}">
        <p14:creationId xmlns:p14="http://schemas.microsoft.com/office/powerpoint/2010/main" val="145295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xmlns=""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xmlns="" id="{B4DB5102-2185-C54C-B51D-9C03258022F4}"/>
              </a:ext>
            </a:extLst>
          </p:cNvPr>
          <p:cNvSpPr/>
          <p:nvPr/>
        </p:nvSpPr>
        <p:spPr>
          <a:xfrm>
            <a:off x="263514" y="1404435"/>
            <a:ext cx="11771468" cy="39171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804ED3AF-267B-4B43-BA34-DEB6042E0540}"/>
              </a:ext>
            </a:extLst>
          </p:cNvPr>
          <p:cNvSpPr txBox="1"/>
          <p:nvPr/>
        </p:nvSpPr>
        <p:spPr>
          <a:xfrm>
            <a:off x="1209963" y="1656090"/>
            <a:ext cx="10717321" cy="707886"/>
          </a:xfrm>
          <a:prstGeom prst="rect">
            <a:avLst/>
          </a:prstGeom>
        </p:spPr>
        <p:txBody>
          <a:bodyPr wrap="square" rtlCol="0">
            <a:spAutoFit/>
          </a:bodyPr>
          <a:lstStyle/>
          <a:p>
            <a:pPr algn="ctr"/>
            <a:r>
              <a:rPr lang="en-US" sz="4000" dirty="0">
                <a:solidFill>
                  <a:srgbClr val="7030A0"/>
                </a:solidFill>
                <a:latin typeface="Arial" panose="020B0604020202020204" pitchFamily="34" charset="0"/>
                <a:cs typeface="Arial" panose="020B0604020202020204" pitchFamily="34" charset="0"/>
              </a:rPr>
              <a:t>Remote working readiness – Value Proposition</a:t>
            </a:r>
          </a:p>
        </p:txBody>
      </p:sp>
      <p:sp>
        <p:nvSpPr>
          <p:cNvPr id="8" name="TextBox 7">
            <a:extLst>
              <a:ext uri="{FF2B5EF4-FFF2-40B4-BE49-F238E27FC236}">
                <a16:creationId xmlns:a16="http://schemas.microsoft.com/office/drawing/2014/main" xmlns="" id="{662D1785-DD3D-3548-A725-6EE3B057D9F4}"/>
              </a:ext>
            </a:extLst>
          </p:cNvPr>
          <p:cNvSpPr txBox="1"/>
          <p:nvPr/>
        </p:nvSpPr>
        <p:spPr>
          <a:xfrm>
            <a:off x="1455939" y="2374825"/>
            <a:ext cx="9809823" cy="2523768"/>
          </a:xfrm>
          <a:prstGeom prst="rect">
            <a:avLst/>
          </a:prstGeom>
          <a:noFill/>
        </p:spPr>
        <p:txBody>
          <a:bodyPr wrap="square" rtlCol="0">
            <a:spAutoFit/>
          </a:bodyPr>
          <a:lstStyle/>
          <a:p>
            <a:r>
              <a:rPr lang="en-IE" sz="2000" dirty="0">
                <a:latin typeface="Arial" panose="020B0604020202020204" pitchFamily="34" charset="0"/>
                <a:cs typeface="Arial" panose="020B0604020202020204" pitchFamily="34" charset="0"/>
              </a:rPr>
              <a:t>It is beneficial to the end users of RETAIN ME project because workers with remote working readiness and knowledge:</a:t>
            </a:r>
          </a:p>
          <a:p>
            <a:r>
              <a:rPr lang="en-IE" sz="2000" dirty="0">
                <a:latin typeface="Arial" panose="020B0604020202020204" pitchFamily="34" charset="0"/>
                <a:cs typeface="Arial" panose="020B0604020202020204" pitchFamily="34" charset="0"/>
              </a:rPr>
              <a:t>... are more aware of different ways of </a:t>
            </a:r>
            <a:r>
              <a:rPr lang="en-US" sz="2000" dirty="0">
                <a:latin typeface="Arial" panose="020B0604020202020204" pitchFamily="34" charset="0"/>
                <a:cs typeface="Arial" panose="020B0604020202020204" pitchFamily="34" charset="0"/>
              </a:rPr>
              <a:t>work remotely in a team </a:t>
            </a:r>
          </a:p>
          <a:p>
            <a:r>
              <a:rPr lang="en-IE" sz="2000" dirty="0">
                <a:latin typeface="Arial" panose="020B0604020202020204" pitchFamily="34" charset="0"/>
                <a:cs typeface="Arial" panose="020B0604020202020204" pitchFamily="34" charset="0"/>
              </a:rPr>
              <a:t>... are more of creative problem-solving</a:t>
            </a:r>
          </a:p>
          <a:p>
            <a:r>
              <a:rPr lang="en-IE" sz="2000" dirty="0">
                <a:latin typeface="Arial" panose="020B0604020202020204" pitchFamily="34" charset="0"/>
                <a:cs typeface="Arial" panose="020B0604020202020204" pitchFamily="34" charset="0"/>
              </a:rPr>
              <a:t>... know how to </a:t>
            </a:r>
            <a:r>
              <a:rPr lang="en-GB" sz="2000" dirty="0">
                <a:latin typeface="Arial" panose="020B0604020202020204" pitchFamily="34" charset="0"/>
                <a:cs typeface="Arial" panose="020B0604020202020204" pitchFamily="34" charset="0"/>
              </a:rPr>
              <a:t>prepare themselves for virtual communication</a:t>
            </a:r>
          </a:p>
          <a:p>
            <a:r>
              <a:rPr lang="en-IE" sz="2000" dirty="0">
                <a:latin typeface="Arial" panose="020B0604020202020204" pitchFamily="34" charset="0"/>
                <a:cs typeface="Arial" panose="020B0604020202020204" pitchFamily="34" charset="0"/>
              </a:rPr>
              <a:t>... know how to think critically</a:t>
            </a:r>
          </a:p>
          <a:p>
            <a:r>
              <a:rPr lang="en-IE" sz="2000" dirty="0">
                <a:latin typeface="Arial" panose="020B0604020202020204" pitchFamily="34" charset="0"/>
                <a:cs typeface="Arial" panose="020B0604020202020204" pitchFamily="34" charset="0"/>
              </a:rPr>
              <a:t>... know the most required skills and knowledge for time management </a:t>
            </a:r>
            <a:endParaRPr lang="en-IE" dirty="0"/>
          </a:p>
          <a:p>
            <a:endParaRPr lang="en-US" dirty="0"/>
          </a:p>
        </p:txBody>
      </p:sp>
      <p:pic>
        <p:nvPicPr>
          <p:cNvPr id="11" name="Picture 10" descr="A close up of a sign&#10;&#10;Description automatically generated">
            <a:extLst>
              <a:ext uri="{FF2B5EF4-FFF2-40B4-BE49-F238E27FC236}">
                <a16:creationId xmlns:a16="http://schemas.microsoft.com/office/drawing/2014/main" xmlns="" id="{E500CD68-A721-D845-9A32-4E3B6356E453}"/>
              </a:ext>
            </a:extLst>
          </p:cNvPr>
          <p:cNvPicPr>
            <a:picLocks noChangeAspect="1"/>
          </p:cNvPicPr>
          <p:nvPr/>
        </p:nvPicPr>
        <p:blipFill>
          <a:blip r:embed="rId4"/>
          <a:stretch>
            <a:fillRect/>
          </a:stretch>
        </p:blipFill>
        <p:spPr>
          <a:xfrm>
            <a:off x="9743440" y="6040310"/>
            <a:ext cx="2047240" cy="583995"/>
          </a:xfrm>
          <a:prstGeom prst="rect">
            <a:avLst/>
          </a:prstGeom>
        </p:spPr>
      </p:pic>
      <p:sp>
        <p:nvSpPr>
          <p:cNvPr id="12" name="Rectangle 11">
            <a:extLst>
              <a:ext uri="{FF2B5EF4-FFF2-40B4-BE49-F238E27FC236}">
                <a16:creationId xmlns:a16="http://schemas.microsoft.com/office/drawing/2014/main" xmlns=""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8641ED3A-6319-4C7F-B64E-B4981B7C9E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3514" y="6040310"/>
            <a:ext cx="1405487" cy="558864"/>
          </a:xfrm>
          <a:prstGeom prst="rect">
            <a:avLst/>
          </a:prstGeom>
        </p:spPr>
      </p:pic>
    </p:spTree>
    <p:extLst>
      <p:ext uri="{BB962C8B-B14F-4D97-AF65-F5344CB8AC3E}">
        <p14:creationId xmlns:p14="http://schemas.microsoft.com/office/powerpoint/2010/main" val="427972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xmlns=""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xmlns="" id="{B4DB5102-2185-C54C-B51D-9C03258022F4}"/>
              </a:ext>
            </a:extLst>
          </p:cNvPr>
          <p:cNvSpPr/>
          <p:nvPr/>
        </p:nvSpPr>
        <p:spPr>
          <a:xfrm>
            <a:off x="0" y="1391024"/>
            <a:ext cx="11955486" cy="39305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804ED3AF-267B-4B43-BA34-DEB6042E0540}"/>
              </a:ext>
            </a:extLst>
          </p:cNvPr>
          <p:cNvSpPr txBox="1"/>
          <p:nvPr/>
        </p:nvSpPr>
        <p:spPr>
          <a:xfrm>
            <a:off x="266700" y="1473038"/>
            <a:ext cx="11785980" cy="646331"/>
          </a:xfrm>
          <a:prstGeom prst="rect">
            <a:avLst/>
          </a:prstGeom>
        </p:spPr>
        <p:txBody>
          <a:bodyPr wrap="square" rtlCol="0">
            <a:spAutoFit/>
          </a:bodyPr>
          <a:lstStyle/>
          <a:p>
            <a:pPr algn="ctr"/>
            <a:r>
              <a:rPr lang="en-US" sz="3600" dirty="0">
                <a:solidFill>
                  <a:srgbClr val="7030A0"/>
                </a:solidFill>
                <a:latin typeface="Arial" panose="020B0604020202020204" pitchFamily="34" charset="0"/>
                <a:cs typeface="Arial" panose="020B0604020202020204" pitchFamily="34" charset="0"/>
              </a:rPr>
              <a:t>Remote working readiness – Key Learning Objectives</a:t>
            </a:r>
          </a:p>
        </p:txBody>
      </p:sp>
      <p:sp>
        <p:nvSpPr>
          <p:cNvPr id="8" name="TextBox 7">
            <a:extLst>
              <a:ext uri="{FF2B5EF4-FFF2-40B4-BE49-F238E27FC236}">
                <a16:creationId xmlns:a16="http://schemas.microsoft.com/office/drawing/2014/main" xmlns="" id="{662D1785-DD3D-3548-A725-6EE3B057D9F4}"/>
              </a:ext>
            </a:extLst>
          </p:cNvPr>
          <p:cNvSpPr txBox="1"/>
          <p:nvPr/>
        </p:nvSpPr>
        <p:spPr>
          <a:xfrm>
            <a:off x="1080655" y="2141130"/>
            <a:ext cx="9151939" cy="2523768"/>
          </a:xfrm>
          <a:prstGeom prst="rect">
            <a:avLst/>
          </a:prstGeom>
          <a:noFill/>
        </p:spPr>
        <p:txBody>
          <a:bodyPr wrap="square" rtlCol="0">
            <a:spAutoFit/>
          </a:bodyPr>
          <a:lstStyle/>
          <a:p>
            <a:r>
              <a:rPr lang="en-IE" sz="2000" b="1" dirty="0">
                <a:latin typeface="Arial" panose="020B0604020202020204" pitchFamily="34" charset="0"/>
                <a:cs typeface="Arial" panose="020B0604020202020204" pitchFamily="34" charset="0"/>
              </a:rPr>
              <a:t>The key learning objective for the Remote working readiness chapter are:</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 know how to work remotely in a team </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 understand virtual communication</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a:t>
            </a:r>
            <a:r>
              <a:rPr lang="en-IE" sz="2000" dirty="0">
                <a:latin typeface="Arial" panose="020B0604020202020204" pitchFamily="34" charset="0"/>
                <a:cs typeface="Arial" panose="020B0604020202020204" pitchFamily="34" charset="0"/>
              </a:rPr>
              <a:t> understand critical thinking </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 know how to better organize and manage time</a:t>
            </a:r>
          </a:p>
          <a:p>
            <a:pPr marL="342900" indent="-342900">
              <a:buFont typeface="+mj-lt"/>
              <a:buAutoNum type="arabicPeriod"/>
            </a:pPr>
            <a:r>
              <a:rPr lang="en-IE" sz="2000" dirty="0">
                <a:latin typeface="Arial" panose="020B0604020202020204" pitchFamily="34" charset="0"/>
                <a:cs typeface="Arial" panose="020B0604020202020204" pitchFamily="34" charset="0"/>
              </a:rPr>
              <a:t>Participants know how to </a:t>
            </a:r>
            <a:r>
              <a:rPr lang="en-US" sz="2000" dirty="0">
                <a:latin typeface="Arial" panose="020B0604020202020204" pitchFamily="34" charset="0"/>
                <a:cs typeface="Arial" panose="020B0604020202020204" pitchFamily="34" charset="0"/>
              </a:rPr>
              <a:t>use creative problem-solving</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 </a:t>
            </a:r>
            <a:r>
              <a:rPr lang="en-IE" sz="2000" dirty="0">
                <a:latin typeface="Arial" panose="020B0604020202020204" pitchFamily="34" charset="0"/>
                <a:cs typeface="Arial" panose="020B0604020202020204" pitchFamily="34" charset="0"/>
              </a:rPr>
              <a:t>know how to apply discipline</a:t>
            </a:r>
            <a:endParaRPr lang="en-IE" dirty="0"/>
          </a:p>
          <a:p>
            <a:endParaRPr lang="en-US" dirty="0"/>
          </a:p>
        </p:txBody>
      </p:sp>
      <p:sp>
        <p:nvSpPr>
          <p:cNvPr id="12" name="Rectangle 11">
            <a:extLst>
              <a:ext uri="{FF2B5EF4-FFF2-40B4-BE49-F238E27FC236}">
                <a16:creationId xmlns:a16="http://schemas.microsoft.com/office/drawing/2014/main" xmlns=""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pic>
        <p:nvPicPr>
          <p:cNvPr id="14" name="Picture 13">
            <a:extLst>
              <a:ext uri="{FF2B5EF4-FFF2-40B4-BE49-F238E27FC236}">
                <a16:creationId xmlns:a16="http://schemas.microsoft.com/office/drawing/2014/main" xmlns=""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91187" y="6203232"/>
            <a:ext cx="1964299" cy="412100"/>
          </a:xfrm>
          <a:prstGeom prst="rect">
            <a:avLst/>
          </a:prstGeom>
        </p:spPr>
      </p:pic>
    </p:spTree>
    <p:extLst>
      <p:ext uri="{BB962C8B-B14F-4D97-AF65-F5344CB8AC3E}">
        <p14:creationId xmlns:p14="http://schemas.microsoft.com/office/powerpoint/2010/main" val="63131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F2ECD066-6695-4258-BD5D-6EBC0CF889EC}"/>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29610" t="15389"/>
          <a:stretch/>
        </p:blipFill>
        <p:spPr>
          <a:xfrm>
            <a:off x="-1" y="0"/>
            <a:ext cx="10914939" cy="5404520"/>
          </a:xfrm>
          <a:prstGeom prst="rect">
            <a:avLst/>
          </a:prstGeom>
        </p:spPr>
      </p:pic>
      <p:pic>
        <p:nvPicPr>
          <p:cNvPr id="14" name="Graphic 13">
            <a:extLst>
              <a:ext uri="{FF2B5EF4-FFF2-40B4-BE49-F238E27FC236}">
                <a16:creationId xmlns:a16="http://schemas.microsoft.com/office/drawing/2014/main" xmlns="" id="{8559E724-BE85-4A13-A524-B0E886E785E1}"/>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25262" t="6246"/>
          <a:stretch/>
        </p:blipFill>
        <p:spPr>
          <a:xfrm rot="10800000">
            <a:off x="-230354" y="434732"/>
            <a:ext cx="12187012" cy="5988533"/>
          </a:xfrm>
          <a:prstGeom prst="rect">
            <a:avLst/>
          </a:prstGeom>
        </p:spPr>
      </p:pic>
      <p:sp>
        <p:nvSpPr>
          <p:cNvPr id="6" name="Google Shape;1127;p41">
            <a:extLst>
              <a:ext uri="{FF2B5EF4-FFF2-40B4-BE49-F238E27FC236}">
                <a16:creationId xmlns:a16="http://schemas.microsoft.com/office/drawing/2014/main" xmlns="" id="{C9FF4707-6790-47F6-BECA-37A20E8A9C99}"/>
              </a:ext>
            </a:extLst>
          </p:cNvPr>
          <p:cNvSpPr txBox="1">
            <a:spLocks noGrp="1"/>
          </p:cNvSpPr>
          <p:nvPr/>
        </p:nvSpPr>
        <p:spPr>
          <a:xfrm>
            <a:off x="1158240" y="1702410"/>
            <a:ext cx="9235440" cy="19636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white"/>
              </a:buClr>
              <a:buSzPts val="3600"/>
              <a:buFont typeface="Fjalla One"/>
              <a:buNone/>
              <a:tabLst/>
              <a:defRPr/>
            </a:pPr>
            <a:r>
              <a:rPr kumimoji="0" lang="en"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rPr>
              <a:t>INTRODUCTION</a:t>
            </a:r>
            <a:endParaRPr kumimoji="0"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7" name="TextBox 6">
            <a:extLst>
              <a:ext uri="{FF2B5EF4-FFF2-40B4-BE49-F238E27FC236}">
                <a16:creationId xmlns:a16="http://schemas.microsoft.com/office/drawing/2014/main" xmlns="" id="{1F6939BD-C1A0-4275-8F03-125F5ED3DCD2}"/>
              </a:ext>
            </a:extLst>
          </p:cNvPr>
          <p:cNvSpPr txBox="1"/>
          <p:nvPr/>
        </p:nvSpPr>
        <p:spPr>
          <a:xfrm>
            <a:off x="2468442" y="2957030"/>
            <a:ext cx="6980357" cy="373757"/>
          </a:xfrm>
          <a:prstGeom prst="rect">
            <a:avLst/>
          </a:prstGeom>
          <a:noFill/>
        </p:spPr>
        <p:txBody>
          <a:bodyPr wrap="square" rtlCol="0">
            <a:spAutoFit/>
          </a:bodyPr>
          <a:lstStyle/>
          <a:p>
            <a:pPr algn="ctr">
              <a:lnSpc>
                <a:spcPct val="107000"/>
              </a:lnSpc>
              <a:spcAft>
                <a:spcPts val="800"/>
              </a:spcAft>
            </a:pPr>
            <a:r>
              <a:rPr lang="en-US" b="1" dirty="0">
                <a:solidFill>
                  <a:srgbClr val="1B3C65"/>
                </a:solidFill>
                <a:latin typeface="Arial" panose="020B0604020202020204" pitchFamily="34" charset="0"/>
                <a:ea typeface="Calibri" panose="020F0502020204030204" pitchFamily="34" charset="0"/>
              </a:rPr>
              <a:t>D</a:t>
            </a:r>
            <a:r>
              <a:rPr lang="en-US" b="1" dirty="0">
                <a:solidFill>
                  <a:srgbClr val="1B3C65"/>
                </a:solidFill>
                <a:effectLst/>
                <a:latin typeface="Arial" panose="020B0604020202020204" pitchFamily="34" charset="0"/>
                <a:ea typeface="Calibri" panose="020F0502020204030204" pitchFamily="34" charset="0"/>
              </a:rPr>
              <a:t>eveloping skills for critical thinking</a:t>
            </a:r>
            <a:endParaRPr lang="sv-SE" dirty="0">
              <a:solidFill>
                <a:srgbClr val="000000"/>
              </a:solidFill>
              <a:effectLst/>
              <a:latin typeface="Calibri" panose="020F050202020403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xmlns=""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B5484480-1BD9-4180-8B87-93483EAB028C}"/>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xmlns="" id="{9D251A91-C4C4-4256-AD76-5CC3610AE2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xmlns="" id="{C35BE5B6-8A80-497D-9E71-F72E98E8DE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96657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xmlns="" id="{EA668566-9D85-699B-6C8F-57D76AB102B2}"/>
              </a:ext>
            </a:extLst>
          </p:cNvPr>
          <p:cNvSpPr txBox="1"/>
          <p:nvPr/>
        </p:nvSpPr>
        <p:spPr>
          <a:xfrm>
            <a:off x="581891" y="356813"/>
            <a:ext cx="6465454" cy="2554545"/>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What are the basics of critical thinking?</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Critical thinking is the intellectually disciplined process of actively and skillfully conceptualizing, applying, analyzing, synthesizing, and/or evaluating information gathered from, or generated by, observation, experience, reflection, reasoning, or communication, as a guide to belief and action.</a:t>
            </a:r>
          </a:p>
        </p:txBody>
      </p:sp>
      <p:sp>
        <p:nvSpPr>
          <p:cNvPr id="6" name="textruta 5">
            <a:extLst>
              <a:ext uri="{FF2B5EF4-FFF2-40B4-BE49-F238E27FC236}">
                <a16:creationId xmlns:a16="http://schemas.microsoft.com/office/drawing/2014/main" xmlns="" id="{EB381915-E0C4-C538-0EA9-9D85A378904E}"/>
              </a:ext>
            </a:extLst>
          </p:cNvPr>
          <p:cNvSpPr txBox="1"/>
          <p:nvPr/>
        </p:nvSpPr>
        <p:spPr>
          <a:xfrm>
            <a:off x="3500582" y="5728241"/>
            <a:ext cx="6465454" cy="261610"/>
          </a:xfrm>
          <a:prstGeom prst="rect">
            <a:avLst/>
          </a:prstGeom>
          <a:noFill/>
        </p:spPr>
        <p:txBody>
          <a:bodyPr wrap="square">
            <a:spAutoFit/>
          </a:bodyPr>
          <a:lstStyle/>
          <a:p>
            <a:r>
              <a:rPr lang="en-US" sz="1100" dirty="0"/>
              <a:t>Image by storyset on Freepik</a:t>
            </a:r>
            <a:endParaRPr lang="en-GB" sz="1100" dirty="0"/>
          </a:p>
        </p:txBody>
      </p:sp>
      <p:pic>
        <p:nvPicPr>
          <p:cNvPr id="8" name="Bildobjekt 7">
            <a:extLst>
              <a:ext uri="{FF2B5EF4-FFF2-40B4-BE49-F238E27FC236}">
                <a16:creationId xmlns:a16="http://schemas.microsoft.com/office/drawing/2014/main" xmlns="" id="{665FB0E2-A18F-CFE7-7AEE-487D36D228E8}"/>
              </a:ext>
            </a:extLst>
          </p:cNvPr>
          <p:cNvPicPr>
            <a:picLocks noChangeAspect="1"/>
          </p:cNvPicPr>
          <p:nvPr/>
        </p:nvPicPr>
        <p:blipFill>
          <a:blip r:embed="rId6"/>
          <a:stretch>
            <a:fillRect/>
          </a:stretch>
        </p:blipFill>
        <p:spPr>
          <a:xfrm>
            <a:off x="3317050" y="2833239"/>
            <a:ext cx="2895002" cy="2895002"/>
          </a:xfrm>
          <a:prstGeom prst="rect">
            <a:avLst/>
          </a:prstGeom>
        </p:spPr>
      </p:pic>
    </p:spTree>
    <p:extLst>
      <p:ext uri="{BB962C8B-B14F-4D97-AF65-F5344CB8AC3E}">
        <p14:creationId xmlns:p14="http://schemas.microsoft.com/office/powerpoint/2010/main" val="304918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xmlns="" id="{F5ED21F8-3299-2790-5D12-C134E8437C91}"/>
              </a:ext>
            </a:extLst>
          </p:cNvPr>
          <p:cNvSpPr txBox="1"/>
          <p:nvPr/>
        </p:nvSpPr>
        <p:spPr>
          <a:xfrm>
            <a:off x="600363" y="914967"/>
            <a:ext cx="6465454" cy="3785652"/>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Is critical thinking a skill?</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Critical thinking is the analysis of an issue or situation and the facts, data, or evidence related to it. Critical thinking is a skill that allows you to make logical and informed decisions to the best of your ability.</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What are the 5 critical thinking skills?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most important critical thinking skills are analysis, interpretation, inference, explanation, self-regulation, openness and problem solving.</a:t>
            </a:r>
          </a:p>
        </p:txBody>
      </p:sp>
    </p:spTree>
    <p:extLst>
      <p:ext uri="{BB962C8B-B14F-4D97-AF65-F5344CB8AC3E}">
        <p14:creationId xmlns:p14="http://schemas.microsoft.com/office/powerpoint/2010/main" val="420429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xmlns="" id="{B7D01560-6CD3-E2D7-BB3C-3E761CC30C1B}"/>
              </a:ext>
            </a:extLst>
          </p:cNvPr>
          <p:cNvSpPr txBox="1"/>
          <p:nvPr/>
        </p:nvSpPr>
        <p:spPr>
          <a:xfrm>
            <a:off x="397163" y="510533"/>
            <a:ext cx="6465454" cy="5324535"/>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What makes a person a critical thinker?</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Critical thinking is the ability to think clearly and rationally about what to do or what to believe. It includes the ability to engage in reflective and independent thinking. Someone with critical thinking can do the following: understand the logical connections between ideas.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When working from home, you will inevitably encounter work-related issues that you’ll have to solve on your own. Critical thinking skills are crucial for thinking on the job, whether it’s solving work-related issues yourself or determining the best direction for a work project. Remote workers are more independent by nature, so thinking for yourself is necessary to take your work to the next level.</a:t>
            </a:r>
          </a:p>
        </p:txBody>
      </p:sp>
    </p:spTree>
    <p:extLst>
      <p:ext uri="{BB962C8B-B14F-4D97-AF65-F5344CB8AC3E}">
        <p14:creationId xmlns:p14="http://schemas.microsoft.com/office/powerpoint/2010/main" val="207456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A7451D6F-223B-4F1A-BC33-F3D584599FD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xmlns=""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xmlns=""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ACTIVITY 1</a:t>
            </a:r>
          </a:p>
        </p:txBody>
      </p:sp>
      <p:sp>
        <p:nvSpPr>
          <p:cNvPr id="22" name="Rectangle 21">
            <a:extLst>
              <a:ext uri="{FF2B5EF4-FFF2-40B4-BE49-F238E27FC236}">
                <a16:creationId xmlns:a16="http://schemas.microsoft.com/office/drawing/2014/main" xmlns=""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xmlns=""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xmlns=""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xmlns="" id="{4157923F-DCEF-CDBD-4F44-8539A005596B}"/>
              </a:ext>
            </a:extLst>
          </p:cNvPr>
          <p:cNvSpPr txBox="1"/>
          <p:nvPr/>
        </p:nvSpPr>
        <p:spPr>
          <a:xfrm>
            <a:off x="342782" y="3158293"/>
            <a:ext cx="6169890" cy="369332"/>
          </a:xfrm>
          <a:prstGeom prst="rect">
            <a:avLst/>
          </a:prstGeom>
          <a:noFill/>
        </p:spPr>
        <p:txBody>
          <a:bodyPr wrap="square">
            <a:spAutoFit/>
          </a:bodyPr>
          <a:lstStyle/>
          <a:p>
            <a:r>
              <a:rPr lang="en-US" dirty="0">
                <a:solidFill>
                  <a:schemeClr val="bg1"/>
                </a:solidFill>
              </a:rPr>
              <a:t>TIPS ON HOW TO IMPROVE YOUR CRITICAL THINKING SKILLS</a:t>
            </a:r>
            <a:endParaRPr lang="en-GB" dirty="0">
              <a:solidFill>
                <a:schemeClr val="bg1"/>
              </a:solidFill>
            </a:endParaRPr>
          </a:p>
        </p:txBody>
      </p:sp>
    </p:spTree>
    <p:extLst>
      <p:ext uri="{BB962C8B-B14F-4D97-AF65-F5344CB8AC3E}">
        <p14:creationId xmlns:p14="http://schemas.microsoft.com/office/powerpoint/2010/main" val="38484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6198</TotalTime>
  <Words>845</Words>
  <Application>Microsoft Office PowerPoint</Application>
  <PresentationFormat>Widescreen</PresentationFormat>
  <Paragraphs>80</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Fjalla One</vt:lpstr>
      <vt:lpstr>Segoe UI</vt:lpstr>
      <vt:lpstr>Source Sans Pro</vt:lpstr>
      <vt:lpstr>Source Sans Pro Bold</vt:lpstr>
      <vt:lpstr>Office Theme</vt:lpstr>
      <vt:lpstr>1_Office Theme</vt:lpstr>
      <vt:lpstr>Value Proposition for remote working readiness resources. B-Creative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Keegan</dc:creator>
  <cp:lastModifiedBy>Microsoft account</cp:lastModifiedBy>
  <cp:revision>65</cp:revision>
  <cp:lastPrinted>2019-12-06T16:57:25Z</cp:lastPrinted>
  <dcterms:created xsi:type="dcterms:W3CDTF">2019-09-26T16:12:10Z</dcterms:created>
  <dcterms:modified xsi:type="dcterms:W3CDTF">2023-04-11T12:52:46Z</dcterms:modified>
</cp:coreProperties>
</file>