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19"/>
  </p:handoutMasterIdLst>
  <p:sldIdLst>
    <p:sldId id="269" r:id="rId3"/>
    <p:sldId id="257" r:id="rId4"/>
    <p:sldId id="267" r:id="rId5"/>
    <p:sldId id="268" r:id="rId6"/>
    <p:sldId id="272" r:id="rId7"/>
    <p:sldId id="294" r:id="rId8"/>
    <p:sldId id="295" r:id="rId9"/>
    <p:sldId id="296" r:id="rId10"/>
    <p:sldId id="277" r:id="rId11"/>
    <p:sldId id="281" r:id="rId12"/>
    <p:sldId id="297" r:id="rId13"/>
    <p:sldId id="282" r:id="rId14"/>
    <p:sldId id="292" r:id="rId15"/>
    <p:sldId id="291" r:id="rId16"/>
    <p:sldId id="293" r:id="rId17"/>
    <p:sldId id="270" r:id="rId18"/>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89" d="100"/>
          <a:sy n="89" d="100"/>
        </p:scale>
        <p:origin x="43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dirty="0"/>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6DF95D1-BA1A-4F61-A4D5-222D01E6DDD6}" type="datetimeFigureOut">
              <a:rPr lang="en-US" smtClean="0"/>
              <a:t>4/11/2023</a:t>
            </a:fld>
            <a:endParaRPr lang="en-US" dirty="0"/>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dirty="0"/>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3DF82EB-296A-47BA-B3B5-0818C14B8FF4}" type="slidenum">
              <a:rPr lang="en-US" smtClean="0"/>
              <a:t>‹#›</a:t>
            </a:fld>
            <a:endParaRPr lang="en-US" dirty="0"/>
          </a:p>
        </p:txBody>
      </p:sp>
    </p:spTree>
    <p:extLst>
      <p:ext uri="{BB962C8B-B14F-4D97-AF65-F5344CB8AC3E}">
        <p14:creationId xmlns:p14="http://schemas.microsoft.com/office/powerpoint/2010/main" val="2375396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46F5CE90-B726-1A4E-B04B-B2DE3045DA8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331998B-CBF9-4449-A071-A58B074BFD0E}"/>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9451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D77C927-FC16-7A46-A639-7C0FBE6FF57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CE83BC5-37E5-C041-9A3F-40457A016AB7}"/>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159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53B8DAB-445F-2F47-ADA7-6661EDDC29A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E663B82-A7F7-EE48-A145-FC3D7FB51DC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4057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xmlns=""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xmlns="" id="{441E917D-0E03-49DA-BF92-F40B5858344C}"/>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5" name="Footer Placeholder 4">
            <a:extLst>
              <a:ext uri="{FF2B5EF4-FFF2-40B4-BE49-F238E27FC236}">
                <a16:creationId xmlns:a16="http://schemas.microsoft.com/office/drawing/2014/main" xmlns="" id="{C097F5EA-B805-46B9-BB91-FC0CECF5C5A6}"/>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xmlns=""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204066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BB6188CF-8605-44D4-91B1-2D41EFB58F5B}"/>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5" name="Footer Placeholder 4">
            <a:extLst>
              <a:ext uri="{FF2B5EF4-FFF2-40B4-BE49-F238E27FC236}">
                <a16:creationId xmlns:a16="http://schemas.microsoft.com/office/drawing/2014/main" xmlns="" id="{BCE9CA68-90C4-44FC-81F7-F7D8DE8F73B4}"/>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xmlns=""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296795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xmlns=""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6E5D1C-C232-423C-B97D-100F561D6250}"/>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5" name="Footer Placeholder 4">
            <a:extLst>
              <a:ext uri="{FF2B5EF4-FFF2-40B4-BE49-F238E27FC236}">
                <a16:creationId xmlns:a16="http://schemas.microsoft.com/office/drawing/2014/main" xmlns="" id="{77C0A211-EBA1-4E9A-B9DA-9C81A23D6241}"/>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xmlns=""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193451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xmlns=""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xmlns="" id="{83BD8258-D387-4762-A4C0-D05B2D5367A1}"/>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6" name="Footer Placeholder 5">
            <a:extLst>
              <a:ext uri="{FF2B5EF4-FFF2-40B4-BE49-F238E27FC236}">
                <a16:creationId xmlns:a16="http://schemas.microsoft.com/office/drawing/2014/main" xmlns="" id="{06FD8A61-6A1D-4124-9F58-BD5F57CD141E}"/>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xmlns=""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281591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xmlns=""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xmlns="" id="{1CAD97B6-D14D-4492-981D-9E5985ABD771}"/>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8" name="Footer Placeholder 7">
            <a:extLst>
              <a:ext uri="{FF2B5EF4-FFF2-40B4-BE49-F238E27FC236}">
                <a16:creationId xmlns:a16="http://schemas.microsoft.com/office/drawing/2014/main" xmlns="" id="{4EAF5ACA-2978-4461-B567-C1828EEBF183}"/>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xmlns=""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14946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xmlns="" id="{21668849-2ECA-41D6-8B99-8AEF7D789173}"/>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4" name="Footer Placeholder 3">
            <a:extLst>
              <a:ext uri="{FF2B5EF4-FFF2-40B4-BE49-F238E27FC236}">
                <a16:creationId xmlns:a16="http://schemas.microsoft.com/office/drawing/2014/main" xmlns="" id="{9CA92668-5314-4E22-A07D-FD58100A1D2F}"/>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xmlns=""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388499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6ADACF-9141-475B-A768-629D6B5DD3D1}"/>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3" name="Footer Placeholder 2">
            <a:extLst>
              <a:ext uri="{FF2B5EF4-FFF2-40B4-BE49-F238E27FC236}">
                <a16:creationId xmlns:a16="http://schemas.microsoft.com/office/drawing/2014/main" xmlns="" id="{6D0C1420-8C9C-4FAB-A47A-7EBBD9FB23F7}"/>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xmlns=""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4562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xmlns=""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CF9126-C51B-4E7A-B8D9-60D71C13A91D}"/>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6" name="Footer Placeholder 5">
            <a:extLst>
              <a:ext uri="{FF2B5EF4-FFF2-40B4-BE49-F238E27FC236}">
                <a16:creationId xmlns:a16="http://schemas.microsoft.com/office/drawing/2014/main" xmlns="" id="{77FB720E-66A7-4BDF-A0AD-A966490D89A5}"/>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xmlns=""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145295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49D9012-79B1-8944-A19F-C489197915EC}"/>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CC0B7D7-1BF2-294D-B08B-D95694171188}"/>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39597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xmlns=""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xmlns=""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86B1FB-6F77-44FF-A74B-DD36F0C636A9}"/>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6" name="Footer Placeholder 5">
            <a:extLst>
              <a:ext uri="{FF2B5EF4-FFF2-40B4-BE49-F238E27FC236}">
                <a16:creationId xmlns:a16="http://schemas.microsoft.com/office/drawing/2014/main" xmlns="" id="{6D46FFC8-9077-4EE8-A16D-40FF4AD281D5}"/>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xmlns=""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8940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2F02BF6F-1E67-4E1C-B37B-363F70A6C903}"/>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5" name="Footer Placeholder 4">
            <a:extLst>
              <a:ext uri="{FF2B5EF4-FFF2-40B4-BE49-F238E27FC236}">
                <a16:creationId xmlns:a16="http://schemas.microsoft.com/office/drawing/2014/main" xmlns="" id="{3C92106D-6913-4E05-B355-2DAF9461625E}"/>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xmlns=""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256986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54C562BC-2D92-4C40-8295-0A42695028A9}"/>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5" name="Footer Placeholder 4">
            <a:extLst>
              <a:ext uri="{FF2B5EF4-FFF2-40B4-BE49-F238E27FC236}">
                <a16:creationId xmlns:a16="http://schemas.microsoft.com/office/drawing/2014/main" xmlns="" id="{3A41ED42-88C6-462A-B6E4-39D1521C094C}"/>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xmlns=""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28388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9BFAA2E-3ADD-E94B-AF6B-1786FE5E4C41}"/>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2AC7C83-ECFD-9847-A34B-2F1A6F82FBC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89258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61A2B258-1646-1145-8C97-B71A230E198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2ADEE46-7BEA-D747-B33C-EFA24B9ACD0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3589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ECFC4C9A-D933-A748-B85C-748D581327F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8" name="Footer Placeholder 7">
            <a:extLst>
              <a:ext uri="{FF2B5EF4-FFF2-40B4-BE49-F238E27FC236}">
                <a16:creationId xmlns:a16="http://schemas.microsoft.com/office/drawing/2014/main" xmlns=""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08932877-40BF-504E-8347-5144C8D5574C}"/>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0623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77CA507E-6EE2-234F-8DC0-3DD89C5F446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4" name="Footer Placeholder 3">
            <a:extLst>
              <a:ext uri="{FF2B5EF4-FFF2-40B4-BE49-F238E27FC236}">
                <a16:creationId xmlns:a16="http://schemas.microsoft.com/office/drawing/2014/main" xmlns=""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3D64783B-119E-6A41-807F-3AE3F1300373}"/>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6494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791D130-176F-9645-BC82-90A64D609A46}"/>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3" name="Footer Placeholder 2">
            <a:extLst>
              <a:ext uri="{FF2B5EF4-FFF2-40B4-BE49-F238E27FC236}">
                <a16:creationId xmlns:a16="http://schemas.microsoft.com/office/drawing/2014/main" xmlns=""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E6E6402-5CF8-2549-9F4D-ED8180799484}"/>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7838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9EBFF97E-739C-8C4C-B202-84C2FBA86AA7}"/>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035D337-2648-E441-A612-7294CF3BAF2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593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CB54D54-B677-8C4B-BF15-FED123BB25F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45135C7-FB15-A540-9156-F6B6F6FB946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6230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Κάντε κλικ για να επεξεργαστείτε το στυλ του κύριου τίτλου</a:t>
            </a:r>
            <a:endParaRPr lang="en-US"/>
          </a:p>
        </p:txBody>
      </p:sp>
      <p:sp>
        <p:nvSpPr>
          <p:cNvPr id="3" name="Text Placeholder 2">
            <a:extLst>
              <a:ext uri="{FF2B5EF4-FFF2-40B4-BE49-F238E27FC236}">
                <a16:creationId xmlns:a16="http://schemas.microsoft.com/office/drawing/2014/main"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US"/>
          </a:p>
        </p:txBody>
      </p:sp>
      <p:sp>
        <p:nvSpPr>
          <p:cNvPr id="4" name="Date Placeholder 3">
            <a:extLst>
              <a:ext uri="{FF2B5EF4-FFF2-40B4-BE49-F238E27FC236}">
                <a16:creationId xmlns:a16="http://schemas.microsoft.com/office/drawing/2014/main"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a:t>
            </a:fld>
            <a:endParaRPr lang="en-US" dirty="0"/>
          </a:p>
        </p:txBody>
      </p:sp>
    </p:spTree>
    <p:extLst>
      <p:ext uri="{BB962C8B-B14F-4D97-AF65-F5344CB8AC3E}">
        <p14:creationId xmlns:p14="http://schemas.microsoft.com/office/powerpoint/2010/main" val="36600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11/04/2023</a:t>
            </a:fld>
            <a:endParaRPr lang="en-IE" dirty="0"/>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dirty="0"/>
          </a:p>
        </p:txBody>
      </p:sp>
    </p:spTree>
    <p:extLst>
      <p:ext uri="{BB962C8B-B14F-4D97-AF65-F5344CB8AC3E}">
        <p14:creationId xmlns:p14="http://schemas.microsoft.com/office/powerpoint/2010/main" val="203161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hyperlink" Target="https://www.brightconcept-consulting.com/en/blog/leadership/how-to-develop-the-7-skills-of-critical-thinking" TargetMode="External"/><Relationship Id="rId5" Type="http://schemas.openxmlformats.org/officeDocument/2006/relationships/image" Target="../media/image1.jp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1.jp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id="{77D51BA8-305D-BA4F-B053-601A01FD369A}"/>
              </a:ext>
            </a:extLst>
          </p:cNvPr>
          <p:cNvSpPr txBox="1">
            <a:spLocks noGrp="1"/>
          </p:cNvSpPr>
          <p:nvPr>
            <p:ph type="ctrTitle"/>
          </p:nvPr>
        </p:nvSpPr>
        <p:spPr>
          <a:xfrm>
            <a:off x="1297489" y="4189268"/>
            <a:ext cx="9597021" cy="2086725"/>
          </a:xfrm>
          <a:prstGeom prst="rect">
            <a:avLst/>
          </a:prstGeom>
          <a:noFill/>
        </p:spPr>
        <p:txBody>
          <a:bodyPr wrap="square" rtlCol="0">
            <a:spAutoFit/>
          </a:bodyPr>
          <a:lstStyle/>
          <a:p>
            <a:pPr algn="ctr"/>
            <a:r>
              <a:rPr lang="en-US" sz="4800" dirty="0">
                <a:solidFill>
                  <a:srgbClr val="C00000"/>
                </a:solidFill>
                <a:latin typeface="Arial" panose="020B0604020202020204" pitchFamily="34" charset="0"/>
                <a:cs typeface="Arial" panose="020B0604020202020204" pitchFamily="34" charset="0"/>
              </a:rPr>
              <a:t>Πρόταση αξίας για τους πόρους ετοιμότητας εξ αποστάσεως εργασίας.</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3562115730"/>
      </p:ext>
    </p:extLst>
  </p:cSld>
  <p:clrMapOvr>
    <a:masterClrMapping/>
  </p:clrMapOvr>
</p:sld>
</file>

<file path=ppt/slides/slide10.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6DF9DD5B-14FF-472F-A715-821145C0AE4C}"/>
              </a:ext>
            </a:extLst>
          </p:cNvPr>
          <p:cNvSpPr txBox="1"/>
          <p:nvPr/>
        </p:nvSpPr>
        <p:spPr>
          <a:xfrm>
            <a:off x="674255" y="1450539"/>
            <a:ext cx="6465454" cy="3139321"/>
          </a:xfrm>
          <a:prstGeom prst="rect">
            <a:avLst/>
          </a:prstGeom>
          <a:noFill/>
        </p:spPr>
        <p:txBody>
          <a:bodyPr wrap="square">
            <a:spAutoFit/>
          </a:bodyPr>
          <a:lstStyle/>
          <a:p>
            <a:r>
              <a:rPr lang="en-US" b="1" dirty="0"/>
              <a:t>Πώς να βελτιώσετε τις δεξιότητες κριτικής σκέψης σας</a:t>
            </a:r>
          </a:p>
          <a:p>
            <a:endParaRPr lang="en-US" dirty="0"/>
          </a:p>
          <a:p>
            <a:endParaRPr lang="en-US" dirty="0"/>
          </a:p>
          <a:p>
            <a:pPr marL="285750" indent="-285750">
              <a:buFont typeface="Arial" panose="020B0604020202020204" pitchFamily="34" charset="0"/>
              <a:buChar char="•"/>
            </a:pPr>
            <a:r>
              <a:rPr lang="en-US" dirty="0"/>
              <a:t>Να ξέρετε ακριβώς τι θέλετε. Το να γνωρίζετε ακριβώς τι θέλετε είναι το πρώτο βήμα στην κριτική σκέψη.</a:t>
            </a:r>
          </a:p>
          <a:p>
            <a:pPr marL="285750" indent="-285750">
              <a:buFont typeface="Arial" panose="020B0604020202020204" pitchFamily="34" charset="0"/>
              <a:buChar char="•"/>
            </a:pPr>
            <a:r>
              <a:rPr lang="en-US" dirty="0"/>
              <a:t>Διαχειριστείτε τις προκαταλήψεις σας.</a:t>
            </a:r>
          </a:p>
          <a:p>
            <a:pPr marL="285750" indent="-285750">
              <a:buFont typeface="Arial" panose="020B0604020202020204" pitchFamily="34" charset="0"/>
              <a:buChar char="•"/>
            </a:pPr>
            <a:r>
              <a:rPr lang="en-US" dirty="0"/>
              <a:t>Εξετάστε τις συνέπειες των επιλογών σας.</a:t>
            </a:r>
          </a:p>
          <a:p>
            <a:pPr marL="285750" indent="-285750">
              <a:buFont typeface="Arial" panose="020B0604020202020204" pitchFamily="34" charset="0"/>
              <a:buChar char="•"/>
            </a:pPr>
            <a:r>
              <a:rPr lang="en-US" dirty="0"/>
              <a:t>Κάντε την έρευνά σας.</a:t>
            </a:r>
          </a:p>
          <a:p>
            <a:pPr marL="285750" indent="-285750">
              <a:buFont typeface="Arial" panose="020B0604020202020204" pitchFamily="34" charset="0"/>
              <a:buChar char="•"/>
            </a:pPr>
            <a:r>
              <a:rPr lang="en-US" dirty="0"/>
              <a:t>Αποδεχτείτε το γεγονός ότι δεν έχετε πάντα δίκιο.</a:t>
            </a:r>
          </a:p>
          <a:p>
            <a:pPr marL="285750" indent="-285750">
              <a:buFont typeface="Arial" panose="020B0604020202020204" pitchFamily="34" charset="0"/>
              <a:buChar char="•"/>
            </a:pPr>
            <a:r>
              <a:rPr lang="en-US" dirty="0"/>
              <a:t>Σπάστε το.</a:t>
            </a:r>
          </a:p>
          <a:p>
            <a:pPr marL="285750" indent="-285750">
              <a:buFont typeface="Arial" panose="020B0604020202020204" pitchFamily="34" charset="0"/>
              <a:buChar char="•"/>
            </a:pPr>
            <a:r>
              <a:rPr lang="en-US" dirty="0"/>
              <a:t>Μην συμπιέζετε τα πράγματα.</a:t>
            </a:r>
          </a:p>
        </p:txBody>
      </p:sp>
    </p:spTree>
    <p:extLst>
      <p:ext uri="{BB962C8B-B14F-4D97-AF65-F5344CB8AC3E}">
        <p14:creationId xmlns:p14="http://schemas.microsoft.com/office/powerpoint/2010/main" val="1287564069"/>
      </p:ext>
    </p:extLst>
  </p:cSld>
  <p:clrMapOvr>
    <a:masterClrMapping/>
  </p:clrMapOvr>
</p:sld>
</file>

<file path=ppt/slides/slide11.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6F2A0D33-D425-C9CC-2C26-95B9B628FD37}"/>
              </a:ext>
            </a:extLst>
          </p:cNvPr>
          <p:cNvSpPr txBox="1"/>
          <p:nvPr/>
        </p:nvSpPr>
        <p:spPr>
          <a:xfrm>
            <a:off x="729673" y="1339656"/>
            <a:ext cx="6465454" cy="2585323"/>
          </a:xfrm>
          <a:prstGeom prst="rect">
            <a:avLst/>
          </a:prstGeom>
          <a:noFill/>
        </p:spPr>
        <p:txBody>
          <a:bodyPr wrap="square">
            <a:spAutoFit/>
          </a:bodyPr>
          <a:lstStyle/>
          <a:p>
            <a:r>
              <a:rPr lang="en-US" b="1" dirty="0"/>
              <a:t>Πώς να βελτιώσετε τις ικανότητές σας στην κριτική σκέψη σε 7 βήματα</a:t>
            </a:r>
          </a:p>
          <a:p>
            <a:endParaRPr lang="en-US" dirty="0"/>
          </a:p>
          <a:p>
            <a:pPr marL="285750" indent="-285750">
              <a:buFont typeface="Arial" panose="020B0604020202020204" pitchFamily="34" charset="0"/>
              <a:buChar char="•"/>
            </a:pPr>
            <a:r>
              <a:rPr lang="en-US" dirty="0"/>
              <a:t>Προσδιορίστε την ερώτηση.</a:t>
            </a:r>
          </a:p>
          <a:p>
            <a:pPr marL="285750" indent="-285750">
              <a:buFont typeface="Arial" panose="020B0604020202020204" pitchFamily="34" charset="0"/>
              <a:buChar char="•"/>
            </a:pPr>
            <a:r>
              <a:rPr lang="en-US" dirty="0"/>
              <a:t>Συλλέξτε πληροφορίες.</a:t>
            </a:r>
          </a:p>
          <a:p>
            <a:pPr marL="285750" indent="-285750">
              <a:buFont typeface="Arial" panose="020B0604020202020204" pitchFamily="34" charset="0"/>
              <a:buChar char="•"/>
            </a:pPr>
            <a:r>
              <a:rPr lang="en-US" dirty="0"/>
              <a:t>Διερευνήστε και αναθεωρήστε.</a:t>
            </a:r>
          </a:p>
          <a:p>
            <a:pPr marL="285750" indent="-285750">
              <a:buFont typeface="Arial" panose="020B0604020202020204" pitchFamily="34" charset="0"/>
              <a:buChar char="•"/>
            </a:pPr>
            <a:r>
              <a:rPr lang="en-US" dirty="0"/>
              <a:t>Καθορίστε τι είναι σχετικό.</a:t>
            </a:r>
          </a:p>
          <a:p>
            <a:pPr marL="285750" indent="-285750">
              <a:buFont typeface="Arial" panose="020B0604020202020204" pitchFamily="34" charset="0"/>
              <a:buChar char="•"/>
            </a:pPr>
            <a:r>
              <a:rPr lang="en-US" dirty="0"/>
              <a:t>Αυτοαξιολόγηση.</a:t>
            </a:r>
          </a:p>
          <a:p>
            <a:pPr marL="285750" indent="-285750">
              <a:buFont typeface="Arial" panose="020B0604020202020204" pitchFamily="34" charset="0"/>
              <a:buChar char="•"/>
            </a:pPr>
            <a:r>
              <a:rPr lang="en-US" dirty="0"/>
              <a:t>Εξαγωγή συμπερασμάτων.</a:t>
            </a:r>
          </a:p>
          <a:p>
            <a:pPr marL="285750" indent="-285750">
              <a:buFont typeface="Arial" panose="020B0604020202020204" pitchFamily="34" charset="0"/>
              <a:buChar char="•"/>
            </a:pPr>
            <a:r>
              <a:rPr lang="en-US" dirty="0"/>
              <a:t>Εξηγήστε τα συμπεράσματά σας.</a:t>
            </a:r>
          </a:p>
        </p:txBody>
      </p:sp>
    </p:spTree>
    <p:extLst>
      <p:ext uri="{BB962C8B-B14F-4D97-AF65-F5344CB8AC3E}">
        <p14:creationId xmlns:p14="http://schemas.microsoft.com/office/powerpoint/2010/main" val="840047329"/>
      </p:ext>
    </p:extLst>
  </p:cSld>
  <p:clrMapOvr>
    <a:masterClrMapping/>
  </p:clrMapOvr>
</p:sld>
</file>

<file path=ppt/slides/slide12.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2"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ΔΡΑΣΤΗΡΙΟΤΗΤΑ 2</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11A6F41F-CAC3-DAE0-6896-A245B1D8F453}"/>
              </a:ext>
            </a:extLst>
          </p:cNvPr>
          <p:cNvSpPr txBox="1"/>
          <p:nvPr/>
        </p:nvSpPr>
        <p:spPr>
          <a:xfrm>
            <a:off x="342782" y="3205018"/>
            <a:ext cx="6169890" cy="369332"/>
          </a:xfrm>
          <a:prstGeom prst="rect">
            <a:avLst/>
          </a:prstGeom>
          <a:noFill/>
        </p:spPr>
        <p:txBody>
          <a:bodyPr wrap="square">
            <a:spAutoFit/>
          </a:bodyPr>
          <a:lstStyle/>
          <a:p>
            <a:r>
              <a:rPr lang="en-US" dirty="0">
                <a:solidFill>
                  <a:schemeClr val="bg1"/>
                </a:solidFill>
              </a:rPr>
              <a:t>ΠΏΣ ΝΑ ΑΝΑΠΤΎΞΕΤΕ ΤΙΣ 7 ΔΕΞΙΌΤΗΤΕΣ ΤΗΣ ΚΡΙΤΙΚΉΣ ΣΚΈΨΗΣ</a:t>
            </a:r>
            <a:endParaRPr lang="en-GB" dirty="0">
              <a:solidFill>
                <a:schemeClr val="bg1"/>
              </a:solidFill>
            </a:endParaRPr>
          </a:p>
        </p:txBody>
      </p:sp>
    </p:spTree>
    <p:extLst>
      <p:ext uri="{BB962C8B-B14F-4D97-AF65-F5344CB8AC3E}">
        <p14:creationId xmlns:p14="http://schemas.microsoft.com/office/powerpoint/2010/main" val="2645529027"/>
      </p:ext>
    </p:extLst>
  </p:cSld>
  <p:clrMapOvr>
    <a:masterClrMapping/>
  </p:clrMapOvr>
</p:sld>
</file>

<file path=ppt/slides/slide13.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2" name="textruta 1">
            <a:extLst>
              <a:ext uri="{FF2B5EF4-FFF2-40B4-BE49-F238E27FC236}">
                <a16:creationId xmlns:a16="http://schemas.microsoft.com/office/drawing/2014/main" id="{B015AAFD-ED8F-04AB-1BBA-522C5FA97B7E}"/>
              </a:ext>
            </a:extLst>
          </p:cNvPr>
          <p:cNvSpPr txBox="1"/>
          <p:nvPr/>
        </p:nvSpPr>
        <p:spPr>
          <a:xfrm>
            <a:off x="538318" y="1440872"/>
            <a:ext cx="5754254" cy="3139321"/>
          </a:xfrm>
          <a:prstGeom prst="rect">
            <a:avLst/>
          </a:prstGeom>
          <a:noFill/>
        </p:spPr>
        <p:txBody>
          <a:bodyPr wrap="square" rtlCol="0">
            <a:spAutoFit/>
          </a:bodyPr>
          <a:lstStyle/>
          <a:p>
            <a:r>
              <a:rPr lang="en-US" dirty="0"/>
              <a:t>Αυτή η προσφυγή είναι μια αυτοαξιολόγηση της κριτικής σκέψης και να δείτε αν χρειάζεστε βελτίωση των δεξιοτήτων κριτικής σκέψης σας. </a:t>
            </a:r>
          </a:p>
          <a:p>
            <a:endParaRPr lang="en-US" dirty="0"/>
          </a:p>
          <a:p>
            <a:r>
              <a:rPr lang="en-US" dirty="0"/>
              <a:t>Μετά την αυτοαξιολόγηση μπορείτε να διαβάσετε περισσότερα για το πώς να αναπτύξετε τις δεξιότητες κριτικής σκέψης σας. </a:t>
            </a:r>
          </a:p>
          <a:p>
            <a:endParaRPr lang="en-US" dirty="0"/>
          </a:p>
          <a:p>
            <a:r>
              <a:rPr lang="en-US" dirty="0"/>
              <a:t>Σύνδεση με τον πόρο: </a:t>
            </a:r>
          </a:p>
          <a:p>
            <a:r>
              <a:rPr lang="en-GB" dirty="0">
                <a:hlinkClick r:id="rId6"/>
              </a:rPr>
              <a:t>https://www.brightconcept-consulting.com/en/blog/leadership/how-to-develop-the-7-skills-of-critical-thinking</a:t>
            </a:r>
            <a:endParaRPr lang="en-GB" dirty="0"/>
          </a:p>
          <a:p>
            <a:endParaRPr lang="en-GB" dirty="0"/>
          </a:p>
        </p:txBody>
      </p:sp>
    </p:spTree>
    <p:extLst>
      <p:ext uri="{BB962C8B-B14F-4D97-AF65-F5344CB8AC3E}">
        <p14:creationId xmlns:p14="http://schemas.microsoft.com/office/powerpoint/2010/main" val="2637325551"/>
      </p:ext>
    </p:extLst>
  </p:cSld>
  <p:clrMapOvr>
    <a:masterClrMapping/>
  </p:clrMapOvr>
</p:sld>
</file>

<file path=ppt/slides/slide14.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34121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ΚΛΕΊΣΙΜΟ &amp; </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ΣΥΜΠΈΡΑΣΜΑ </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5218462"/>
      </p:ext>
    </p:extLst>
  </p:cSld>
  <p:clrMapOvr>
    <a:masterClrMapping/>
  </p:clrMapOvr>
</p:sld>
</file>

<file path=ppt/slides/slide15.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3" y="-121186"/>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A670A1EE-214F-0881-9A3D-32838E6C4CF3}"/>
              </a:ext>
            </a:extLst>
          </p:cNvPr>
          <p:cNvSpPr txBox="1"/>
          <p:nvPr/>
        </p:nvSpPr>
        <p:spPr>
          <a:xfrm>
            <a:off x="822036" y="905961"/>
            <a:ext cx="6465454" cy="4524315"/>
          </a:xfrm>
          <a:prstGeom prst="rect">
            <a:avLst/>
          </a:prstGeom>
          <a:noFill/>
        </p:spPr>
        <p:txBody>
          <a:bodyPr wrap="square">
            <a:spAutoFit/>
          </a:bodyPr>
          <a:lstStyle/>
          <a:p>
            <a:r>
              <a:rPr lang="en-GB" dirty="0"/>
              <a:t>Η κριτική σκέψη διαφέρει από τη συνηθισμένη σκέψη στο ότι προσπαθείτε να σκεφτείτε διαφορετικά - με έναν νέο τρόπο - για κάποιο λόγο. Θα μπορούσε να είναι ότι θέλετε να προσπαθήσετε να δείτε κάτι από μια νέα οπτική γωνία ή να το προβληματίσετε.</a:t>
            </a:r>
          </a:p>
          <a:p>
            <a:endParaRPr lang="en-GB" dirty="0"/>
          </a:p>
          <a:p>
            <a:r>
              <a:rPr lang="en-GB" dirty="0"/>
              <a:t>Η κριτική σκέψη διαφέρει επίσης από τη σκέψη των εμπειρογνωμόνων. Ενώ ο εμπειρογνώμονας χαρακτηρίζεται από τα διαφορετικά εργαλεία σκέψης και τους ευέλικτους τρόπους σκέψης του - συχνά χάρη στις βαθιές του γνώσεις - δεν απαιτούνται πραγματικά μεγάλες γνώσεις για να σκεφτεί κανείς κριτικά. Φυσικά, ο ειδικός μπορεί να σκεφτεί κριτικά με τη βοήθεια της ειδικής του σκέψης και συχνά το κάνει. Αλλά αυτό δεν αποτελεί προϋπόθεση για την κριτική σκέψη.</a:t>
            </a:r>
          </a:p>
          <a:p>
            <a:endParaRPr lang="en-GB" dirty="0"/>
          </a:p>
          <a:p>
            <a:r>
              <a:rPr lang="en-GB" dirty="0"/>
              <a:t>Ένας συνήθης τρόπος ταξινόμησης της κριτικής σκέψης είναι η χρήση των εννοιών των δεξιοτήτων, των χαρακτηριστικών του χαρακτήρα και της δράσης. Οι δεξιότητες είναι κοινές και συχνά διδάσκονται ήδη στο σχολείο, με τη μορφή, για παράδειγμα, της ανάλυσης επιχειρημάτων ή της κριτικής πηγών.</a:t>
            </a:r>
          </a:p>
        </p:txBody>
      </p:sp>
    </p:spTree>
    <p:extLst>
      <p:ext uri="{BB962C8B-B14F-4D97-AF65-F5344CB8AC3E}">
        <p14:creationId xmlns:p14="http://schemas.microsoft.com/office/powerpoint/2010/main" val="3039344805"/>
      </p:ext>
    </p:extLst>
  </p:cSld>
  <p:clrMapOvr>
    <a:masterClrMapping/>
  </p:clrMapOvr>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074"/>
            <a:ext cx="6771640" cy="553998"/>
          </a:xfrm>
          <a:prstGeom prst="rect">
            <a:avLst/>
          </a:prstGeom>
          <a:noFill/>
        </p:spPr>
        <p:txBody>
          <a:bodyPr wrap="square" rtlCol="0">
            <a:spAutoFit/>
          </a:bodyPr>
          <a:lstStyle/>
          <a:p>
            <a:pPr algn="just"/>
            <a:r>
              <a:rPr lang="en-IE" sz="1000" dirty="0">
                <a:latin typeface="Segoe UI" panose="020B0502040204020203" pitchFamily="34" charset="0"/>
                <a:ea typeface="Source Sans Pro" panose="020B0503030403020204" pitchFamily="34" charset="0"/>
                <a:cs typeface="Segoe UI" panose="020B0502040204020203" pitchFamily="34" charset="0"/>
              </a:rPr>
              <a:t>"Η υποστήριξη της Ευρωπαϊκής Επιτροπής για την παραγωγή της παρούσας δημοσίευσης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2021-1-SE01-KA220-VET-000032922</a:t>
            </a:r>
          </a:p>
        </p:txBody>
      </p:sp>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3923930" y="974010"/>
            <a:ext cx="4077070" cy="2355115"/>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dirty="0"/>
          </a:p>
        </p:txBody>
      </p:sp>
      <p:sp>
        <p:nvSpPr>
          <p:cNvPr id="7" name="Rectangle 6">
            <a:extLst>
              <a:ext uri="{FF2B5EF4-FFF2-40B4-BE49-F238E27FC236}">
                <a16:creationId xmlns:a16="http://schemas.microsoft.com/office/drawing/2014/main"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1FB80AD3-AF0A-4194-AD8D-7555188CB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id="{9E81700D-F452-4CAC-A942-A29E9FF0D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0720" y="6185590"/>
            <a:ext cx="1964299" cy="412100"/>
          </a:xfrm>
          <a:prstGeom prst="rect">
            <a:avLst/>
          </a:prstGeom>
        </p:spPr>
      </p:pic>
      <p:pic>
        <p:nvPicPr>
          <p:cNvPr id="10" name="Picture 9">
            <a:extLst>
              <a:ext uri="{FF2B5EF4-FFF2-40B4-BE49-F238E27FC236}">
                <a16:creationId xmlns:a16="http://schemas.microsoft.com/office/drawing/2014/main" id="{8641ED3A-6319-4C7F-B64E-B4981B7C9E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313" y="6185590"/>
            <a:ext cx="1405487" cy="558864"/>
          </a:xfrm>
          <a:prstGeom prst="rect">
            <a:avLst/>
          </a:prstGeom>
        </p:spPr>
      </p:pic>
    </p:spTree>
    <p:extLst>
      <p:ext uri="{BB962C8B-B14F-4D97-AF65-F5344CB8AC3E}">
        <p14:creationId xmlns:p14="http://schemas.microsoft.com/office/powerpoint/2010/main" val="1837763562"/>
      </p:ext>
    </p:extLst>
  </p:cSld>
  <p:clrMapOvr>
    <a:masterClrMapping/>
  </p:clrMapOvr>
</p:sld>
</file>

<file path=ppt/slides/slide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04ED3AF-267B-4B43-BA34-DEB6042E0540}"/>
              </a:ext>
            </a:extLst>
          </p:cNvPr>
          <p:cNvSpPr txBox="1"/>
          <p:nvPr/>
        </p:nvSpPr>
        <p:spPr>
          <a:xfrm>
            <a:off x="1024036" y="874925"/>
            <a:ext cx="9175750" cy="769441"/>
          </a:xfrm>
          <a:prstGeom prst="rect">
            <a:avLst/>
          </a:prstGeom>
        </p:spPr>
        <p:txBody>
          <a:bodyPr wrap="square" rtlCol="0">
            <a:spAutoFit/>
          </a:bodyPr>
          <a:lstStyle/>
          <a:p>
            <a:pPr algn="ctr"/>
            <a:r>
              <a:rPr lang="en-US" sz="4400" dirty="0">
                <a:solidFill>
                  <a:srgbClr val="7030A0"/>
                </a:solidFill>
                <a:latin typeface="Arial" panose="020B0604020202020204" pitchFamily="34" charset="0"/>
                <a:cs typeface="Arial" panose="020B0604020202020204" pitchFamily="34" charset="0"/>
              </a:rPr>
              <a:t>Ετοιμότητα απομακρυσμένης εργασίας - Θέματα</a:t>
            </a:r>
          </a:p>
        </p:txBody>
      </p:sp>
      <p:sp>
        <p:nvSpPr>
          <p:cNvPr id="8" name="TextBox 7">
            <a:extLst>
              <a:ext uri="{FF2B5EF4-FFF2-40B4-BE49-F238E27FC236}">
                <a16:creationId xmlns:a16="http://schemas.microsoft.com/office/drawing/2014/main" id="{662D1785-DD3D-3548-A725-6EE3B057D9F4}"/>
              </a:ext>
            </a:extLst>
          </p:cNvPr>
          <p:cNvSpPr txBox="1"/>
          <p:nvPr/>
        </p:nvSpPr>
        <p:spPr>
          <a:xfrm>
            <a:off x="1297395" y="2101584"/>
            <a:ext cx="8814869" cy="3170099"/>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Στο πλαίσιο του έργου RETAIN ME θα αντιμετωπιστούν τα ακόλουθα 6 θέματα ετοιμότητας για εργασία εξ αποστάσεως:</a:t>
            </a:r>
          </a:p>
          <a:p>
            <a:endParaRPr lang="en-IE" sz="2000" b="1" dirty="0">
              <a:latin typeface="Arial" panose="020B0604020202020204" pitchFamily="34" charset="0"/>
              <a:cs typeface="Arial" panose="020B0604020202020204" pitchFamily="34" charset="0"/>
            </a:endParaRPr>
          </a:p>
          <a:p>
            <a:r>
              <a:rPr lang="en-IE" sz="2000" b="1" dirty="0">
                <a:latin typeface="Arial" panose="020B0604020202020204" pitchFamily="34" charset="0"/>
                <a:cs typeface="Arial" panose="020B0604020202020204" pitchFamily="34" charset="0"/>
              </a:rPr>
              <a:t>Θέματα ετοιμότητας για εργασία από απόσταση:</a:t>
            </a:r>
          </a:p>
          <a:p>
            <a:pPr marL="457200" indent="-457200">
              <a:buAutoNum type="arabicPeriod"/>
            </a:pPr>
            <a:r>
              <a:rPr lang="en-US" sz="2000" dirty="0">
                <a:latin typeface="Arial" panose="020B0604020202020204" pitchFamily="34" charset="0"/>
                <a:cs typeface="Arial" panose="020B0604020202020204" pitchFamily="34" charset="0"/>
              </a:rPr>
              <a:t>Ικανότητα απομακρυσμένης εργασίας σε ομάδα.</a:t>
            </a:r>
          </a:p>
          <a:p>
            <a:pPr marL="457200" indent="-457200">
              <a:buAutoNum type="arabicPeriod"/>
            </a:pPr>
            <a:r>
              <a:rPr lang="en-US" sz="2000" dirty="0">
                <a:latin typeface="Arial" panose="020B0604020202020204" pitchFamily="34" charset="0"/>
                <a:cs typeface="Arial" panose="020B0604020202020204" pitchFamily="34" charset="0"/>
              </a:rPr>
              <a:t>Κατανόηση της εικονικής επικοινωνίας.</a:t>
            </a:r>
          </a:p>
          <a:p>
            <a:pPr marL="457200" indent="-457200">
              <a:buAutoNum type="arabicPeriod"/>
            </a:pPr>
            <a:r>
              <a:rPr lang="en-US" sz="2000" dirty="0">
                <a:latin typeface="Arial" panose="020B0604020202020204" pitchFamily="34" charset="0"/>
                <a:cs typeface="Arial" panose="020B0604020202020204" pitchFamily="34" charset="0"/>
              </a:rPr>
              <a:t>Ανάπτυξη </a:t>
            </a:r>
            <a:r>
              <a:rPr lang="en-US" sz="2000" dirty="0">
                <a:latin typeface="Arial" panose="020B0604020202020204" pitchFamily="34" charset="0"/>
                <a:cs typeface="Arial" panose="020B0604020202020204" pitchFamily="34" charset="0"/>
              </a:rPr>
              <a:t>δεξιοτήτων </a:t>
            </a:r>
            <a:r>
              <a:rPr lang="en-US" sz="2000" dirty="0">
                <a:latin typeface="Arial" panose="020B0604020202020204" pitchFamily="34" charset="0"/>
                <a:cs typeface="Arial" panose="020B0604020202020204" pitchFamily="34" charset="0"/>
              </a:rPr>
              <a:t>διαχείρισης χρόνου και </a:t>
            </a:r>
            <a:r>
              <a:rPr lang="en-GB" sz="2000" dirty="0">
                <a:latin typeface="Arial" panose="020B0604020202020204" pitchFamily="34" charset="0"/>
                <a:cs typeface="Arial" panose="020B0604020202020204" pitchFamily="34" charset="0"/>
              </a:rPr>
              <a:t>οργάνωσης.</a:t>
            </a:r>
          </a:p>
          <a:p>
            <a:r>
              <a:rPr lang="en-US" sz="2000" dirty="0">
                <a:latin typeface="Arial" panose="020B0604020202020204" pitchFamily="34" charset="0"/>
                <a:cs typeface="Arial" panose="020B0604020202020204" pitchFamily="34" charset="0"/>
              </a:rPr>
              <a:t>4.    Κατανόηση και ανάπτυξη της δημιουργικής επίλυσης προβλημάτων.</a:t>
            </a:r>
          </a:p>
          <a:p>
            <a:r>
              <a:rPr lang="en-US" sz="2000" dirty="0">
                <a:latin typeface="Arial" panose="020B0604020202020204" pitchFamily="34" charset="0"/>
                <a:cs typeface="Arial" panose="020B0604020202020204" pitchFamily="34" charset="0"/>
              </a:rPr>
              <a:t>5.    Ανάπτυξη δεξιοτήτων κριτικής σκέψης</a:t>
            </a:r>
          </a:p>
          <a:p>
            <a:r>
              <a:rPr lang="en-US" sz="2000" dirty="0">
                <a:latin typeface="Arial" panose="020B0604020202020204" pitchFamily="34" charset="0"/>
                <a:cs typeface="Arial" panose="020B0604020202020204" pitchFamily="34" charset="0"/>
              </a:rPr>
              <a:t>6.    Βελτίωση της ικανότητας εφαρμογής της πειθαρχίας</a:t>
            </a:r>
            <a:endParaRPr lang="en-IE" sz="20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1452956855"/>
      </p:ext>
    </p:extLst>
  </p:cSld>
  <p:clrMapOvr>
    <a:masterClrMapping/>
  </p:clrMapOvr>
</p:sld>
</file>

<file path=ppt/slides/slide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263514" y="1404435"/>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04ED3AF-267B-4B43-BA34-DEB6042E0540}"/>
              </a:ext>
            </a:extLst>
          </p:cNvPr>
          <p:cNvSpPr txBox="1"/>
          <p:nvPr/>
        </p:nvSpPr>
        <p:spPr>
          <a:xfrm>
            <a:off x="1209963" y="1656090"/>
            <a:ext cx="10717321" cy="707886"/>
          </a:xfrm>
          <a:prstGeom prst="rect">
            <a:avLst/>
          </a:prstGeom>
        </p:spPr>
        <p:txBody>
          <a:bodyPr wrap="square" rtlCol="0">
            <a:spAutoFit/>
          </a:bodyPr>
          <a:lstStyle/>
          <a:p>
            <a:pPr algn="ctr"/>
            <a:r>
              <a:rPr lang="en-US" sz="4000" dirty="0">
                <a:solidFill>
                  <a:srgbClr val="7030A0"/>
                </a:solidFill>
                <a:latin typeface="Arial" panose="020B0604020202020204" pitchFamily="34" charset="0"/>
                <a:cs typeface="Arial" panose="020B0604020202020204" pitchFamily="34" charset="0"/>
              </a:rPr>
              <a:t>Ετοιμότητα απομακρυσμένης εργασίας - Πρόταση αξίας</a:t>
            </a:r>
          </a:p>
        </p:txBody>
      </p:sp>
      <p:sp>
        <p:nvSpPr>
          <p:cNvPr id="8" name="TextBox 7">
            <a:extLst>
              <a:ext uri="{FF2B5EF4-FFF2-40B4-BE49-F238E27FC236}">
                <a16:creationId xmlns:a16="http://schemas.microsoft.com/office/drawing/2014/main" id="{662D1785-DD3D-3548-A725-6EE3B057D9F4}"/>
              </a:ext>
            </a:extLst>
          </p:cNvPr>
          <p:cNvSpPr txBox="1"/>
          <p:nvPr/>
        </p:nvSpPr>
        <p:spPr>
          <a:xfrm>
            <a:off x="1455939" y="2374825"/>
            <a:ext cx="9809823" cy="2523768"/>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Είναι επωφελές για τους τελικούς χρήστες του έργου RETAIN ME, επειδή οι εργαζόμενοι με ετοιμότητα και γνώσεις εξ αποστάσεως εργασίας:</a:t>
            </a:r>
          </a:p>
          <a:p>
            <a:r>
              <a:rPr lang="en-IE" sz="2000" dirty="0">
                <a:latin typeface="Arial" panose="020B0604020202020204" pitchFamily="34" charset="0"/>
                <a:cs typeface="Arial" panose="020B0604020202020204" pitchFamily="34" charset="0"/>
              </a:rPr>
              <a:t>... έχουν μεγαλύτερη επίγνωση των διαφορετικών τρόπων </a:t>
            </a:r>
            <a:r>
              <a:rPr lang="en-US" sz="2000" dirty="0">
                <a:latin typeface="Arial" panose="020B0604020202020204" pitchFamily="34" charset="0"/>
                <a:cs typeface="Arial" panose="020B0604020202020204" pitchFamily="34" charset="0"/>
              </a:rPr>
              <a:t>εργασίας εξ αποστάσεως σε μια ομάδα </a:t>
            </a:r>
          </a:p>
          <a:p>
            <a:r>
              <a:rPr lang="en-IE" sz="2000" dirty="0">
                <a:latin typeface="Arial" panose="020B0604020202020204" pitchFamily="34" charset="0"/>
                <a:cs typeface="Arial" panose="020B0604020202020204" pitchFamily="34" charset="0"/>
              </a:rPr>
              <a:t>... είναι περισσότερο δημιουργική επίλυση προβλημάτων</a:t>
            </a:r>
          </a:p>
          <a:p>
            <a:r>
              <a:rPr lang="en-IE" sz="2000" dirty="0">
                <a:latin typeface="Arial" panose="020B0604020202020204" pitchFamily="34" charset="0"/>
                <a:cs typeface="Arial" panose="020B0604020202020204" pitchFamily="34" charset="0"/>
              </a:rPr>
              <a:t>... να γνωρίζουν πώς να </a:t>
            </a:r>
            <a:r>
              <a:rPr lang="en-GB" sz="2000" dirty="0">
                <a:latin typeface="Arial" panose="020B0604020202020204" pitchFamily="34" charset="0"/>
                <a:cs typeface="Arial" panose="020B0604020202020204" pitchFamily="34" charset="0"/>
              </a:rPr>
              <a:t>προετοιμάζονται για την εικονική επικοινωνία</a:t>
            </a:r>
          </a:p>
          <a:p>
            <a:r>
              <a:rPr lang="en-IE" sz="2000" dirty="0">
                <a:latin typeface="Arial" panose="020B0604020202020204" pitchFamily="34" charset="0"/>
                <a:cs typeface="Arial" panose="020B0604020202020204" pitchFamily="34" charset="0"/>
              </a:rPr>
              <a:t>... να γνωρίζουν πώς να σκέφτονται κριτικά</a:t>
            </a:r>
          </a:p>
          <a:p>
            <a:r>
              <a:rPr lang="en-IE" sz="2000" dirty="0">
                <a:latin typeface="Arial" panose="020B0604020202020204" pitchFamily="34" charset="0"/>
                <a:cs typeface="Arial" panose="020B0604020202020204" pitchFamily="34" charset="0"/>
              </a:rPr>
              <a:t>... να γνωρίζετε τις πλέον απαιτούμενες δεξιότητες και γνώσεις για τη διαχείριση του χρόνου </a:t>
            </a:r>
            <a:endParaRPr lang="en-IE" dirty="0"/>
          </a:p>
          <a:p>
            <a:endParaRPr lang="en-US" dirty="0"/>
          </a:p>
        </p:txBody>
      </p:sp>
      <p:pic>
        <p:nvPicPr>
          <p:cNvPr id="11" name="Picture 10" descr="A close up of a sign&#10;&#10;Description automatically generated">
            <a:extLst>
              <a:ext uri="{FF2B5EF4-FFF2-40B4-BE49-F238E27FC236}">
                <a16:creationId xmlns:a16="http://schemas.microsoft.com/office/drawing/2014/main"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4279728642"/>
      </p:ext>
    </p:extLst>
  </p:cSld>
  <p:clrMapOvr>
    <a:masterClrMapping/>
  </p:clrMapOvr>
</p:sld>
</file>

<file path=ppt/slides/slide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04ED3AF-267B-4B43-BA34-DEB6042E0540}"/>
              </a:ext>
            </a:extLst>
          </p:cNvPr>
          <p:cNvSpPr txBox="1"/>
          <p:nvPr/>
        </p:nvSpPr>
        <p:spPr>
          <a:xfrm>
            <a:off x="266700" y="1473038"/>
            <a:ext cx="11785980" cy="646331"/>
          </a:xfrm>
          <a:prstGeom prst="rect">
            <a:avLst/>
          </a:prstGeom>
        </p:spPr>
        <p:txBody>
          <a:bodyPr wrap="square" rtlCol="0">
            <a:spAutoFit/>
          </a:bodyPr>
          <a:lstStyle/>
          <a:p>
            <a:pPr algn="ctr"/>
            <a:r>
              <a:rPr lang="en-US" sz="3600" dirty="0">
                <a:solidFill>
                  <a:srgbClr val="7030A0"/>
                </a:solidFill>
                <a:latin typeface="Arial" panose="020B0604020202020204" pitchFamily="34" charset="0"/>
                <a:cs typeface="Arial" panose="020B0604020202020204" pitchFamily="34" charset="0"/>
              </a:rPr>
              <a:t>Ετοιμότητα απομακρυσμένης εργασίας - Βασικοί μαθησιακοί στόχοι</a:t>
            </a:r>
          </a:p>
        </p:txBody>
      </p:sp>
      <p:sp>
        <p:nvSpPr>
          <p:cNvPr id="8" name="TextBox 7">
            <a:extLst>
              <a:ext uri="{FF2B5EF4-FFF2-40B4-BE49-F238E27FC236}">
                <a16:creationId xmlns:a16="http://schemas.microsoft.com/office/drawing/2014/main" id="{662D1785-DD3D-3548-A725-6EE3B057D9F4}"/>
              </a:ext>
            </a:extLst>
          </p:cNvPr>
          <p:cNvSpPr txBox="1"/>
          <p:nvPr/>
        </p:nvSpPr>
        <p:spPr>
          <a:xfrm>
            <a:off x="1080655" y="2141130"/>
            <a:ext cx="9151939" cy="2523768"/>
          </a:xfrm>
          <a:prstGeom prst="rect">
            <a:avLst/>
          </a:prstGeom>
          <a:noFill/>
        </p:spPr>
        <p:txBody>
          <a:bodyPr wrap="square" rtlCol="0">
            <a:spAutoFit/>
          </a:bodyPr>
          <a:lstStyle/>
          <a:p>
            <a:r>
              <a:rPr lang="en-IE" sz="2000" b="1" dirty="0">
                <a:latin typeface="Arial" panose="020B0604020202020204" pitchFamily="34" charset="0"/>
                <a:cs typeface="Arial" panose="020B0604020202020204" pitchFamily="34" charset="0"/>
              </a:rPr>
              <a:t>Οι βασικοί μαθησιακοί στόχοι για το κεφάλαιο "Ετοιμότητα για εργασία εξ αποστάσεως" είναι οι εξής:</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γνωρίζουν πώς να εργάζονται εξ αποστάσεως σε μια ομάδα </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κατανοούν την εικονική επικοινωνία</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a:t>
            </a:r>
            <a:r>
              <a:rPr lang="en-IE" sz="2000" dirty="0">
                <a:latin typeface="Arial" panose="020B0604020202020204" pitchFamily="34" charset="0"/>
                <a:cs typeface="Arial" panose="020B0604020202020204" pitchFamily="34" charset="0"/>
              </a:rPr>
              <a:t>κατανοούν την κριτική σκέψη </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γνωρίζουν πώς να οργανώνουν και να διαχειρίζονται καλύτερα το χρόνο τους</a:t>
            </a:r>
          </a:p>
          <a:p>
            <a:pPr marL="342900" indent="-342900">
              <a:buFont typeface="+mj-lt"/>
              <a:buAutoNum type="arabicPeriod"/>
            </a:pPr>
            <a:r>
              <a:rPr lang="en-IE" sz="2000" dirty="0">
                <a:latin typeface="Arial" panose="020B0604020202020204" pitchFamily="34" charset="0"/>
                <a:cs typeface="Arial" panose="020B0604020202020204" pitchFamily="34" charset="0"/>
              </a:rPr>
              <a:t>Οι συμμετέχοντες γνωρίζουν πώς να </a:t>
            </a:r>
            <a:r>
              <a:rPr lang="en-US" sz="2000" dirty="0">
                <a:latin typeface="Arial" panose="020B0604020202020204" pitchFamily="34" charset="0"/>
                <a:cs typeface="Arial" panose="020B0604020202020204" pitchFamily="34" charset="0"/>
              </a:rPr>
              <a:t>χρησιμοποιούν τη δημιουργική επίλυση προβλημάτων</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a:t>
            </a:r>
            <a:r>
              <a:rPr lang="en-IE" sz="2000" dirty="0">
                <a:latin typeface="Arial" panose="020B0604020202020204" pitchFamily="34" charset="0"/>
                <a:cs typeface="Arial" panose="020B0604020202020204" pitchFamily="34" charset="0"/>
              </a:rPr>
              <a:t>γνωρίζουν πώς να εφαρμόζουν την πειθαρχία</a:t>
            </a:r>
            <a:endParaRPr lang="en-IE" dirty="0"/>
          </a:p>
          <a:p>
            <a:endParaRPr lang="en-US" dirty="0"/>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631310826"/>
      </p:ext>
    </p:extLst>
  </p:cSld>
  <p:clrMapOvr>
    <a:masterClrMapping/>
  </p:clrMapOvr>
</p:sld>
</file>

<file path=ppt/slides/slide5.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ECD066-6695-4258-BD5D-6EBC0CF889E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id="{8559E724-BE85-4A13-A524-B0E886E785E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5262" t="6246"/>
          <a:stretch/>
        </p:blipFill>
        <p:spPr>
          <a:xfrm rot="10800000">
            <a:off x="-230354" y="434732"/>
            <a:ext cx="12187012" cy="5988533"/>
          </a:xfrm>
          <a:prstGeom prst="rect">
            <a:avLst/>
          </a:prstGeom>
        </p:spPr>
      </p:pic>
      <p:sp>
        <p:nvSpPr>
          <p:cNvPr id="6" name="Google Shape;1127;p41">
            <a:extLst>
              <a:ext uri="{FF2B5EF4-FFF2-40B4-BE49-F238E27FC236}">
                <a16:creationId xmlns:a16="http://schemas.microsoft.com/office/drawing/2014/main" id="{C9FF4707-6790-47F6-BECA-37A20E8A9C99}"/>
              </a:ext>
            </a:extLst>
          </p:cNvPr>
          <p:cNvSpPr txBox="1">
            <a:spLocks noGrp="1"/>
          </p:cNvSpPr>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ΕΙΣΑΓΩΓΗ</a:t>
            </a:r>
            <a:endParaRPr kumimoji="0"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7" name="TextBox 6">
            <a:extLst>
              <a:ext uri="{FF2B5EF4-FFF2-40B4-BE49-F238E27FC236}">
                <a16:creationId xmlns:a16="http://schemas.microsoft.com/office/drawing/2014/main" id="{1F6939BD-C1A0-4275-8F03-125F5ED3DCD2}"/>
              </a:ext>
            </a:extLst>
          </p:cNvPr>
          <p:cNvSpPr txBox="1"/>
          <p:nvPr/>
        </p:nvSpPr>
        <p:spPr>
          <a:xfrm>
            <a:off x="2468442" y="2957030"/>
            <a:ext cx="6980357" cy="373757"/>
          </a:xfrm>
          <a:prstGeom prst="rect">
            <a:avLst/>
          </a:prstGeom>
          <a:noFill/>
        </p:spPr>
        <p:txBody>
          <a:bodyPr wrap="square" rtlCol="0">
            <a:spAutoFit/>
          </a:bodyPr>
          <a:lstStyle/>
          <a:p>
            <a:pPr algn="ctr">
              <a:lnSpc>
                <a:spcPct val="107000"/>
              </a:lnSpc>
              <a:spcAft>
                <a:spcPts val="800"/>
              </a:spcAft>
            </a:pPr>
            <a:r>
              <a:rPr lang="en-US" b="1" dirty="0">
                <a:solidFill>
                  <a:srgbClr val="1B3C65"/>
                </a:solidFill>
                <a:effectLst/>
                <a:latin typeface="Arial" panose="020B0604020202020204" pitchFamily="34" charset="0"/>
                <a:ea typeface="Calibri" panose="020F0502020204030204" pitchFamily="34" charset="0"/>
              </a:rPr>
              <a:t>Ανάπτυξη δεξιοτήτων κριτικής σκέψης</a:t>
            </a:r>
            <a:endParaRPr lang="sv-SE" dirty="0">
              <a:solidFill>
                <a:srgbClr val="000000"/>
              </a:solidFill>
              <a:effectLst/>
              <a:latin typeface="Calibri" panose="020F050202020403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9D251A91-C4C4-4256-AD76-5CC3610AE2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C35BE5B6-8A80-497D-9E71-F72E98E8DE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966577704"/>
      </p:ext>
    </p:extLst>
  </p:cSld>
  <p:clrMapOvr>
    <a:masterClrMapping/>
  </p:clrMapOvr>
</p:sld>
</file>

<file path=ppt/slides/slide6.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EA668566-9D85-699B-6C8F-57D76AB102B2}"/>
              </a:ext>
            </a:extLst>
          </p:cNvPr>
          <p:cNvSpPr txBox="1"/>
          <p:nvPr/>
        </p:nvSpPr>
        <p:spPr>
          <a:xfrm>
            <a:off x="581891" y="356813"/>
            <a:ext cx="6465454" cy="2554545"/>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Ποια είναι τα βασικά στοιχεία της κριτικής σκέψης;</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Κριτική σκέψη είναι η διανοητικά πειθαρχημένη διαδικασία της ενεργού και επιδέξιας σύλληψης, εφαρμογής, ανάλυσης, σύνθεσης και/ή αξιολόγησης πληροφοριών που συλλέγονται ή παράγονται από παρατήρηση, εμπειρία, προβληματισμό, συλλογισμό ή επικοινωνία, ως οδηγός πεποιθήσεων και δράσης.</a:t>
            </a:r>
          </a:p>
        </p:txBody>
      </p:sp>
      <p:sp>
        <p:nvSpPr>
          <p:cNvPr id="6" name="textruta 5">
            <a:extLst>
              <a:ext uri="{FF2B5EF4-FFF2-40B4-BE49-F238E27FC236}">
                <a16:creationId xmlns:a16="http://schemas.microsoft.com/office/drawing/2014/main" id="{EB381915-E0C4-C538-0EA9-9D85A378904E}"/>
              </a:ext>
            </a:extLst>
          </p:cNvPr>
          <p:cNvSpPr txBox="1"/>
          <p:nvPr/>
        </p:nvSpPr>
        <p:spPr>
          <a:xfrm>
            <a:off x="3500582" y="5728241"/>
            <a:ext cx="6465454" cy="261610"/>
          </a:xfrm>
          <a:prstGeom prst="rect">
            <a:avLst/>
          </a:prstGeom>
          <a:noFill/>
        </p:spPr>
        <p:txBody>
          <a:bodyPr wrap="square">
            <a:spAutoFit/>
          </a:bodyPr>
          <a:lstStyle/>
          <a:p>
            <a:r>
              <a:rPr lang="en-US" sz="1100" dirty="0"/>
              <a:t>Εικόνα από storyset στο Freepik</a:t>
            </a:r>
            <a:endParaRPr lang="en-GB" sz="1100" dirty="0"/>
          </a:p>
        </p:txBody>
      </p:sp>
      <p:pic>
        <p:nvPicPr>
          <p:cNvPr id="8" name="Bildobjekt 7">
            <a:extLst>
              <a:ext uri="{FF2B5EF4-FFF2-40B4-BE49-F238E27FC236}">
                <a16:creationId xmlns:a16="http://schemas.microsoft.com/office/drawing/2014/main" id="{665FB0E2-A18F-CFE7-7AEE-487D36D228E8}"/>
              </a:ext>
            </a:extLst>
          </p:cNvPr>
          <p:cNvPicPr>
            <a:picLocks noChangeAspect="1"/>
          </p:cNvPicPr>
          <p:nvPr/>
        </p:nvPicPr>
        <p:blipFill>
          <a:blip r:embed="rId6"/>
          <a:stretch>
            <a:fillRect/>
          </a:stretch>
        </p:blipFill>
        <p:spPr>
          <a:xfrm>
            <a:off x="3317050" y="2833239"/>
            <a:ext cx="2895002" cy="2895002"/>
          </a:xfrm>
          <a:prstGeom prst="rect">
            <a:avLst/>
          </a:prstGeom>
        </p:spPr>
      </p:pic>
    </p:spTree>
    <p:extLst>
      <p:ext uri="{BB962C8B-B14F-4D97-AF65-F5344CB8AC3E}">
        <p14:creationId xmlns:p14="http://schemas.microsoft.com/office/powerpoint/2010/main" val="3049189366"/>
      </p:ext>
    </p:extLst>
  </p:cSld>
  <p:clrMapOvr>
    <a:masterClrMapping/>
  </p:clrMapOvr>
</p:sld>
</file>

<file path=ppt/slides/slide7.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F5ED21F8-3299-2790-5D12-C134E8437C91}"/>
              </a:ext>
            </a:extLst>
          </p:cNvPr>
          <p:cNvSpPr txBox="1"/>
          <p:nvPr/>
        </p:nvSpPr>
        <p:spPr>
          <a:xfrm>
            <a:off x="600363" y="914967"/>
            <a:ext cx="6465454" cy="3785652"/>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Η κριτική σκέψη είναι δεξιότητα;</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Κριτική σκέψη είναι η ανάλυση ενός θέματος ή μιας κατάστασης και των γεγονότων, δεδομένων ή αποδείξεων που σχετίζονται με αυτό. Η κριτική σκέψη είναι μια δεξιότητα που σας επιτρέπει να λαμβάνετε λογικές και τεκμηριωμένες αποφάσεις με τον καλύτερο δυνατό τρόπο.</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Ποιες είναι οι 5 δεξιότητες κριτικής σκέψης;</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Οι σημαντικότερες δεξιότητες κριτικής σκέψης είναι η ανάλυση, η ερμηνεία, η εξαγωγή συμπερασμάτων, η εξήγηση, η αυτορρύθμιση, το άνοιγμα και η επίλυση προβλημάτων.</a:t>
            </a:r>
          </a:p>
        </p:txBody>
      </p:sp>
    </p:spTree>
    <p:extLst>
      <p:ext uri="{BB962C8B-B14F-4D97-AF65-F5344CB8AC3E}">
        <p14:creationId xmlns:p14="http://schemas.microsoft.com/office/powerpoint/2010/main" val="4204293689"/>
      </p:ext>
    </p:extLst>
  </p:cSld>
  <p:clrMapOvr>
    <a:masterClrMapping/>
  </p:clrMapOvr>
</p:sld>
</file>

<file path=ppt/slides/slide8.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B7D01560-6CD3-E2D7-BB3C-3E761CC30C1B}"/>
              </a:ext>
            </a:extLst>
          </p:cNvPr>
          <p:cNvSpPr txBox="1"/>
          <p:nvPr/>
        </p:nvSpPr>
        <p:spPr>
          <a:xfrm>
            <a:off x="397163" y="510533"/>
            <a:ext cx="6465454" cy="5324535"/>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Τι κάνει ένα άτομο κριτικά σκεπτόμενο;</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Κριτική σκέψη είναι η ικανότητα να σκέφτεσαι καθαρά και λογικά για το τι πρέπει να κάνεις ή τι πρέπει να πιστεύεις. Περιλαμβάνει την ικανότητα προβληματισμού και ανεξάρτητης σκέψης. Κάποιος με κριτική σκέψη μπορεί να κάνει τα εξής: να κατανοεί τις λογικές συνδέσεις μεταξύ των ιδεών.</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Όταν εργάζεστε από το σπίτι, αναπόφευκτα θα αντιμετωπίσετε προβλήματα που σχετίζονται με την εργασία και τα οποία θα πρέπει να επιλύσετε μόνοι σας. Οι δεξιότητες κριτικής σκέψης είναι ζωτικής σημασίας για τη σκέψη στη δουλειά, είτε πρόκειται για την επίλυση προβλημάτων που σχετίζονται με την εργασία σας είτε για τον καθορισμό της καλύτερης κατεύθυνσης για ένα έργο εργασίας. Οι απομακρυσμένοι εργαζόμενοι είναι από τη φύση τους πιο ανεξάρτητοι, οπότε η σκέψη για τον εαυτό σας είναι απαραίτητη για να πάτε τη δουλειά σας στο επόμενο επίπεδο.</a:t>
            </a:r>
          </a:p>
        </p:txBody>
      </p:sp>
    </p:spTree>
    <p:extLst>
      <p:ext uri="{BB962C8B-B14F-4D97-AF65-F5344CB8AC3E}">
        <p14:creationId xmlns:p14="http://schemas.microsoft.com/office/powerpoint/2010/main" val="2074563445"/>
      </p:ext>
    </p:extLst>
  </p:cSld>
  <p:clrMapOvr>
    <a:masterClrMapping/>
  </p:clrMapOvr>
</p:sld>
</file>

<file path=ppt/slides/slide9.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ΔΡΑΣΤΗΡΙΟΤΗΤΑ 1</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4157923F-DCEF-CDBD-4F44-8539A005596B}"/>
              </a:ext>
            </a:extLst>
          </p:cNvPr>
          <p:cNvSpPr txBox="1"/>
          <p:nvPr/>
        </p:nvSpPr>
        <p:spPr>
          <a:xfrm>
            <a:off x="342782" y="3158293"/>
            <a:ext cx="6169890" cy="369332"/>
          </a:xfrm>
          <a:prstGeom prst="rect">
            <a:avLst/>
          </a:prstGeom>
          <a:noFill/>
        </p:spPr>
        <p:txBody>
          <a:bodyPr wrap="square">
            <a:spAutoFit/>
          </a:bodyPr>
          <a:lstStyle/>
          <a:p>
            <a:r>
              <a:rPr lang="en-US" dirty="0">
                <a:solidFill>
                  <a:schemeClr val="bg1"/>
                </a:solidFill>
              </a:rPr>
              <a:t>ΣΥΜΒΟΥΛΈΣ ΓΙΑ ΤΟ ΠΏΣ ΝΑ ΒΕΛΤΙΏΣΕΤΕ ΤΙΣ ΙΚΑΝΌΤΗΤΈΣ ΣΑΣ ΣΤΗΝ ΚΡΙΤΙΚΉ ΣΚΈΨΗ</a:t>
            </a:r>
            <a:endParaRPr lang="en-GB" dirty="0">
              <a:solidFill>
                <a:schemeClr val="bg1"/>
              </a:solidFill>
            </a:endParaRPr>
          </a:p>
        </p:txBody>
      </p:sp>
    </p:spTree>
    <p:extLst>
      <p:ext uri="{BB962C8B-B14F-4D97-AF65-F5344CB8AC3E}">
        <p14:creationId xmlns:p14="http://schemas.microsoft.com/office/powerpoint/2010/main" val="38484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otalTime>6198</ap:TotalTime>
  <ap:Words>845</ap:Words>
  <ap:Application>Microsoft Office PowerPoint</ap:Application>
  <ap:PresentationFormat>Widescreen</ap:PresentationFormat>
  <ap:Paragraphs>80</ap:Paragraphs>
  <ap:Slides>16</ap:Slides>
  <ap:Notes>0</ap:Notes>
  <ap:HiddenSlides>0</ap:HiddenSlides>
  <ap:MMClips>0</ap:MMClips>
  <ap:ScaleCrop>false</ap:ScaleCrop>
  <ap:HeadingPairs>
    <vt:vector baseType="variant" size="6">
      <vt:variant>
        <vt:lpstr>Fonts Used</vt:lpstr>
      </vt:variant>
      <vt:variant>
        <vt:i4>7</vt:i4>
      </vt:variant>
      <vt:variant>
        <vt:lpstr>Theme</vt:lpstr>
      </vt:variant>
      <vt:variant>
        <vt:i4>2</vt:i4>
      </vt:variant>
      <vt:variant>
        <vt:lpstr>Slide Titles</vt:lpstr>
      </vt:variant>
      <vt:variant>
        <vt:i4>16</vt:i4>
      </vt:variant>
    </vt:vector>
  </ap:HeadingPairs>
  <ap:TitlesOfParts>
    <vt:vector baseType="lpstr" size="25">
      <vt:lpstr>Arial</vt:lpstr>
      <vt:lpstr>Calibri</vt:lpstr>
      <vt:lpstr>Calibri Light</vt:lpstr>
      <vt:lpstr>Fjalla One</vt:lpstr>
      <vt:lpstr>Segoe UI</vt:lpstr>
      <vt:lpstr>Source Sans Pro</vt:lpstr>
      <vt:lpstr>Source Sans Pro Bold</vt:lpstr>
      <vt:lpstr>Office Theme</vt:lpstr>
      <vt:lpstr>1_Office Theme</vt:lpstr>
      <vt:lpstr>Value Proposition for remote working readiness resources. B-Creative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Company/>
  <ap:LinksUpToDate>false</ap:LinksUpToDate>
  <ap:SharedDoc>false</ap:SharedDoc>
  <ap:HyperlinksChanged>false</ap:HyperlinksChanged>
  <ap:AppVersion>15.0000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PowerPoint Presentation</dc:title>
  <dc:creator>Mike Keegan</dc:creator>
  <lastModifiedBy>Microsoft account</lastModifiedBy>
  <revision>65</revision>
  <lastPrinted>2019-12-06T16:57:25.0000000Z</lastPrinted>
  <dcterms:created xsi:type="dcterms:W3CDTF">2019-09-26T16:12:10.0000000Z</dcterms:created>
  <dcterms:modified xsi:type="dcterms:W3CDTF">2023-04-11T12:52:46.0000000Z</dcterms:modified>
  <keywords>, docId:CC79A3D93AFFB53A376C1B7410C1EDA8</keywords>
</coreProperties>
</file>