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86" r:id="rId4"/>
    <p:sldId id="296" r:id="rId5"/>
    <p:sldId id="258" r:id="rId6"/>
    <p:sldId id="264" r:id="rId7"/>
    <p:sldId id="268" r:id="rId8"/>
    <p:sldId id="269" r:id="rId9"/>
    <p:sldId id="282" r:id="rId10"/>
    <p:sldId id="265" r:id="rId11"/>
    <p:sldId id="283" r:id="rId12"/>
    <p:sldId id="302" r:id="rId13"/>
    <p:sldId id="267" r:id="rId14"/>
    <p:sldId id="285" r:id="rId15"/>
    <p:sldId id="266" r:id="rId16"/>
    <p:sldId id="273" r:id="rId17"/>
    <p:sldId id="293" r:id="rId18"/>
    <p:sldId id="294" r:id="rId19"/>
    <p:sldId id="295" r:id="rId20"/>
    <p:sldId id="287" r:id="rId21"/>
    <p:sldId id="284" r:id="rId22"/>
    <p:sldId id="288" r:id="rId23"/>
    <p:sldId id="289" r:id="rId24"/>
    <p:sldId id="290" r:id="rId25"/>
    <p:sldId id="291" r:id="rId26"/>
    <p:sldId id="292" r:id="rId27"/>
    <p:sldId id="272" r:id="rId28"/>
    <p:sldId id="303" r:id="rId29"/>
    <p:sldId id="274" r:id="rId30"/>
    <p:sldId id="297" r:id="rId31"/>
    <p:sldId id="301" r:id="rId32"/>
    <p:sldId id="298" r:id="rId33"/>
    <p:sldId id="299" r:id="rId34"/>
    <p:sldId id="300" r:id="rId35"/>
    <p:sldId id="304" r:id="rId36"/>
    <p:sldId id="28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662483"/>
    <a:srgbClr val="BE1522"/>
    <a:srgbClr val="04B9D9"/>
    <a:srgbClr val="29BA86"/>
    <a:srgbClr val="195562"/>
    <a:srgbClr val="29BB89"/>
    <a:srgbClr val="FFFFFF"/>
    <a:srgbClr val="3F728A"/>
    <a:srgbClr val="179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3291" autoAdjust="0"/>
  </p:normalViewPr>
  <p:slideViewPr>
    <p:cSldViewPr snapToGrid="0">
      <p:cViewPr varScale="1">
        <p:scale>
          <a:sx n="71" d="100"/>
          <a:sy n="71" d="100"/>
        </p:scale>
        <p:origin x="126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A576D-E126-41BC-9FAF-5F0365DC06A1}" type="datetimeFigureOut">
              <a:rPr lang="pt-PT" smtClean="0"/>
              <a:t>29/08/2022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A8EB9-6AA2-4ABA-A617-13CC649496E5}" type="slidenum">
              <a:rPr lang="pt-PT" smtClean="0"/>
              <a:t>‹nº›</a:t>
            </a:fld>
            <a:endParaRPr lang="pt-PT"/>
          </a:p>
        </p:txBody>
      </p:sp>
    </p:spTree>
    <p:extLst>
      <p:ext uri="{BB962C8B-B14F-4D97-AF65-F5344CB8AC3E}">
        <p14:creationId xmlns:p14="http://schemas.microsoft.com/office/powerpoint/2010/main" val="282385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2</a:t>
            </a:fld>
            <a:endParaRPr lang="pt-PT"/>
          </a:p>
        </p:txBody>
      </p:sp>
    </p:spTree>
    <p:extLst>
      <p:ext uri="{BB962C8B-B14F-4D97-AF65-F5344CB8AC3E}">
        <p14:creationId xmlns:p14="http://schemas.microsoft.com/office/powerpoint/2010/main" val="173528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11</a:t>
            </a:fld>
            <a:endParaRPr lang="pt-PT"/>
          </a:p>
        </p:txBody>
      </p:sp>
    </p:spTree>
    <p:extLst>
      <p:ext uri="{BB962C8B-B14F-4D97-AF65-F5344CB8AC3E}">
        <p14:creationId xmlns:p14="http://schemas.microsoft.com/office/powerpoint/2010/main" val="137441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205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13</a:t>
            </a:fld>
            <a:endParaRPr lang="pt-PT"/>
          </a:p>
        </p:txBody>
      </p:sp>
    </p:spTree>
    <p:extLst>
      <p:ext uri="{BB962C8B-B14F-4D97-AF65-F5344CB8AC3E}">
        <p14:creationId xmlns:p14="http://schemas.microsoft.com/office/powerpoint/2010/main" val="225662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14</a:t>
            </a:fld>
            <a:endParaRPr lang="pt-PT"/>
          </a:p>
        </p:txBody>
      </p:sp>
    </p:spTree>
    <p:extLst>
      <p:ext uri="{BB962C8B-B14F-4D97-AF65-F5344CB8AC3E}">
        <p14:creationId xmlns:p14="http://schemas.microsoft.com/office/powerpoint/2010/main" val="248771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15</a:t>
            </a:fld>
            <a:endParaRPr lang="pt-PT"/>
          </a:p>
        </p:txBody>
      </p:sp>
    </p:spTree>
    <p:extLst>
      <p:ext uri="{BB962C8B-B14F-4D97-AF65-F5344CB8AC3E}">
        <p14:creationId xmlns:p14="http://schemas.microsoft.com/office/powerpoint/2010/main" val="353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16</a:t>
            </a:fld>
            <a:endParaRPr lang="pt-PT"/>
          </a:p>
        </p:txBody>
      </p:sp>
    </p:spTree>
    <p:extLst>
      <p:ext uri="{BB962C8B-B14F-4D97-AF65-F5344CB8AC3E}">
        <p14:creationId xmlns:p14="http://schemas.microsoft.com/office/powerpoint/2010/main" val="32952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7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687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541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96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43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21</a:t>
            </a:fld>
            <a:endParaRPr lang="pt-PT"/>
          </a:p>
        </p:txBody>
      </p:sp>
    </p:spTree>
    <p:extLst>
      <p:ext uri="{BB962C8B-B14F-4D97-AF65-F5344CB8AC3E}">
        <p14:creationId xmlns:p14="http://schemas.microsoft.com/office/powerpoint/2010/main" val="265677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62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95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698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05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27</a:t>
            </a:fld>
            <a:endParaRPr lang="pt-PT"/>
          </a:p>
        </p:txBody>
      </p:sp>
    </p:spTree>
    <p:extLst>
      <p:ext uri="{BB962C8B-B14F-4D97-AF65-F5344CB8AC3E}">
        <p14:creationId xmlns:p14="http://schemas.microsoft.com/office/powerpoint/2010/main" val="3233571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640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936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25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742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094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b="0" i="0" dirty="0">
              <a:solidFill>
                <a:srgbClr val="38382C"/>
              </a:solidFill>
              <a:effectLst/>
              <a:latin typeface="Proxima Nova Rg"/>
            </a:endParaRPr>
          </a:p>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11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73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8EB9-6AA2-4ABA-A617-13CC649496E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24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5</a:t>
            </a:fld>
            <a:endParaRPr lang="pt-PT"/>
          </a:p>
        </p:txBody>
      </p:sp>
    </p:spTree>
    <p:extLst>
      <p:ext uri="{BB962C8B-B14F-4D97-AF65-F5344CB8AC3E}">
        <p14:creationId xmlns:p14="http://schemas.microsoft.com/office/powerpoint/2010/main" val="36500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6</a:t>
            </a:fld>
            <a:endParaRPr lang="pt-PT"/>
          </a:p>
        </p:txBody>
      </p:sp>
    </p:spTree>
    <p:extLst>
      <p:ext uri="{BB962C8B-B14F-4D97-AF65-F5344CB8AC3E}">
        <p14:creationId xmlns:p14="http://schemas.microsoft.com/office/powerpoint/2010/main" val="185041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7</a:t>
            </a:fld>
            <a:endParaRPr lang="pt-PT"/>
          </a:p>
        </p:txBody>
      </p:sp>
    </p:spTree>
    <p:extLst>
      <p:ext uri="{BB962C8B-B14F-4D97-AF65-F5344CB8AC3E}">
        <p14:creationId xmlns:p14="http://schemas.microsoft.com/office/powerpoint/2010/main" val="299941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8</a:t>
            </a:fld>
            <a:endParaRPr lang="pt-PT"/>
          </a:p>
        </p:txBody>
      </p:sp>
    </p:spTree>
    <p:extLst>
      <p:ext uri="{BB962C8B-B14F-4D97-AF65-F5344CB8AC3E}">
        <p14:creationId xmlns:p14="http://schemas.microsoft.com/office/powerpoint/2010/main" val="254905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9</a:t>
            </a:fld>
            <a:endParaRPr lang="pt-PT"/>
          </a:p>
        </p:txBody>
      </p:sp>
    </p:spTree>
    <p:extLst>
      <p:ext uri="{BB962C8B-B14F-4D97-AF65-F5344CB8AC3E}">
        <p14:creationId xmlns:p14="http://schemas.microsoft.com/office/powerpoint/2010/main" val="220741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10A8EB9-6AA2-4ABA-A617-13CC649496E5}" type="slidenum">
              <a:rPr lang="pt-PT" smtClean="0"/>
              <a:t>10</a:t>
            </a:fld>
            <a:endParaRPr lang="pt-PT"/>
          </a:p>
        </p:txBody>
      </p:sp>
    </p:spTree>
    <p:extLst>
      <p:ext uri="{BB962C8B-B14F-4D97-AF65-F5344CB8AC3E}">
        <p14:creationId xmlns:p14="http://schemas.microsoft.com/office/powerpoint/2010/main" val="121901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29/08/2022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29/08/2022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getfeedback.com/" TargetMode="External"/><Relationship Id="rId13" Type="http://schemas.openxmlformats.org/officeDocument/2006/relationships/hyperlink" Target="https://www.office.com/" TargetMode="External"/><Relationship Id="rId18" Type="http://schemas.openxmlformats.org/officeDocument/2006/relationships/image" Target="../media/image34.png"/><Relationship Id="rId3" Type="http://schemas.openxmlformats.org/officeDocument/2006/relationships/image" Target="../media/image28.png"/><Relationship Id="rId21" Type="http://schemas.openxmlformats.org/officeDocument/2006/relationships/image" Target="../media/image1.jpg"/><Relationship Id="rId7" Type="http://schemas.openxmlformats.org/officeDocument/2006/relationships/hyperlink" Target="https://www.tinypulse.com/" TargetMode="External"/><Relationship Id="rId12" Type="http://schemas.openxmlformats.org/officeDocument/2006/relationships/hyperlink" Target="https://remotehabits.com/tools/#google-docs" TargetMode="External"/><Relationship Id="rId17" Type="http://schemas.openxmlformats.org/officeDocument/2006/relationships/image" Target="../media/image33.svg"/><Relationship Id="rId2" Type="http://schemas.openxmlformats.org/officeDocument/2006/relationships/notesSlide" Target="../notesSlides/notesSlide9.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www.15five.com/" TargetMode="External"/><Relationship Id="rId11" Type="http://schemas.openxmlformats.org/officeDocument/2006/relationships/hyperlink" Target="https://remotehabits.com/tools/#google-hangouts" TargetMode="External"/><Relationship Id="rId5" Type="http://schemas.openxmlformats.org/officeDocument/2006/relationships/hyperlink" Target="https://www.surveymonkey.com/" TargetMode="External"/><Relationship Id="rId15" Type="http://schemas.openxmlformats.org/officeDocument/2006/relationships/image" Target="../media/image31.svg"/><Relationship Id="rId10" Type="http://schemas.openxmlformats.org/officeDocument/2006/relationships/hyperlink" Target="https://remotehabits.com/tools/#slack" TargetMode="External"/><Relationship Id="rId19"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hyperlink" Target="https://officevibe.com/" TargetMode="External"/><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hyperlink" Target="https://remotehabits.com/tools/#zoom" TargetMode="External"/><Relationship Id="rId13" Type="http://schemas.openxmlformats.org/officeDocument/2006/relationships/image" Target="../media/image32.png"/><Relationship Id="rId18" Type="http://schemas.openxmlformats.org/officeDocument/2006/relationships/image" Target="../media/image1.jpg"/><Relationship Id="rId3" Type="http://schemas.openxmlformats.org/officeDocument/2006/relationships/image" Target="../media/image28.png"/><Relationship Id="rId7" Type="http://schemas.openxmlformats.org/officeDocument/2006/relationships/hyperlink" Target="https://remotehabits.com/tools/#skype" TargetMode="External"/><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hyperlink" Target="https://remotehabits.com/tools/#toggl" TargetMode="External"/><Relationship Id="rId11" Type="http://schemas.openxmlformats.org/officeDocument/2006/relationships/image" Target="../media/image30.png"/><Relationship Id="rId5" Type="http://schemas.openxmlformats.org/officeDocument/2006/relationships/hyperlink" Target="https://remotehabits.com/tools/#harvest" TargetMode="External"/><Relationship Id="rId15" Type="http://schemas.openxmlformats.org/officeDocument/2006/relationships/image" Target="../media/image34.png"/><Relationship Id="rId10" Type="http://schemas.openxmlformats.org/officeDocument/2006/relationships/hyperlink" Target="https://remotehabits.com/tools/#asana" TargetMode="External"/><Relationship Id="rId4" Type="http://schemas.openxmlformats.org/officeDocument/2006/relationships/image" Target="../media/image29.svg"/><Relationship Id="rId9" Type="http://schemas.openxmlformats.org/officeDocument/2006/relationships/hyperlink" Target="https://remotehabits.com/tools/#trello" TargetMode="External"/><Relationship Id="rId1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hyperlink" Target="https://www.hbs.edu/faculty/Publication%25252520Files/19-054_2ecb5287-d0bd-4aa0-b3d8-36fb44b757b4.pdf" TargetMode="External"/><Relationship Id="rId3" Type="http://schemas.openxmlformats.org/officeDocument/2006/relationships/image" Target="../media/image39.png"/><Relationship Id="rId7" Type="http://schemas.openxmlformats.org/officeDocument/2006/relationships/hyperlink" Target="https://www.gallup.com/workplace/238085/state-american-workplace-report-2017.aspx" TargetMode="External"/><Relationship Id="rId12"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3.png"/><Relationship Id="rId5" Type="http://schemas.openxmlformats.org/officeDocument/2006/relationships/hyperlink" Target="https://docs.google.com/spreadsheets/d/1xk3EYyt2l5L-C6yBxEvXMedqJPJ2OZd6_JTz7beUW4Q/copy" TargetMode="External"/><Relationship Id="rId10" Type="http://schemas.openxmlformats.org/officeDocument/2006/relationships/hyperlink" Target="https://www.gsb.stanford.edu/faculty-research/publications/does-working-home-work-evidence-chinese-experiment" TargetMode="External"/><Relationship Id="rId4" Type="http://schemas.openxmlformats.org/officeDocument/2006/relationships/image" Target="../media/image40.svg"/><Relationship Id="rId9" Type="http://schemas.openxmlformats.org/officeDocument/2006/relationships/hyperlink" Target="https://globalworkplaceanalytics.com/telecommuting-statisti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0.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notesSlide" Target="../notesSlides/notesSlide2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yxczymZnaTM?start=117&amp;feature=oembed" TargetMode="Externa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jp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1.jpg"/><Relationship Id="rId2" Type="http://schemas.openxmlformats.org/officeDocument/2006/relationships/notesSlide" Target="../notesSlides/notesSlide30.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g"/><Relationship Id="rId7"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7.svg"/><Relationship Id="rId5" Type="http://schemas.openxmlformats.org/officeDocument/2006/relationships/image" Target="../media/image15.sv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remotehabits.com/article/remote-manager-guide-seven-strategi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9.sv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remotehabits.com/article/remote-manager-guide-seven-strategi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remotehabits.com/article/remote-manager-guide-seven-strateg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3.png"/><Relationship Id="rId3" Type="http://schemas.openxmlformats.org/officeDocument/2006/relationships/image" Target="../media/image13.jp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7.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1.jp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g"/><Relationship Id="rId7"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298769" y="4838310"/>
            <a:ext cx="5585974" cy="606374"/>
          </a:xfrm>
        </p:spPr>
        <p:txBody>
          <a:bodyPr>
            <a:noAutofit/>
          </a:bodyPr>
          <a:lstStyle/>
          <a:p>
            <a:r>
              <a:rPr lang="en-IE" sz="2000" dirty="0">
                <a:solidFill>
                  <a:schemeClr val="bg2">
                    <a:lumMod val="50000"/>
                  </a:schemeClr>
                </a:solidFill>
                <a:latin typeface="Segoe UI" panose="020B0502040204020203" pitchFamily="34" charset="0"/>
                <a:ea typeface="Source Sans Pro Bold" panose="020B0703030403020204" pitchFamily="34" charset="0"/>
                <a:cs typeface="Segoe UI" panose="020B0502040204020203" pitchFamily="34" charset="0"/>
              </a:rPr>
              <a:t>Introduction to Remote Work</a:t>
            </a:r>
          </a:p>
        </p:txBody>
      </p:sp>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2474" y="1174035"/>
            <a:ext cx="6558564" cy="326977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68051" y="174274"/>
            <a:ext cx="1013552" cy="181798"/>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4C7C81-B85D-4D99-BBD4-5792F156A2D9}"/>
              </a:ext>
            </a:extLst>
          </p:cNvPr>
          <p:cNvSpPr>
            <a:spLocks noGrp="1"/>
          </p:cNvSpPr>
          <p:nvPr>
            <p:ph type="title"/>
          </p:nvPr>
        </p:nvSpPr>
        <p:spPr>
          <a:xfrm>
            <a:off x="3017850" y="818406"/>
            <a:ext cx="5739338" cy="525934"/>
          </a:xfrm>
        </p:spPr>
        <p:txBody>
          <a:bodyPr>
            <a:noAutofit/>
          </a:bodyPr>
          <a:lstStyle/>
          <a:p>
            <a:pPr algn="ctr"/>
            <a:r>
              <a:rPr lang="en-US" sz="3600" b="1" dirty="0">
                <a:solidFill>
                  <a:srgbClr val="662483"/>
                </a:solidFill>
                <a:latin typeface="Segoe UI" panose="020B0502040204020203" pitchFamily="34" charset="0"/>
                <a:cs typeface="Segoe UI" panose="020B0502040204020203" pitchFamily="34" charset="0"/>
              </a:rPr>
              <a:t>C</a:t>
            </a:r>
            <a:r>
              <a:rPr lang="pt-PT" sz="3600" b="1" dirty="0" err="1">
                <a:solidFill>
                  <a:srgbClr val="662483"/>
                </a:solidFill>
                <a:latin typeface="Segoe UI" panose="020B0502040204020203" pitchFamily="34" charset="0"/>
                <a:cs typeface="Segoe UI" panose="020B0502040204020203" pitchFamily="34" charset="0"/>
              </a:rPr>
              <a:t>ulture-boosting</a:t>
            </a:r>
            <a:r>
              <a:rPr lang="pt-PT" sz="3600" b="1" dirty="0">
                <a:solidFill>
                  <a:srgbClr val="662483"/>
                </a:solidFill>
                <a:latin typeface="Segoe UI" panose="020B0502040204020203" pitchFamily="34" charset="0"/>
                <a:cs typeface="Segoe UI" panose="020B0502040204020203" pitchFamily="34" charset="0"/>
              </a:rPr>
              <a:t> </a:t>
            </a:r>
            <a:r>
              <a:rPr lang="pt-PT" sz="3600" b="1" dirty="0" err="1">
                <a:solidFill>
                  <a:srgbClr val="662483"/>
                </a:solidFill>
                <a:latin typeface="Segoe UI" panose="020B0502040204020203" pitchFamily="34" charset="0"/>
                <a:cs typeface="Segoe UI" panose="020B0502040204020203" pitchFamily="34" charset="0"/>
              </a:rPr>
              <a:t>remote</a:t>
            </a:r>
            <a:r>
              <a:rPr lang="pt-PT" sz="3600" b="1" dirty="0">
                <a:solidFill>
                  <a:srgbClr val="662483"/>
                </a:solidFill>
                <a:latin typeface="Segoe UI" panose="020B0502040204020203" pitchFamily="34" charset="0"/>
                <a:cs typeface="Segoe UI" panose="020B0502040204020203" pitchFamily="34" charset="0"/>
              </a:rPr>
              <a:t> </a:t>
            </a:r>
            <a:r>
              <a:rPr lang="pt-PT" sz="3600" b="1" dirty="0" err="1">
                <a:solidFill>
                  <a:srgbClr val="662483"/>
                </a:solidFill>
                <a:latin typeface="Segoe UI" panose="020B0502040204020203" pitchFamily="34" charset="0"/>
                <a:cs typeface="Segoe UI" panose="020B0502040204020203" pitchFamily="34" charset="0"/>
              </a:rPr>
              <a:t>working</a:t>
            </a:r>
            <a:r>
              <a:rPr lang="pt-PT" sz="3600" b="1" dirty="0">
                <a:solidFill>
                  <a:srgbClr val="662483"/>
                </a:solidFill>
                <a:latin typeface="Segoe UI" panose="020B0502040204020203" pitchFamily="34" charset="0"/>
                <a:cs typeface="Segoe UI" panose="020B0502040204020203" pitchFamily="34" charset="0"/>
              </a:rPr>
              <a:t> </a:t>
            </a:r>
            <a:r>
              <a:rPr lang="pt-PT" sz="3600" b="1" dirty="0" err="1">
                <a:solidFill>
                  <a:srgbClr val="662483"/>
                </a:solidFill>
                <a:latin typeface="Segoe UI" panose="020B0502040204020203" pitchFamily="34" charset="0"/>
                <a:cs typeface="Segoe UI" panose="020B0502040204020203" pitchFamily="34" charset="0"/>
              </a:rPr>
              <a:t>tools</a:t>
            </a:r>
            <a:br>
              <a:rPr lang="pt-PT" sz="3600" b="1" dirty="0">
                <a:solidFill>
                  <a:srgbClr val="662483"/>
                </a:solidFill>
                <a:latin typeface="Segoe UI" panose="020B0502040204020203" pitchFamily="34" charset="0"/>
                <a:cs typeface="Segoe UI" panose="020B0502040204020203" pitchFamily="34" charset="0"/>
              </a:rPr>
            </a:br>
            <a:br>
              <a:rPr lang="en-US" sz="1400" b="1" i="0" dirty="0">
                <a:solidFill>
                  <a:srgbClr val="212529"/>
                </a:solidFill>
                <a:effectLst/>
                <a:latin typeface="Montserrat" panose="00000500000000000000" pitchFamily="2" charset="0"/>
              </a:rPr>
            </a:br>
            <a:endParaRPr lang="en-IE" sz="3600" b="1" dirty="0">
              <a:solidFill>
                <a:srgbClr val="662483"/>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16" name="Graphic 15">
            <a:extLst>
              <a:ext uri="{FF2B5EF4-FFF2-40B4-BE49-F238E27FC236}">
                <a16:creationId xmlns:a16="http://schemas.microsoft.com/office/drawing/2014/main" id="{5C7E046C-CB75-46E2-B38E-C74A35CCD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5412" y="1539293"/>
            <a:ext cx="1543367" cy="2083307"/>
          </a:xfrm>
          <a:prstGeom prst="rect">
            <a:avLst/>
          </a:prstGeom>
        </p:spPr>
      </p:pic>
      <p:pic>
        <p:nvPicPr>
          <p:cNvPr id="21" name="Graphic 20">
            <a:extLst>
              <a:ext uri="{FF2B5EF4-FFF2-40B4-BE49-F238E27FC236}">
                <a16:creationId xmlns:a16="http://schemas.microsoft.com/office/drawing/2014/main" id="{24E72EF5-D6A3-4F6F-BB0B-FF91B2CD8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8948" y="1539293"/>
            <a:ext cx="1543367" cy="2083307"/>
          </a:xfrm>
          <a:prstGeom prst="rect">
            <a:avLst/>
          </a:prstGeom>
        </p:spPr>
      </p:pic>
      <p:sp>
        <p:nvSpPr>
          <p:cNvPr id="22" name="Title 1">
            <a:extLst>
              <a:ext uri="{FF2B5EF4-FFF2-40B4-BE49-F238E27FC236}">
                <a16:creationId xmlns:a16="http://schemas.microsoft.com/office/drawing/2014/main" id="{EA4FE2BD-2399-4BE4-9903-3228F462BB2F}"/>
              </a:ext>
            </a:extLst>
          </p:cNvPr>
          <p:cNvSpPr txBox="1">
            <a:spLocks/>
          </p:cNvSpPr>
          <p:nvPr/>
        </p:nvSpPr>
        <p:spPr>
          <a:xfrm>
            <a:off x="1381368" y="3880116"/>
            <a:ext cx="2611507"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662483"/>
                </a:solidFill>
                <a:latin typeface="Segoe UI" panose="020B0502040204020203" pitchFamily="34" charset="0"/>
                <a:cs typeface="Segoe UI" panose="020B0502040204020203" pitchFamily="34" charset="0"/>
              </a:rPr>
              <a:t>S</a:t>
            </a:r>
            <a:r>
              <a:rPr lang="en-US" sz="2000" b="1" dirty="0" err="1">
                <a:solidFill>
                  <a:srgbClr val="662483"/>
                </a:solidFill>
                <a:latin typeface="Segoe UI" panose="020B0502040204020203" pitchFamily="34" charset="0"/>
                <a:cs typeface="Segoe UI" panose="020B0502040204020203" pitchFamily="34" charset="0"/>
              </a:rPr>
              <a:t>urveys</a:t>
            </a:r>
            <a:r>
              <a:rPr lang="en-US" sz="2000" b="1" dirty="0">
                <a:solidFill>
                  <a:srgbClr val="662483"/>
                </a:solidFill>
                <a:latin typeface="Segoe UI" panose="020B0502040204020203" pitchFamily="34" charset="0"/>
                <a:cs typeface="Segoe UI" panose="020B0502040204020203" pitchFamily="34" charset="0"/>
              </a:rPr>
              <a:t> and polls for feedback</a:t>
            </a:r>
            <a:endParaRPr lang="en-IE" sz="2000" b="1" dirty="0">
              <a:solidFill>
                <a:srgbClr val="662483"/>
              </a:solidFill>
              <a:latin typeface="Segoe UI" panose="020B0502040204020203" pitchFamily="34" charset="0"/>
              <a:cs typeface="Segoe UI" panose="020B0502040204020203" pitchFamily="34" charset="0"/>
            </a:endParaRPr>
          </a:p>
        </p:txBody>
      </p:sp>
      <p:sp>
        <p:nvSpPr>
          <p:cNvPr id="23" name="Title 1">
            <a:extLst>
              <a:ext uri="{FF2B5EF4-FFF2-40B4-BE49-F238E27FC236}">
                <a16:creationId xmlns:a16="http://schemas.microsoft.com/office/drawing/2014/main" id="{0D946544-05F2-4681-800F-54134BD81CFE}"/>
              </a:ext>
            </a:extLst>
          </p:cNvPr>
          <p:cNvSpPr txBox="1">
            <a:spLocks/>
          </p:cNvSpPr>
          <p:nvPr/>
        </p:nvSpPr>
        <p:spPr>
          <a:xfrm>
            <a:off x="4503696" y="3880116"/>
            <a:ext cx="269386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662483"/>
                </a:solidFill>
                <a:latin typeface="Segoe UI" panose="020B0502040204020203" pitchFamily="34" charset="0"/>
                <a:cs typeface="Segoe UI" panose="020B0502040204020203" pitchFamily="34" charset="0"/>
              </a:rPr>
              <a:t>I</a:t>
            </a:r>
            <a:r>
              <a:rPr lang="pt-PT" sz="2000" b="1" dirty="0" err="1">
                <a:solidFill>
                  <a:srgbClr val="662483"/>
                </a:solidFill>
                <a:latin typeface="Segoe UI" panose="020B0502040204020203" pitchFamily="34" charset="0"/>
                <a:cs typeface="Segoe UI" panose="020B0502040204020203" pitchFamily="34" charset="0"/>
              </a:rPr>
              <a:t>nstant</a:t>
            </a:r>
            <a:r>
              <a:rPr lang="pt-PT" sz="2000" b="1" dirty="0">
                <a:solidFill>
                  <a:srgbClr val="662483"/>
                </a:solidFill>
                <a:latin typeface="Segoe UI" panose="020B0502040204020203" pitchFamily="34" charset="0"/>
                <a:cs typeface="Segoe UI" panose="020B0502040204020203" pitchFamily="34" charset="0"/>
              </a:rPr>
              <a:t> </a:t>
            </a:r>
            <a:r>
              <a:rPr lang="pt-PT" sz="2000" b="1" dirty="0" err="1">
                <a:solidFill>
                  <a:srgbClr val="662483"/>
                </a:solidFill>
                <a:latin typeface="Segoe UI" panose="020B0502040204020203" pitchFamily="34" charset="0"/>
                <a:cs typeface="Segoe UI" panose="020B0502040204020203" pitchFamily="34" charset="0"/>
              </a:rPr>
              <a:t>communication</a:t>
            </a:r>
            <a:endParaRPr lang="en-IE" sz="2000" b="1" dirty="0">
              <a:solidFill>
                <a:srgbClr val="662483"/>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97D60FE2-6105-4CC1-A4BC-7DDD660B17D6}"/>
              </a:ext>
            </a:extLst>
          </p:cNvPr>
          <p:cNvSpPr txBox="1"/>
          <p:nvPr/>
        </p:nvSpPr>
        <p:spPr>
          <a:xfrm>
            <a:off x="1381368" y="4495140"/>
            <a:ext cx="2762572" cy="1569660"/>
          </a:xfrm>
          <a:prstGeom prst="rect">
            <a:avLst/>
          </a:prstGeom>
          <a:noFill/>
        </p:spPr>
        <p:txBody>
          <a:bodyPr wrap="square" rtlCol="0">
            <a:spAutoFit/>
          </a:bodyPr>
          <a:lstStyle/>
          <a:p>
            <a:pPr algn="l">
              <a:buFont typeface="Arial" panose="020B0604020202020204" pitchFamily="34" charset="0"/>
              <a:buChar char="•"/>
            </a:pPr>
            <a:r>
              <a:rPr lang="en-US"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5">
                  <a:extLst>
                    <a:ext uri="{A12FA001-AC4F-418D-AE19-62706E023703}">
                      <ahyp:hlinkClr xmlns:ahyp="http://schemas.microsoft.com/office/drawing/2018/hyperlinkcolor" val="tx"/>
                    </a:ext>
                  </a:extLst>
                </a:hlinkClick>
              </a:rPr>
              <a:t>SurveyMonkey</a:t>
            </a:r>
            <a:endParaRPr lang="en-US"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algn="l">
              <a:buFont typeface="Arial" panose="020B0604020202020204" pitchFamily="34" charset="0"/>
              <a:buChar char="•"/>
            </a:pPr>
            <a:r>
              <a:rPr lang="en-US"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6">
                  <a:extLst>
                    <a:ext uri="{A12FA001-AC4F-418D-AE19-62706E023703}">
                      <ahyp:hlinkClr xmlns:ahyp="http://schemas.microsoft.com/office/drawing/2018/hyperlinkcolor" val="tx"/>
                    </a:ext>
                  </a:extLst>
                </a:hlinkClick>
              </a:rPr>
              <a:t>15Five</a:t>
            </a:r>
            <a:endParaRPr lang="en-US"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algn="l">
              <a:buFont typeface="Arial" panose="020B0604020202020204" pitchFamily="34" charset="0"/>
              <a:buChar char="•"/>
            </a:pPr>
            <a:r>
              <a:rPr lang="en-US"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7">
                  <a:extLst>
                    <a:ext uri="{A12FA001-AC4F-418D-AE19-62706E023703}">
                      <ahyp:hlinkClr xmlns:ahyp="http://schemas.microsoft.com/office/drawing/2018/hyperlinkcolor" val="tx"/>
                    </a:ext>
                  </a:extLst>
                </a:hlinkClick>
              </a:rPr>
              <a:t>TINYpulse</a:t>
            </a:r>
            <a:endParaRPr lang="en-US"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algn="l">
              <a:buFont typeface="Arial" panose="020B0604020202020204" pitchFamily="34" charset="0"/>
              <a:buChar char="•"/>
            </a:pPr>
            <a:r>
              <a:rPr lang="en-US"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8">
                  <a:extLst>
                    <a:ext uri="{A12FA001-AC4F-418D-AE19-62706E023703}">
                      <ahyp:hlinkClr xmlns:ahyp="http://schemas.microsoft.com/office/drawing/2018/hyperlinkcolor" val="tx"/>
                    </a:ext>
                  </a:extLst>
                </a:hlinkClick>
              </a:rPr>
              <a:t>GetFeedback</a:t>
            </a:r>
            <a:endParaRPr lang="en-US"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algn="l">
              <a:buFont typeface="Arial" panose="020B0604020202020204" pitchFamily="34" charset="0"/>
              <a:buChar char="•"/>
            </a:pPr>
            <a:r>
              <a:rPr lang="en-US"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9">
                  <a:extLst>
                    <a:ext uri="{A12FA001-AC4F-418D-AE19-62706E023703}">
                      <ahyp:hlinkClr xmlns:ahyp="http://schemas.microsoft.com/office/drawing/2018/hyperlinkcolor" val="tx"/>
                    </a:ext>
                  </a:extLst>
                </a:hlinkClick>
              </a:rPr>
              <a:t>OfficeVibe</a:t>
            </a:r>
            <a:endParaRPr lang="en-US"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algn="ct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27" name="Graphic 26">
            <a:extLst>
              <a:ext uri="{FF2B5EF4-FFF2-40B4-BE49-F238E27FC236}">
                <a16:creationId xmlns:a16="http://schemas.microsoft.com/office/drawing/2014/main" id="{50737516-B30C-419A-AEA8-4B6A5F9E7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0118" y="1539292"/>
            <a:ext cx="1543367" cy="2083307"/>
          </a:xfrm>
          <a:prstGeom prst="rect">
            <a:avLst/>
          </a:prstGeom>
        </p:spPr>
      </p:pic>
      <p:sp>
        <p:nvSpPr>
          <p:cNvPr id="28" name="Title 1">
            <a:extLst>
              <a:ext uri="{FF2B5EF4-FFF2-40B4-BE49-F238E27FC236}">
                <a16:creationId xmlns:a16="http://schemas.microsoft.com/office/drawing/2014/main" id="{1259BC79-B3BA-4C8B-9DDA-0D317DD0DB41}"/>
              </a:ext>
            </a:extLst>
          </p:cNvPr>
          <p:cNvSpPr txBox="1">
            <a:spLocks/>
          </p:cNvSpPr>
          <p:nvPr/>
        </p:nvSpPr>
        <p:spPr>
          <a:xfrm>
            <a:off x="7788270" y="4123160"/>
            <a:ext cx="2874651" cy="457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662483"/>
                </a:solidFill>
                <a:latin typeface="Segoe UI" panose="020B0502040204020203" pitchFamily="34" charset="0"/>
                <a:cs typeface="Segoe UI" panose="020B0502040204020203" pitchFamily="34" charset="0"/>
              </a:rPr>
              <a:t>Enables everyone to work on a project or document at the same time</a:t>
            </a:r>
            <a:endParaRPr lang="en-IE" sz="2000" b="1" dirty="0">
              <a:solidFill>
                <a:srgbClr val="662483"/>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0240CBE6-FD40-48C0-8CE1-3DEE02D46794}"/>
              </a:ext>
            </a:extLst>
          </p:cNvPr>
          <p:cNvSpPr txBox="1"/>
          <p:nvPr/>
        </p:nvSpPr>
        <p:spPr>
          <a:xfrm>
            <a:off x="4714714" y="5040023"/>
            <a:ext cx="2762572" cy="584775"/>
          </a:xfrm>
          <a:prstGeom prst="rect">
            <a:avLst/>
          </a:prstGeom>
          <a:noFill/>
        </p:spPr>
        <p:txBody>
          <a:bodyPr wrap="square" rtlCol="0">
            <a:spAutoFit/>
          </a:bodyPr>
          <a:lstStyle/>
          <a:p>
            <a:pPr marL="285750" indent="-285750">
              <a:buFont typeface="Arial" panose="020B0604020202020204" pitchFamily="34" charset="0"/>
              <a:buChar char="•"/>
            </a:pPr>
            <a:r>
              <a:rPr lang="pt-PT"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10">
                  <a:extLst>
                    <a:ext uri="{A12FA001-AC4F-418D-AE19-62706E023703}">
                      <ahyp:hlinkClr xmlns:ahyp="http://schemas.microsoft.com/office/drawing/2018/hyperlinkcolor" val="tx"/>
                    </a:ext>
                  </a:extLst>
                </a:hlinkClick>
              </a:rPr>
              <a:t>Slack</a:t>
            </a:r>
            <a:endPar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marL="285750" indent="-285750">
              <a:buFont typeface="Arial" panose="020B0604020202020204" pitchFamily="34" charset="0"/>
              <a:buChar char="•"/>
            </a:pPr>
            <a:r>
              <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 </a:t>
            </a:r>
            <a:r>
              <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11">
                  <a:extLst>
                    <a:ext uri="{A12FA001-AC4F-418D-AE19-62706E023703}">
                      <ahyp:hlinkClr xmlns:ahyp="http://schemas.microsoft.com/office/drawing/2018/hyperlinkcolor" val="tx"/>
                    </a:ext>
                  </a:extLst>
                </a:hlinkClick>
              </a:rPr>
              <a:t>Google </a:t>
            </a:r>
            <a:r>
              <a:rPr lang="pt-PT"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11">
                  <a:extLst>
                    <a:ext uri="{A12FA001-AC4F-418D-AE19-62706E023703}">
                      <ahyp:hlinkClr xmlns:ahyp="http://schemas.microsoft.com/office/drawing/2018/hyperlinkcolor" val="tx"/>
                    </a:ext>
                  </a:extLst>
                </a:hlinkClick>
              </a:rPr>
              <a:t>Hangouts</a:t>
            </a: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0" name="TextBox 29">
            <a:extLst>
              <a:ext uri="{FF2B5EF4-FFF2-40B4-BE49-F238E27FC236}">
                <a16:creationId xmlns:a16="http://schemas.microsoft.com/office/drawing/2014/main" id="{7379A38F-8383-4B98-8628-C6E05438ECC4}"/>
              </a:ext>
            </a:extLst>
          </p:cNvPr>
          <p:cNvSpPr txBox="1"/>
          <p:nvPr/>
        </p:nvSpPr>
        <p:spPr>
          <a:xfrm>
            <a:off x="8048060" y="5026320"/>
            <a:ext cx="2762572" cy="584775"/>
          </a:xfrm>
          <a:prstGeom prst="rect">
            <a:avLst/>
          </a:prstGeom>
          <a:noFill/>
        </p:spPr>
        <p:txBody>
          <a:bodyPr wrap="square" rtlCol="0">
            <a:spAutoFit/>
          </a:bodyPr>
          <a:lstStyle/>
          <a:p>
            <a:pPr marL="285750" indent="-285750">
              <a:buFont typeface="Arial" panose="020B0604020202020204" pitchFamily="34" charset="0"/>
              <a:buChar char="•"/>
            </a:pPr>
            <a:r>
              <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Google </a:t>
            </a:r>
            <a:r>
              <a:rPr lang="pt-PT"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Docs</a:t>
            </a:r>
            <a:endPar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marL="285750" indent="-285750">
              <a:buFont typeface="Arial" panose="020B0604020202020204" pitchFamily="34" charset="0"/>
              <a:buChar char="•"/>
            </a:pPr>
            <a:r>
              <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13">
                  <a:extLst>
                    <a:ext uri="{A12FA001-AC4F-418D-AE19-62706E023703}">
                      <ahyp:hlinkClr xmlns:ahyp="http://schemas.microsoft.com/office/drawing/2018/hyperlinkcolor" val="tx"/>
                    </a:ext>
                  </a:extLst>
                </a:hlinkClick>
              </a:rPr>
              <a:t>Office Online</a:t>
            </a: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62FC1390-DBD0-4BA0-93BD-1B3132A9F77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 name="Graphic 2">
            <a:extLst>
              <a:ext uri="{FF2B5EF4-FFF2-40B4-BE49-F238E27FC236}">
                <a16:creationId xmlns:a16="http://schemas.microsoft.com/office/drawing/2014/main" id="{D3F025C4-E5C7-4B1B-BFEF-8D126B1A80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60106" y="2252416"/>
            <a:ext cx="781050" cy="781050"/>
          </a:xfrm>
          <a:prstGeom prst="rect">
            <a:avLst/>
          </a:prstGeom>
        </p:spPr>
      </p:pic>
      <p:pic>
        <p:nvPicPr>
          <p:cNvPr id="7" name="Graphic 6">
            <a:extLst>
              <a:ext uri="{FF2B5EF4-FFF2-40B4-BE49-F238E27FC236}">
                <a16:creationId xmlns:a16="http://schemas.microsoft.com/office/drawing/2014/main" id="{2C283298-271B-4D1E-8E73-2706C0641CD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56570" y="2252416"/>
            <a:ext cx="781050" cy="781050"/>
          </a:xfrm>
          <a:prstGeom prst="rect">
            <a:avLst/>
          </a:prstGeom>
        </p:spPr>
      </p:pic>
      <p:pic>
        <p:nvPicPr>
          <p:cNvPr id="9" name="Graphic 8">
            <a:extLst>
              <a:ext uri="{FF2B5EF4-FFF2-40B4-BE49-F238E27FC236}">
                <a16:creationId xmlns:a16="http://schemas.microsoft.com/office/drawing/2014/main" id="{323CD6FB-AF8F-477C-8616-B1B35244BCC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01276" y="2190420"/>
            <a:ext cx="781050" cy="781050"/>
          </a:xfrm>
          <a:prstGeom prst="rect">
            <a:avLst/>
          </a:prstGeom>
        </p:spPr>
      </p:pic>
      <p:pic>
        <p:nvPicPr>
          <p:cNvPr id="18" name="Graphic 9">
            <a:extLst>
              <a:ext uri="{FF2B5EF4-FFF2-40B4-BE49-F238E27FC236}">
                <a16:creationId xmlns:a16="http://schemas.microsoft.com/office/drawing/2014/main" id="{4EA0C26C-3654-465E-8AD1-4A5F4C350BA5}"/>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0984241" y="164749"/>
            <a:ext cx="1068327" cy="225776"/>
          </a:xfrm>
          <a:prstGeom prst="rect">
            <a:avLst/>
          </a:prstGeom>
        </p:spPr>
      </p:pic>
      <p:pic>
        <p:nvPicPr>
          <p:cNvPr id="19" name="Picture 18">
            <a:extLst>
              <a:ext uri="{FF2B5EF4-FFF2-40B4-BE49-F238E27FC236}">
                <a16:creationId xmlns:a16="http://schemas.microsoft.com/office/drawing/2014/main" id="{4A4C72E1-B6E6-44DE-8129-58674130AFA2}"/>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150397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4C7C81-B85D-4D99-BBD4-5792F156A2D9}"/>
              </a:ext>
            </a:extLst>
          </p:cNvPr>
          <p:cNvSpPr>
            <a:spLocks noGrp="1"/>
          </p:cNvSpPr>
          <p:nvPr>
            <p:ph type="title"/>
          </p:nvPr>
        </p:nvSpPr>
        <p:spPr>
          <a:xfrm>
            <a:off x="3017850" y="818406"/>
            <a:ext cx="5739338" cy="525934"/>
          </a:xfrm>
        </p:spPr>
        <p:txBody>
          <a:bodyPr>
            <a:noAutofit/>
          </a:bodyPr>
          <a:lstStyle/>
          <a:p>
            <a:pPr algn="ctr"/>
            <a:r>
              <a:rPr lang="en-US" sz="3600" b="1" dirty="0">
                <a:solidFill>
                  <a:srgbClr val="662483"/>
                </a:solidFill>
                <a:latin typeface="Segoe UI" panose="020B0502040204020203" pitchFamily="34" charset="0"/>
                <a:cs typeface="Segoe UI" panose="020B0502040204020203" pitchFamily="34" charset="0"/>
              </a:rPr>
              <a:t>C</a:t>
            </a:r>
            <a:r>
              <a:rPr lang="pt-PT" sz="3600" b="1" dirty="0" err="1">
                <a:solidFill>
                  <a:srgbClr val="662483"/>
                </a:solidFill>
                <a:latin typeface="Segoe UI" panose="020B0502040204020203" pitchFamily="34" charset="0"/>
                <a:cs typeface="Segoe UI" panose="020B0502040204020203" pitchFamily="34" charset="0"/>
              </a:rPr>
              <a:t>ulture-boosting</a:t>
            </a:r>
            <a:r>
              <a:rPr lang="pt-PT" sz="3600" b="1" dirty="0">
                <a:solidFill>
                  <a:srgbClr val="662483"/>
                </a:solidFill>
                <a:latin typeface="Segoe UI" panose="020B0502040204020203" pitchFamily="34" charset="0"/>
                <a:cs typeface="Segoe UI" panose="020B0502040204020203" pitchFamily="34" charset="0"/>
              </a:rPr>
              <a:t> </a:t>
            </a:r>
            <a:r>
              <a:rPr lang="pt-PT" sz="3600" b="1" dirty="0" err="1">
                <a:solidFill>
                  <a:srgbClr val="662483"/>
                </a:solidFill>
                <a:latin typeface="Segoe UI" panose="020B0502040204020203" pitchFamily="34" charset="0"/>
                <a:cs typeface="Segoe UI" panose="020B0502040204020203" pitchFamily="34" charset="0"/>
              </a:rPr>
              <a:t>remote</a:t>
            </a:r>
            <a:r>
              <a:rPr lang="pt-PT" sz="3600" b="1" dirty="0">
                <a:solidFill>
                  <a:srgbClr val="662483"/>
                </a:solidFill>
                <a:latin typeface="Segoe UI" panose="020B0502040204020203" pitchFamily="34" charset="0"/>
                <a:cs typeface="Segoe UI" panose="020B0502040204020203" pitchFamily="34" charset="0"/>
              </a:rPr>
              <a:t> </a:t>
            </a:r>
            <a:r>
              <a:rPr lang="pt-PT" sz="3600" b="1" dirty="0" err="1">
                <a:solidFill>
                  <a:srgbClr val="662483"/>
                </a:solidFill>
                <a:latin typeface="Segoe UI" panose="020B0502040204020203" pitchFamily="34" charset="0"/>
                <a:cs typeface="Segoe UI" panose="020B0502040204020203" pitchFamily="34" charset="0"/>
              </a:rPr>
              <a:t>working</a:t>
            </a:r>
            <a:r>
              <a:rPr lang="pt-PT" sz="3600" b="1" dirty="0">
                <a:solidFill>
                  <a:srgbClr val="662483"/>
                </a:solidFill>
                <a:latin typeface="Segoe UI" panose="020B0502040204020203" pitchFamily="34" charset="0"/>
                <a:cs typeface="Segoe UI" panose="020B0502040204020203" pitchFamily="34" charset="0"/>
              </a:rPr>
              <a:t> </a:t>
            </a:r>
            <a:r>
              <a:rPr lang="pt-PT" sz="3600" b="1" dirty="0" err="1">
                <a:solidFill>
                  <a:srgbClr val="662483"/>
                </a:solidFill>
                <a:latin typeface="Segoe UI" panose="020B0502040204020203" pitchFamily="34" charset="0"/>
                <a:cs typeface="Segoe UI" panose="020B0502040204020203" pitchFamily="34" charset="0"/>
              </a:rPr>
              <a:t>tools</a:t>
            </a:r>
            <a:br>
              <a:rPr lang="pt-PT" sz="3600" b="1" dirty="0">
                <a:solidFill>
                  <a:srgbClr val="662483"/>
                </a:solidFill>
                <a:latin typeface="Segoe UI" panose="020B0502040204020203" pitchFamily="34" charset="0"/>
                <a:cs typeface="Segoe UI" panose="020B0502040204020203" pitchFamily="34" charset="0"/>
              </a:rPr>
            </a:br>
            <a:br>
              <a:rPr lang="en-US" sz="1400" b="1" i="0" dirty="0">
                <a:solidFill>
                  <a:srgbClr val="212529"/>
                </a:solidFill>
                <a:effectLst/>
                <a:latin typeface="Montserrat" panose="00000500000000000000" pitchFamily="2" charset="0"/>
              </a:rPr>
            </a:br>
            <a:endParaRPr lang="en-IE" sz="3600" b="1" dirty="0">
              <a:solidFill>
                <a:srgbClr val="662483"/>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16" name="Graphic 15">
            <a:extLst>
              <a:ext uri="{FF2B5EF4-FFF2-40B4-BE49-F238E27FC236}">
                <a16:creationId xmlns:a16="http://schemas.microsoft.com/office/drawing/2014/main" id="{5C7E046C-CB75-46E2-B38E-C74A35CCD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5412" y="1539293"/>
            <a:ext cx="1543367" cy="2083307"/>
          </a:xfrm>
          <a:prstGeom prst="rect">
            <a:avLst/>
          </a:prstGeom>
        </p:spPr>
      </p:pic>
      <p:pic>
        <p:nvPicPr>
          <p:cNvPr id="21" name="Graphic 20">
            <a:extLst>
              <a:ext uri="{FF2B5EF4-FFF2-40B4-BE49-F238E27FC236}">
                <a16:creationId xmlns:a16="http://schemas.microsoft.com/office/drawing/2014/main" id="{24E72EF5-D6A3-4F6F-BB0B-FF91B2CD8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8948" y="1539293"/>
            <a:ext cx="1543367" cy="2083307"/>
          </a:xfrm>
          <a:prstGeom prst="rect">
            <a:avLst/>
          </a:prstGeom>
        </p:spPr>
      </p:pic>
      <p:sp>
        <p:nvSpPr>
          <p:cNvPr id="22" name="Title 1">
            <a:extLst>
              <a:ext uri="{FF2B5EF4-FFF2-40B4-BE49-F238E27FC236}">
                <a16:creationId xmlns:a16="http://schemas.microsoft.com/office/drawing/2014/main" id="{EA4FE2BD-2399-4BE4-9903-3228F462BB2F}"/>
              </a:ext>
            </a:extLst>
          </p:cNvPr>
          <p:cNvSpPr txBox="1">
            <a:spLocks/>
          </p:cNvSpPr>
          <p:nvPr/>
        </p:nvSpPr>
        <p:spPr>
          <a:xfrm>
            <a:off x="1381368" y="3880116"/>
            <a:ext cx="2611507"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662483"/>
                </a:solidFill>
                <a:latin typeface="Segoe UI" panose="020B0502040204020203" pitchFamily="34" charset="0"/>
                <a:cs typeface="Segoe UI" panose="020B0502040204020203" pitchFamily="34" charset="0"/>
              </a:rPr>
              <a:t>T</a:t>
            </a:r>
            <a:r>
              <a:rPr lang="en-US" sz="2000" b="1" dirty="0" err="1">
                <a:solidFill>
                  <a:srgbClr val="662483"/>
                </a:solidFill>
                <a:latin typeface="Segoe UI" panose="020B0502040204020203" pitchFamily="34" charset="0"/>
                <a:cs typeface="Segoe UI" panose="020B0502040204020203" pitchFamily="34" charset="0"/>
              </a:rPr>
              <a:t>eam</a:t>
            </a:r>
            <a:r>
              <a:rPr lang="en-US" sz="2000" b="1" dirty="0">
                <a:solidFill>
                  <a:srgbClr val="662483"/>
                </a:solidFill>
                <a:latin typeface="Segoe UI" panose="020B0502040204020203" pitchFamily="34" charset="0"/>
                <a:cs typeface="Segoe UI" panose="020B0502040204020203" pitchFamily="34" charset="0"/>
              </a:rPr>
              <a:t> members to track their time</a:t>
            </a:r>
            <a:endParaRPr lang="en-IE" sz="2000" b="1" dirty="0">
              <a:solidFill>
                <a:srgbClr val="662483"/>
              </a:solidFill>
              <a:latin typeface="Segoe UI" panose="020B0502040204020203" pitchFamily="34" charset="0"/>
              <a:cs typeface="Segoe UI" panose="020B0502040204020203" pitchFamily="34" charset="0"/>
            </a:endParaRPr>
          </a:p>
        </p:txBody>
      </p:sp>
      <p:sp>
        <p:nvSpPr>
          <p:cNvPr id="23" name="Title 1">
            <a:extLst>
              <a:ext uri="{FF2B5EF4-FFF2-40B4-BE49-F238E27FC236}">
                <a16:creationId xmlns:a16="http://schemas.microsoft.com/office/drawing/2014/main" id="{0D946544-05F2-4681-800F-54134BD81CFE}"/>
              </a:ext>
            </a:extLst>
          </p:cNvPr>
          <p:cNvSpPr txBox="1">
            <a:spLocks/>
          </p:cNvSpPr>
          <p:nvPr/>
        </p:nvSpPr>
        <p:spPr>
          <a:xfrm>
            <a:off x="4503696" y="3880116"/>
            <a:ext cx="269386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662483"/>
                </a:solidFill>
                <a:latin typeface="Segoe UI" panose="020B0502040204020203" pitchFamily="34" charset="0"/>
                <a:cs typeface="Segoe UI" panose="020B0502040204020203" pitchFamily="34" charset="0"/>
              </a:rPr>
              <a:t>V</a:t>
            </a:r>
            <a:r>
              <a:rPr lang="pt-PT" sz="2000" b="1" dirty="0" err="1">
                <a:solidFill>
                  <a:srgbClr val="662483"/>
                </a:solidFill>
                <a:latin typeface="Segoe UI" panose="020B0502040204020203" pitchFamily="34" charset="0"/>
                <a:cs typeface="Segoe UI" panose="020B0502040204020203" pitchFamily="34" charset="0"/>
              </a:rPr>
              <a:t>ideo</a:t>
            </a:r>
            <a:r>
              <a:rPr lang="pt-PT" sz="2000" b="1" dirty="0">
                <a:solidFill>
                  <a:srgbClr val="662483"/>
                </a:solidFill>
                <a:latin typeface="Segoe UI" panose="020B0502040204020203" pitchFamily="34" charset="0"/>
                <a:cs typeface="Segoe UI" panose="020B0502040204020203" pitchFamily="34" charset="0"/>
              </a:rPr>
              <a:t> </a:t>
            </a:r>
            <a:r>
              <a:rPr lang="pt-PT" sz="2000" b="1" dirty="0" err="1">
                <a:solidFill>
                  <a:srgbClr val="662483"/>
                </a:solidFill>
                <a:latin typeface="Segoe UI" panose="020B0502040204020203" pitchFamily="34" charset="0"/>
                <a:cs typeface="Segoe UI" panose="020B0502040204020203" pitchFamily="34" charset="0"/>
              </a:rPr>
              <a:t>conferencing</a:t>
            </a:r>
            <a:endParaRPr lang="en-IE" sz="2000" b="1" dirty="0">
              <a:solidFill>
                <a:srgbClr val="662483"/>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97D60FE2-6105-4CC1-A4BC-7DDD660B17D6}"/>
              </a:ext>
            </a:extLst>
          </p:cNvPr>
          <p:cNvSpPr txBox="1"/>
          <p:nvPr/>
        </p:nvSpPr>
        <p:spPr>
          <a:xfrm>
            <a:off x="1381368" y="4495140"/>
            <a:ext cx="2762572" cy="584775"/>
          </a:xfrm>
          <a:prstGeom prst="rect">
            <a:avLst/>
          </a:prstGeom>
          <a:noFill/>
        </p:spPr>
        <p:txBody>
          <a:bodyPr wrap="square" rtlCol="0">
            <a:spAutoFit/>
          </a:bodyPr>
          <a:lstStyle/>
          <a:p>
            <a:pPr marL="285750" indent="-285750">
              <a:buFont typeface="Arial" panose="020B0604020202020204" pitchFamily="34" charset="0"/>
              <a:buChar char="•"/>
            </a:pPr>
            <a:r>
              <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Harvest</a:t>
            </a:r>
            <a:endPar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marL="285750" indent="-285750">
              <a:buFont typeface="Arial" panose="020B0604020202020204" pitchFamily="34" charset="0"/>
              <a:buChar char="•"/>
            </a:pPr>
            <a:r>
              <a:rPr lang="pt-PT"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6">
                  <a:extLst>
                    <a:ext uri="{A12FA001-AC4F-418D-AE19-62706E023703}">
                      <ahyp:hlinkClr xmlns:ahyp="http://schemas.microsoft.com/office/drawing/2018/hyperlinkcolor" val="tx"/>
                    </a:ext>
                  </a:extLst>
                </a:hlinkClick>
              </a:rPr>
              <a:t>Toggl</a:t>
            </a: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27" name="Graphic 26">
            <a:extLst>
              <a:ext uri="{FF2B5EF4-FFF2-40B4-BE49-F238E27FC236}">
                <a16:creationId xmlns:a16="http://schemas.microsoft.com/office/drawing/2014/main" id="{50737516-B30C-419A-AEA8-4B6A5F9E7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0118" y="1539292"/>
            <a:ext cx="1543367" cy="2083307"/>
          </a:xfrm>
          <a:prstGeom prst="rect">
            <a:avLst/>
          </a:prstGeom>
        </p:spPr>
      </p:pic>
      <p:sp>
        <p:nvSpPr>
          <p:cNvPr id="28" name="Title 1">
            <a:extLst>
              <a:ext uri="{FF2B5EF4-FFF2-40B4-BE49-F238E27FC236}">
                <a16:creationId xmlns:a16="http://schemas.microsoft.com/office/drawing/2014/main" id="{1259BC79-B3BA-4C8B-9DDA-0D317DD0DB41}"/>
              </a:ext>
            </a:extLst>
          </p:cNvPr>
          <p:cNvSpPr txBox="1">
            <a:spLocks/>
          </p:cNvSpPr>
          <p:nvPr/>
        </p:nvSpPr>
        <p:spPr>
          <a:xfrm>
            <a:off x="7839070" y="3917992"/>
            <a:ext cx="2874651" cy="457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662483"/>
                </a:solidFill>
                <a:latin typeface="Segoe UI" panose="020B0502040204020203" pitchFamily="34" charset="0"/>
                <a:cs typeface="Segoe UI" panose="020B0502040204020203" pitchFamily="34" charset="0"/>
              </a:rPr>
              <a:t>Task delegation and project management</a:t>
            </a:r>
            <a:endParaRPr lang="en-IE" sz="2000" b="1" dirty="0">
              <a:solidFill>
                <a:srgbClr val="662483"/>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0240CBE6-FD40-48C0-8CE1-3DEE02D46794}"/>
              </a:ext>
            </a:extLst>
          </p:cNvPr>
          <p:cNvSpPr txBox="1"/>
          <p:nvPr/>
        </p:nvSpPr>
        <p:spPr>
          <a:xfrm>
            <a:off x="4584819" y="4580359"/>
            <a:ext cx="2762572" cy="830997"/>
          </a:xfrm>
          <a:prstGeom prst="rect">
            <a:avLst/>
          </a:prstGeom>
          <a:noFill/>
        </p:spPr>
        <p:txBody>
          <a:bodyPr wrap="square" rtlCol="0">
            <a:spAutoFit/>
          </a:bodyPr>
          <a:lstStyle/>
          <a:p>
            <a:pPr marL="285750" indent="-285750">
              <a:buFont typeface="Arial" panose="020B0604020202020204" pitchFamily="34" charset="0"/>
              <a:buChar char="•"/>
            </a:pPr>
            <a:r>
              <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7">
                  <a:extLst>
                    <a:ext uri="{A12FA001-AC4F-418D-AE19-62706E023703}">
                      <ahyp:hlinkClr xmlns:ahyp="http://schemas.microsoft.com/office/drawing/2018/hyperlinkcolor" val="tx"/>
                    </a:ext>
                  </a:extLst>
                </a:hlinkClick>
              </a:rPr>
              <a:t>Skype</a:t>
            </a:r>
            <a:endPar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marL="285750" indent="-285750">
              <a:buFont typeface="Arial" panose="020B0604020202020204" pitchFamily="34" charset="0"/>
              <a:buChar char="•"/>
            </a:pPr>
            <a:r>
              <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8">
                  <a:extLst>
                    <a:ext uri="{A12FA001-AC4F-418D-AE19-62706E023703}">
                      <ahyp:hlinkClr xmlns:ahyp="http://schemas.microsoft.com/office/drawing/2018/hyperlinkcolor" val="tx"/>
                    </a:ext>
                  </a:extLst>
                </a:hlinkClick>
              </a:rPr>
              <a:t>Zoom</a:t>
            </a:r>
            <a:endPar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marL="285750" indent="-285750">
              <a:buFont typeface="Arial" panose="020B0604020202020204" pitchFamily="34" charset="0"/>
              <a:buChar char="•"/>
            </a:pPr>
            <a:r>
              <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Microsoft Teams</a:t>
            </a:r>
          </a:p>
        </p:txBody>
      </p:sp>
      <p:sp>
        <p:nvSpPr>
          <p:cNvPr id="30" name="TextBox 29">
            <a:extLst>
              <a:ext uri="{FF2B5EF4-FFF2-40B4-BE49-F238E27FC236}">
                <a16:creationId xmlns:a16="http://schemas.microsoft.com/office/drawing/2014/main" id="{7379A38F-8383-4B98-8628-C6E05438ECC4}"/>
              </a:ext>
            </a:extLst>
          </p:cNvPr>
          <p:cNvSpPr txBox="1"/>
          <p:nvPr/>
        </p:nvSpPr>
        <p:spPr>
          <a:xfrm>
            <a:off x="8060936" y="4580359"/>
            <a:ext cx="2762572" cy="830997"/>
          </a:xfrm>
          <a:prstGeom prst="rect">
            <a:avLst/>
          </a:prstGeom>
          <a:noFill/>
        </p:spPr>
        <p:txBody>
          <a:bodyPr wrap="square" rtlCol="0">
            <a:spAutoFit/>
          </a:bodyPr>
          <a:lstStyle/>
          <a:p>
            <a:pPr marL="285750" indent="-285750">
              <a:buFont typeface="Arial" panose="020B0604020202020204" pitchFamily="34" charset="0"/>
              <a:buChar char="•"/>
            </a:pPr>
            <a:r>
              <a:rPr lang="pt-PT"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9">
                  <a:extLst>
                    <a:ext uri="{A12FA001-AC4F-418D-AE19-62706E023703}">
                      <ahyp:hlinkClr xmlns:ahyp="http://schemas.microsoft.com/office/drawing/2018/hyperlinkcolor" val="tx"/>
                    </a:ext>
                  </a:extLst>
                </a:hlinkClick>
              </a:rPr>
              <a:t>Trello</a:t>
            </a:r>
            <a:endPar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marL="285750" indent="-285750">
              <a:buFont typeface="Arial" panose="020B0604020202020204" pitchFamily="34" charset="0"/>
              <a:buChar char="•"/>
            </a:pPr>
            <a:r>
              <a:rPr lang="pt-PT"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hlinkClick r:id="rId10">
                  <a:extLst>
                    <a:ext uri="{A12FA001-AC4F-418D-AE19-62706E023703}">
                      <ahyp:hlinkClr xmlns:ahyp="http://schemas.microsoft.com/office/drawing/2018/hyperlinkcolor" val="tx"/>
                    </a:ext>
                  </a:extLst>
                </a:hlinkClick>
              </a:rPr>
              <a:t>Asana</a:t>
            </a:r>
            <a:endPar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a:p>
            <a:pPr marL="285750" indent="-285750">
              <a:buFont typeface="Arial" panose="020B0604020202020204" pitchFamily="34" charset="0"/>
              <a:buChar char="•"/>
            </a:pPr>
            <a:r>
              <a:rPr lang="pt-PT"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rPr>
              <a:t>Notion</a:t>
            </a:r>
            <a:endParaRPr lang="pt-PT"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62FC1390-DBD0-4BA0-93BD-1B3132A9F77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 name="Graphic 2">
            <a:extLst>
              <a:ext uri="{FF2B5EF4-FFF2-40B4-BE49-F238E27FC236}">
                <a16:creationId xmlns:a16="http://schemas.microsoft.com/office/drawing/2014/main" id="{D3F025C4-E5C7-4B1B-BFEF-8D126B1A80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60106" y="2252416"/>
            <a:ext cx="781050" cy="781050"/>
          </a:xfrm>
          <a:prstGeom prst="rect">
            <a:avLst/>
          </a:prstGeom>
        </p:spPr>
      </p:pic>
      <p:pic>
        <p:nvPicPr>
          <p:cNvPr id="7" name="Graphic 6">
            <a:extLst>
              <a:ext uri="{FF2B5EF4-FFF2-40B4-BE49-F238E27FC236}">
                <a16:creationId xmlns:a16="http://schemas.microsoft.com/office/drawing/2014/main" id="{2C283298-271B-4D1E-8E73-2706C0641C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56570" y="2252416"/>
            <a:ext cx="781050" cy="781050"/>
          </a:xfrm>
          <a:prstGeom prst="rect">
            <a:avLst/>
          </a:prstGeom>
        </p:spPr>
      </p:pic>
      <p:pic>
        <p:nvPicPr>
          <p:cNvPr id="9" name="Graphic 8">
            <a:extLst>
              <a:ext uri="{FF2B5EF4-FFF2-40B4-BE49-F238E27FC236}">
                <a16:creationId xmlns:a16="http://schemas.microsoft.com/office/drawing/2014/main" id="{323CD6FB-AF8F-477C-8616-B1B35244BCC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01276" y="2190420"/>
            <a:ext cx="781050" cy="781050"/>
          </a:xfrm>
          <a:prstGeom prst="rect">
            <a:avLst/>
          </a:prstGeom>
        </p:spPr>
      </p:pic>
      <p:pic>
        <p:nvPicPr>
          <p:cNvPr id="18" name="Graphic 9">
            <a:extLst>
              <a:ext uri="{FF2B5EF4-FFF2-40B4-BE49-F238E27FC236}">
                <a16:creationId xmlns:a16="http://schemas.microsoft.com/office/drawing/2014/main" id="{4EA0C26C-3654-465E-8AD1-4A5F4C350BA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0984241" y="164749"/>
            <a:ext cx="1068327" cy="225776"/>
          </a:xfrm>
          <a:prstGeom prst="rect">
            <a:avLst/>
          </a:prstGeom>
        </p:spPr>
      </p:pic>
      <p:pic>
        <p:nvPicPr>
          <p:cNvPr id="19" name="Picture 18">
            <a:extLst>
              <a:ext uri="{FF2B5EF4-FFF2-40B4-BE49-F238E27FC236}">
                <a16:creationId xmlns:a16="http://schemas.microsoft.com/office/drawing/2014/main" id="{4A4C72E1-B6E6-44DE-8129-58674130AFA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32795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2538805" y="2808549"/>
            <a:ext cx="7686825" cy="30220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GB" sz="4800" b="1" i="0" u="none" strike="noStrike" kern="1200" cap="none" spc="0" normalizeH="0" baseline="0" noProof="0" dirty="0">
                <a:ln>
                  <a:noFill/>
                </a:ln>
                <a:solidFill>
                  <a:srgbClr val="662483"/>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Activity 2: Fact or belief? </a:t>
            </a:r>
          </a:p>
        </p:txBody>
      </p:sp>
      <p:sp>
        <p:nvSpPr>
          <p:cNvPr id="26" name="Rectangle 25">
            <a:extLst>
              <a:ext uri="{FF2B5EF4-FFF2-40B4-BE49-F238E27FC236}">
                <a16:creationId xmlns:a16="http://schemas.microsoft.com/office/drawing/2014/main" id="{DCA096D6-2F8E-431E-A871-04662A05611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9">
            <a:extLst>
              <a:ext uri="{FF2B5EF4-FFF2-40B4-BE49-F238E27FC236}">
                <a16:creationId xmlns:a16="http://schemas.microsoft.com/office/drawing/2014/main" id="{E32596E2-F21A-4B8C-BB0D-BBC2A4D682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8" name="Rectangle 27">
            <a:extLst>
              <a:ext uri="{FF2B5EF4-FFF2-40B4-BE49-F238E27FC236}">
                <a16:creationId xmlns:a16="http://schemas.microsoft.com/office/drawing/2014/main" id="{0E64B43A-4EEB-45F2-BA95-19F653DB083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F85DE0CA-7BE8-4A4B-8A7B-70CB3554F76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99589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38F081F-7CAA-4527-A974-ED3986112C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4545"/>
            <a:ext cx="12192000" cy="8068733"/>
          </a:xfrm>
          <a:prstGeom prst="rect">
            <a:avLst/>
          </a:prstGeom>
        </p:spPr>
      </p:pic>
      <p:sp>
        <p:nvSpPr>
          <p:cNvPr id="4" name="Google Shape;893;p38">
            <a:extLst>
              <a:ext uri="{FF2B5EF4-FFF2-40B4-BE49-F238E27FC236}">
                <a16:creationId xmlns:a16="http://schemas.microsoft.com/office/drawing/2014/main" id="{6BF9B8F8-72C8-4EC0-BCA9-20E6B05FB813}"/>
              </a:ext>
            </a:extLst>
          </p:cNvPr>
          <p:cNvSpPr txBox="1">
            <a:spLocks noGrp="1"/>
          </p:cNvSpPr>
          <p:nvPr/>
        </p:nvSpPr>
        <p:spPr>
          <a:xfrm>
            <a:off x="2199640" y="563996"/>
            <a:ext cx="4556623" cy="123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r>
              <a:rPr lang="en-US" b="1" dirty="0">
                <a:solidFill>
                  <a:schemeClr val="bg1"/>
                </a:solidFill>
                <a:latin typeface="Segoe UI" panose="020B0502040204020203" pitchFamily="34" charset="0"/>
                <a:cs typeface="Segoe UI" panose="020B0502040204020203" pitchFamily="34" charset="0"/>
              </a:rPr>
              <a:t>Benefits of Remote Work for Businesses</a:t>
            </a:r>
          </a:p>
          <a:p>
            <a:pPr marL="0" lvl="0" indent="0" algn="l" rtl="0">
              <a:spcBef>
                <a:spcPts val="0"/>
              </a:spcBef>
              <a:spcAft>
                <a:spcPts val="0"/>
              </a:spcAft>
              <a:buNone/>
            </a:pPr>
            <a:endParaRPr sz="1800" b="1" dirty="0">
              <a:solidFill>
                <a:schemeClr val="bg1">
                  <a:lumMod val="85000"/>
                </a:schemeClr>
              </a:solidFill>
              <a:latin typeface="Segoe UI" panose="020B0502040204020203" pitchFamily="34" charset="0"/>
              <a:cs typeface="Segoe UI" panose="020B0502040204020203" pitchFamily="34" charset="0"/>
            </a:endParaRPr>
          </a:p>
        </p:txBody>
      </p:sp>
      <p:sp>
        <p:nvSpPr>
          <p:cNvPr id="13" name="Google Shape;902;p38">
            <a:extLst>
              <a:ext uri="{FF2B5EF4-FFF2-40B4-BE49-F238E27FC236}">
                <a16:creationId xmlns:a16="http://schemas.microsoft.com/office/drawing/2014/main" id="{895E55C0-F68D-446A-8DF1-C256D161456B}"/>
              </a:ext>
            </a:extLst>
          </p:cNvPr>
          <p:cNvSpPr txBox="1">
            <a:spLocks noGrp="1"/>
          </p:cNvSpPr>
          <p:nvPr/>
        </p:nvSpPr>
        <p:spPr>
          <a:xfrm>
            <a:off x="2199640" y="2784615"/>
            <a:ext cx="1940679" cy="5259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r>
              <a:rPr lang="pt-PT" b="1" dirty="0">
                <a:solidFill>
                  <a:schemeClr val="bg1">
                    <a:lumMod val="85000"/>
                  </a:schemeClr>
                </a:solidFill>
                <a:latin typeface="Segoe UI" panose="020B0502040204020203" pitchFamily="34" charset="0"/>
                <a:cs typeface="Segoe UI" panose="020B0502040204020203" pitchFamily="34" charset="0"/>
              </a:rPr>
              <a:t>PRODUCTIVITY</a:t>
            </a:r>
          </a:p>
        </p:txBody>
      </p:sp>
      <p:sp>
        <p:nvSpPr>
          <p:cNvPr id="14" name="Google Shape;903;p38">
            <a:extLst>
              <a:ext uri="{FF2B5EF4-FFF2-40B4-BE49-F238E27FC236}">
                <a16:creationId xmlns:a16="http://schemas.microsoft.com/office/drawing/2014/main" id="{7A0C17CE-7A0A-4243-8A63-BA498D96E62B}"/>
              </a:ext>
            </a:extLst>
          </p:cNvPr>
          <p:cNvSpPr txBox="1">
            <a:spLocks noGrp="1"/>
          </p:cNvSpPr>
          <p:nvPr/>
        </p:nvSpPr>
        <p:spPr>
          <a:xfrm>
            <a:off x="2334135" y="3707374"/>
            <a:ext cx="1693592" cy="19992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ctr" rtl="0">
              <a:spcBef>
                <a:spcPts val="0"/>
              </a:spcBef>
              <a:spcAft>
                <a:spcPts val="0"/>
              </a:spcAft>
              <a:buClr>
                <a:schemeClr val="dk1"/>
              </a:buClr>
              <a:buSzPts val="1100"/>
              <a:buFont typeface="Arial"/>
              <a:buNone/>
            </a:pPr>
            <a:r>
              <a:rPr lang="en-IE" dirty="0">
                <a:latin typeface="Segoe UI" panose="020B0502040204020203" pitchFamily="34" charset="0"/>
                <a:ea typeface="Source Sans Pro" panose="020B0503030403020204" pitchFamily="34" charset="0"/>
                <a:cs typeface="Segoe UI" panose="020B0502040204020203" pitchFamily="34" charset="0"/>
              </a:rPr>
              <a:t>T</a:t>
            </a:r>
            <a:r>
              <a:rPr lang="en-US" dirty="0">
                <a:latin typeface="Segoe UI" panose="020B0502040204020203" pitchFamily="34" charset="0"/>
                <a:ea typeface="Source Sans Pro" panose="020B0503030403020204" pitchFamily="34" charset="0"/>
                <a:cs typeface="Segoe UI" panose="020B0502040204020203" pitchFamily="34" charset="0"/>
              </a:rPr>
              <a:t>he boost can occur for various reasons, including fewer distractions from colleagues, a better work/life balance, more sleep, and improved morale.</a:t>
            </a:r>
            <a:endParaRPr lang="en-IE"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5" name="Google Shape;904;p38">
            <a:extLst>
              <a:ext uri="{FF2B5EF4-FFF2-40B4-BE49-F238E27FC236}">
                <a16:creationId xmlns:a16="http://schemas.microsoft.com/office/drawing/2014/main" id="{88F6EFE9-9C53-4842-AF8B-C34FBD82DB0B}"/>
              </a:ext>
            </a:extLst>
          </p:cNvPr>
          <p:cNvSpPr txBox="1">
            <a:spLocks noGrp="1"/>
          </p:cNvSpPr>
          <p:nvPr/>
        </p:nvSpPr>
        <p:spPr>
          <a:xfrm>
            <a:off x="4227415" y="2840482"/>
            <a:ext cx="174536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EMPLOYEES </a:t>
            </a:r>
          </a:p>
          <a:p>
            <a:pPr marL="0" lvl="0" indent="0" algn="ctr" rtl="0">
              <a:spcBef>
                <a:spcPts val="0"/>
              </a:spcBef>
              <a:spcAft>
                <a:spcPts val="0"/>
              </a:spcAft>
              <a:buNone/>
            </a:pPr>
            <a:r>
              <a:rPr lang="en-GB"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TURNOVER</a:t>
            </a:r>
          </a:p>
        </p:txBody>
      </p:sp>
      <p:sp>
        <p:nvSpPr>
          <p:cNvPr id="16" name="Google Shape;905;p38">
            <a:extLst>
              <a:ext uri="{FF2B5EF4-FFF2-40B4-BE49-F238E27FC236}">
                <a16:creationId xmlns:a16="http://schemas.microsoft.com/office/drawing/2014/main" id="{D0D01C98-86C0-445A-A4C3-9D140D1E48EC}"/>
              </a:ext>
            </a:extLst>
          </p:cNvPr>
          <p:cNvSpPr txBox="1">
            <a:spLocks noGrp="1"/>
          </p:cNvSpPr>
          <p:nvPr/>
        </p:nvSpPr>
        <p:spPr>
          <a:xfrm>
            <a:off x="4287301" y="3854188"/>
            <a:ext cx="1561800" cy="15322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ctr" rtl="0">
              <a:spcBef>
                <a:spcPts val="0"/>
              </a:spcBef>
              <a:spcAft>
                <a:spcPts val="0"/>
              </a:spcAft>
              <a:buClr>
                <a:schemeClr val="dk1"/>
              </a:buClr>
              <a:buSzPts val="1100"/>
              <a:buFont typeface="Arial"/>
              <a:buNone/>
            </a:pPr>
            <a:r>
              <a:rPr lang="en" dirty="0">
                <a:latin typeface="Segoe UI" panose="020B0502040204020203" pitchFamily="34" charset="0"/>
                <a:ea typeface="Source Sans Pro" panose="020B0503030403020204" pitchFamily="34" charset="0"/>
                <a:cs typeface="Segoe UI" panose="020B0502040204020203" pitchFamily="34" charset="0"/>
              </a:rPr>
              <a:t>T</a:t>
            </a:r>
            <a:r>
              <a:rPr lang="en-US" dirty="0">
                <a:latin typeface="Segoe UI" panose="020B0502040204020203" pitchFamily="34" charset="0"/>
                <a:ea typeface="Source Sans Pro" panose="020B0503030403020204" pitchFamily="34" charset="0"/>
                <a:cs typeface="Segoe UI" panose="020B0502040204020203" pitchFamily="34" charset="0"/>
              </a:rPr>
              <a:t>he potential to reduce staff turnover by retaining employees for longer.</a:t>
            </a:r>
            <a:endParaRPr lang="en"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7" name="Google Shape;906;p38">
            <a:extLst>
              <a:ext uri="{FF2B5EF4-FFF2-40B4-BE49-F238E27FC236}">
                <a16:creationId xmlns:a16="http://schemas.microsoft.com/office/drawing/2014/main" id="{D91A149B-432C-424C-956E-68653A7C1EB8}"/>
              </a:ext>
            </a:extLst>
          </p:cNvPr>
          <p:cNvSpPr txBox="1">
            <a:spLocks noGrp="1"/>
          </p:cNvSpPr>
          <p:nvPr/>
        </p:nvSpPr>
        <p:spPr>
          <a:xfrm>
            <a:off x="6068160" y="2857498"/>
            <a:ext cx="188633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OFFICE </a:t>
            </a:r>
          </a:p>
          <a:p>
            <a:pPr marL="0" lvl="0" indent="0" algn="ctr" rtl="0">
              <a:spcBef>
                <a:spcPts val="0"/>
              </a:spcBef>
              <a:spcAft>
                <a:spcPts val="0"/>
              </a:spcAft>
              <a:buNone/>
            </a:pPr>
            <a:r>
              <a:rPr lang="en"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RENTAL</a:t>
            </a:r>
            <a:endParaRPr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8" name="Google Shape;907;p38">
            <a:extLst>
              <a:ext uri="{FF2B5EF4-FFF2-40B4-BE49-F238E27FC236}">
                <a16:creationId xmlns:a16="http://schemas.microsoft.com/office/drawing/2014/main" id="{34064458-480B-4A50-ACD4-791441B692D6}"/>
              </a:ext>
            </a:extLst>
          </p:cNvPr>
          <p:cNvSpPr txBox="1">
            <a:spLocks noGrp="1"/>
          </p:cNvSpPr>
          <p:nvPr/>
        </p:nvSpPr>
        <p:spPr>
          <a:xfrm>
            <a:off x="6025469" y="3665798"/>
            <a:ext cx="1885275" cy="82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ctr" rtl="0">
              <a:spcBef>
                <a:spcPts val="0"/>
              </a:spcBef>
              <a:spcAft>
                <a:spcPts val="0"/>
              </a:spcAft>
              <a:buClr>
                <a:schemeClr val="dk1"/>
              </a:buClr>
              <a:buSzPts val="1100"/>
              <a:buFont typeface="Arial"/>
              <a:buNone/>
            </a:pPr>
            <a:r>
              <a:rPr lang="en-US" dirty="0">
                <a:latin typeface="Segoe UI" panose="020B0502040204020203" pitchFamily="34" charset="0"/>
                <a:ea typeface="Source Sans Pro" panose="020B0503030403020204" pitchFamily="34" charset="0"/>
                <a:cs typeface="Segoe UI" panose="020B0502040204020203" pitchFamily="34" charset="0"/>
              </a:rPr>
              <a:t>Remote working opportunities can help to do this by reducing the amount of office space that is required, potentially allowing you to move into much smaller premises.</a:t>
            </a:r>
            <a:endParaRPr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9" name="Google Shape;908;p38">
            <a:extLst>
              <a:ext uri="{FF2B5EF4-FFF2-40B4-BE49-F238E27FC236}">
                <a16:creationId xmlns:a16="http://schemas.microsoft.com/office/drawing/2014/main" id="{E1044D0A-926E-45A9-AB4E-034CE92FBBB7}"/>
              </a:ext>
            </a:extLst>
          </p:cNvPr>
          <p:cNvSpPr txBox="1">
            <a:spLocks noGrp="1"/>
          </p:cNvSpPr>
          <p:nvPr/>
        </p:nvSpPr>
        <p:spPr>
          <a:xfrm>
            <a:off x="7954490" y="2840482"/>
            <a:ext cx="174536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STAFF</a:t>
            </a:r>
          </a:p>
          <a:p>
            <a:pPr marL="0" lvl="0" indent="0" algn="ctr" rtl="0">
              <a:spcBef>
                <a:spcPts val="0"/>
              </a:spcBef>
              <a:spcAft>
                <a:spcPts val="0"/>
              </a:spcAft>
              <a:buNone/>
            </a:pPr>
            <a:r>
              <a:rPr lang="en"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ABSENCES</a:t>
            </a:r>
            <a:endParaRPr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0" name="Google Shape;909;p38">
            <a:extLst>
              <a:ext uri="{FF2B5EF4-FFF2-40B4-BE49-F238E27FC236}">
                <a16:creationId xmlns:a16="http://schemas.microsoft.com/office/drawing/2014/main" id="{730BDB3A-F3B0-4BCE-BA44-399F13B1F6D8}"/>
              </a:ext>
            </a:extLst>
          </p:cNvPr>
          <p:cNvSpPr txBox="1">
            <a:spLocks noGrp="1"/>
          </p:cNvSpPr>
          <p:nvPr/>
        </p:nvSpPr>
        <p:spPr>
          <a:xfrm>
            <a:off x="8072482" y="3854188"/>
            <a:ext cx="1561800" cy="1389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ctr" rtl="0">
              <a:spcBef>
                <a:spcPts val="0"/>
              </a:spcBef>
              <a:spcAft>
                <a:spcPts val="0"/>
              </a:spcAft>
              <a:buNone/>
            </a:pPr>
            <a:r>
              <a:rPr lang="en-US" dirty="0">
                <a:latin typeface="Segoe UI" panose="020B0502040204020203" pitchFamily="34" charset="0"/>
                <a:ea typeface="Source Sans Pro" panose="020B0503030403020204" pitchFamily="34" charset="0"/>
                <a:cs typeface="Segoe UI" panose="020B0502040204020203" pitchFamily="34" charset="0"/>
              </a:rPr>
              <a:t>Remote work can help reduce absenteeism and reduce stress which is another major cause of absences.</a:t>
            </a:r>
            <a:endParaRPr dirty="0">
              <a:latin typeface="Segoe UI" panose="020B0502040204020203" pitchFamily="34" charset="0"/>
              <a:ea typeface="Source Sans Pro" panose="020B0503030403020204" pitchFamily="34" charset="0"/>
              <a:cs typeface="Segoe UI" panose="020B0502040204020203" pitchFamily="34" charset="0"/>
            </a:endParaRPr>
          </a:p>
        </p:txBody>
      </p:sp>
      <p:sp>
        <p:nvSpPr>
          <p:cNvPr id="30" name="Rectangle: Rounded Corners 29">
            <a:extLst>
              <a:ext uri="{FF2B5EF4-FFF2-40B4-BE49-F238E27FC236}">
                <a16:creationId xmlns:a16="http://schemas.microsoft.com/office/drawing/2014/main" id="{318CC866-0B13-48BC-A270-FB53C823EE14}"/>
              </a:ext>
            </a:extLst>
          </p:cNvPr>
          <p:cNvSpPr/>
          <p:nvPr/>
        </p:nvSpPr>
        <p:spPr>
          <a:xfrm>
            <a:off x="2293620" y="2656150"/>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Rounded Corners 30">
            <a:extLst>
              <a:ext uri="{FF2B5EF4-FFF2-40B4-BE49-F238E27FC236}">
                <a16:creationId xmlns:a16="http://schemas.microsoft.com/office/drawing/2014/main" id="{6700D73D-E501-4032-99F8-243CA3FA2B89}"/>
              </a:ext>
            </a:extLst>
          </p:cNvPr>
          <p:cNvSpPr/>
          <p:nvPr/>
        </p:nvSpPr>
        <p:spPr>
          <a:xfrm>
            <a:off x="4190182" y="2656150"/>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Rounded Corners 33">
            <a:extLst>
              <a:ext uri="{FF2B5EF4-FFF2-40B4-BE49-F238E27FC236}">
                <a16:creationId xmlns:a16="http://schemas.microsoft.com/office/drawing/2014/main" id="{47416EFB-1D58-40BB-A2F9-86EB294E3395}"/>
              </a:ext>
            </a:extLst>
          </p:cNvPr>
          <p:cNvSpPr/>
          <p:nvPr/>
        </p:nvSpPr>
        <p:spPr>
          <a:xfrm>
            <a:off x="6080796" y="2656150"/>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Rounded Corners 35">
            <a:extLst>
              <a:ext uri="{FF2B5EF4-FFF2-40B4-BE49-F238E27FC236}">
                <a16:creationId xmlns:a16="http://schemas.microsoft.com/office/drawing/2014/main" id="{4DA4F6A9-3DA3-4D3B-AE9A-1592186453B0}"/>
              </a:ext>
            </a:extLst>
          </p:cNvPr>
          <p:cNvSpPr/>
          <p:nvPr/>
        </p:nvSpPr>
        <p:spPr>
          <a:xfrm>
            <a:off x="7966071" y="2671390"/>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A44C1E17-0079-4E3E-B72C-67BC41332FB2}"/>
              </a:ext>
            </a:extLst>
          </p:cNvPr>
          <p:cNvSpPr/>
          <p:nvPr/>
        </p:nvSpPr>
        <p:spPr>
          <a:xfrm>
            <a:off x="2293620" y="3618749"/>
            <a:ext cx="1774622" cy="2309074"/>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Rounded Corners 43">
            <a:extLst>
              <a:ext uri="{FF2B5EF4-FFF2-40B4-BE49-F238E27FC236}">
                <a16:creationId xmlns:a16="http://schemas.microsoft.com/office/drawing/2014/main" id="{7D1DDEE0-27D8-4378-8301-250C93814C09}"/>
              </a:ext>
            </a:extLst>
          </p:cNvPr>
          <p:cNvSpPr/>
          <p:nvPr/>
        </p:nvSpPr>
        <p:spPr>
          <a:xfrm>
            <a:off x="4180890" y="3618748"/>
            <a:ext cx="1774622" cy="2309075"/>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Rounded Corners 45">
            <a:extLst>
              <a:ext uri="{FF2B5EF4-FFF2-40B4-BE49-F238E27FC236}">
                <a16:creationId xmlns:a16="http://schemas.microsoft.com/office/drawing/2014/main" id="{0C045A25-3672-4C40-A0D1-CB9288ABBED9}"/>
              </a:ext>
            </a:extLst>
          </p:cNvPr>
          <p:cNvSpPr/>
          <p:nvPr/>
        </p:nvSpPr>
        <p:spPr>
          <a:xfrm>
            <a:off x="6068160" y="3618748"/>
            <a:ext cx="1774622" cy="2309076"/>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7D3F4A93-6AD4-4A96-B215-831D05CF9BA1}"/>
              </a:ext>
            </a:extLst>
          </p:cNvPr>
          <p:cNvSpPr/>
          <p:nvPr/>
        </p:nvSpPr>
        <p:spPr>
          <a:xfrm>
            <a:off x="7946927" y="3618749"/>
            <a:ext cx="1774622" cy="2309074"/>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a:extLst>
              <a:ext uri="{FF2B5EF4-FFF2-40B4-BE49-F238E27FC236}">
                <a16:creationId xmlns:a16="http://schemas.microsoft.com/office/drawing/2014/main" id="{5F447011-687D-4496-B24A-25955364ED4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9">
            <a:extLst>
              <a:ext uri="{FF2B5EF4-FFF2-40B4-BE49-F238E27FC236}">
                <a16:creationId xmlns:a16="http://schemas.microsoft.com/office/drawing/2014/main" id="{6E17BB9D-ADC6-4EB7-98A5-2C80CAE3376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7" name="Rectangle 26">
            <a:extLst>
              <a:ext uri="{FF2B5EF4-FFF2-40B4-BE49-F238E27FC236}">
                <a16:creationId xmlns:a16="http://schemas.microsoft.com/office/drawing/2014/main" id="{AAD7EED5-E74D-4FE5-AC43-F125668B8F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2" name="Picture 31">
            <a:extLst>
              <a:ext uri="{FF2B5EF4-FFF2-40B4-BE49-F238E27FC236}">
                <a16:creationId xmlns:a16="http://schemas.microsoft.com/office/drawing/2014/main" id="{DB5402B3-45C9-4E13-BDE2-38F57BFC34B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357308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38F081F-7CAA-4527-A974-ED3986112C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04" y="187877"/>
            <a:ext cx="12192000" cy="8068733"/>
          </a:xfrm>
          <a:prstGeom prst="rect">
            <a:avLst/>
          </a:prstGeom>
        </p:spPr>
      </p:pic>
      <p:sp>
        <p:nvSpPr>
          <p:cNvPr id="4" name="Google Shape;893;p38">
            <a:extLst>
              <a:ext uri="{FF2B5EF4-FFF2-40B4-BE49-F238E27FC236}">
                <a16:creationId xmlns:a16="http://schemas.microsoft.com/office/drawing/2014/main" id="{6BF9B8F8-72C8-4EC0-BCA9-20E6B05FB813}"/>
              </a:ext>
            </a:extLst>
          </p:cNvPr>
          <p:cNvSpPr txBox="1">
            <a:spLocks noGrp="1"/>
          </p:cNvSpPr>
          <p:nvPr/>
        </p:nvSpPr>
        <p:spPr>
          <a:xfrm>
            <a:off x="2199640" y="563996"/>
            <a:ext cx="4556623" cy="123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r>
              <a:rPr lang="en-US" b="1" dirty="0">
                <a:solidFill>
                  <a:schemeClr val="bg1"/>
                </a:solidFill>
                <a:latin typeface="Segoe UI" panose="020B0502040204020203" pitchFamily="34" charset="0"/>
                <a:cs typeface="Segoe UI" panose="020B0502040204020203" pitchFamily="34" charset="0"/>
              </a:rPr>
              <a:t>Benefits of Remote Work for Businesses</a:t>
            </a:r>
          </a:p>
          <a:p>
            <a:pPr marL="0" lvl="0" indent="0" algn="l" rtl="0">
              <a:spcBef>
                <a:spcPts val="0"/>
              </a:spcBef>
              <a:spcAft>
                <a:spcPts val="0"/>
              </a:spcAft>
              <a:buNone/>
            </a:pPr>
            <a:endParaRPr sz="1800" b="1" dirty="0">
              <a:solidFill>
                <a:schemeClr val="bg1">
                  <a:lumMod val="85000"/>
                </a:schemeClr>
              </a:solidFill>
              <a:latin typeface="Segoe UI" panose="020B0502040204020203" pitchFamily="34" charset="0"/>
              <a:cs typeface="Segoe UI" panose="020B0502040204020203" pitchFamily="34" charset="0"/>
            </a:endParaRPr>
          </a:p>
        </p:txBody>
      </p:sp>
      <p:sp>
        <p:nvSpPr>
          <p:cNvPr id="13" name="Google Shape;902;p38">
            <a:extLst>
              <a:ext uri="{FF2B5EF4-FFF2-40B4-BE49-F238E27FC236}">
                <a16:creationId xmlns:a16="http://schemas.microsoft.com/office/drawing/2014/main" id="{895E55C0-F68D-446A-8DF1-C256D161456B}"/>
              </a:ext>
            </a:extLst>
          </p:cNvPr>
          <p:cNvSpPr txBox="1">
            <a:spLocks noGrp="1"/>
          </p:cNvSpPr>
          <p:nvPr/>
        </p:nvSpPr>
        <p:spPr>
          <a:xfrm>
            <a:off x="2228740" y="2929865"/>
            <a:ext cx="1940679" cy="5259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r>
              <a:rPr lang="pt-PT" b="1" dirty="0">
                <a:solidFill>
                  <a:schemeClr val="bg1">
                    <a:lumMod val="85000"/>
                  </a:schemeClr>
                </a:solidFill>
                <a:latin typeface="Segoe UI" panose="020B0502040204020203" pitchFamily="34" charset="0"/>
                <a:cs typeface="Segoe UI" panose="020B0502040204020203" pitchFamily="34" charset="0"/>
              </a:rPr>
              <a:t>FLEXIBLE HOURS</a:t>
            </a:r>
          </a:p>
        </p:txBody>
      </p:sp>
      <p:sp>
        <p:nvSpPr>
          <p:cNvPr id="14" name="Google Shape;903;p38">
            <a:extLst>
              <a:ext uri="{FF2B5EF4-FFF2-40B4-BE49-F238E27FC236}">
                <a16:creationId xmlns:a16="http://schemas.microsoft.com/office/drawing/2014/main" id="{7A0C17CE-7A0A-4243-8A63-BA498D96E62B}"/>
              </a:ext>
            </a:extLst>
          </p:cNvPr>
          <p:cNvSpPr txBox="1">
            <a:spLocks noGrp="1"/>
          </p:cNvSpPr>
          <p:nvPr/>
        </p:nvSpPr>
        <p:spPr>
          <a:xfrm>
            <a:off x="2352283" y="3962996"/>
            <a:ext cx="1693592" cy="14234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ctr" rtl="0">
              <a:spcBef>
                <a:spcPts val="0"/>
              </a:spcBef>
              <a:spcAft>
                <a:spcPts val="0"/>
              </a:spcAft>
              <a:buClr>
                <a:schemeClr val="dk1"/>
              </a:buClr>
              <a:buSzPts val="1100"/>
              <a:buFont typeface="Arial"/>
              <a:buNone/>
            </a:pPr>
            <a:r>
              <a:rPr lang="en-IE" dirty="0">
                <a:latin typeface="Segoe UI" panose="020B0502040204020203" pitchFamily="34" charset="0"/>
                <a:ea typeface="Source Sans Pro" panose="020B0503030403020204" pitchFamily="34" charset="0"/>
                <a:cs typeface="Segoe UI" panose="020B0502040204020203" pitchFamily="34" charset="0"/>
              </a:rPr>
              <a:t>H</a:t>
            </a:r>
            <a:r>
              <a:rPr lang="en-US" dirty="0" err="1">
                <a:latin typeface="Segoe UI" panose="020B0502040204020203" pitchFamily="34" charset="0"/>
                <a:ea typeface="Source Sans Pro" panose="020B0503030403020204" pitchFamily="34" charset="0"/>
                <a:cs typeface="Segoe UI" panose="020B0502040204020203" pitchFamily="34" charset="0"/>
              </a:rPr>
              <a:t>aving</a:t>
            </a:r>
            <a:r>
              <a:rPr lang="en-US" dirty="0">
                <a:latin typeface="Segoe UI" panose="020B0502040204020203" pitchFamily="34" charset="0"/>
                <a:ea typeface="Source Sans Pro" panose="020B0503030403020204" pitchFamily="34" charset="0"/>
                <a:cs typeface="Segoe UI" panose="020B0502040204020203" pitchFamily="34" charset="0"/>
              </a:rPr>
              <a:t> employees work a different schedule than they might if they must go to an office job.</a:t>
            </a:r>
            <a:endParaRPr lang="en-IE"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5" name="Google Shape;904;p38">
            <a:extLst>
              <a:ext uri="{FF2B5EF4-FFF2-40B4-BE49-F238E27FC236}">
                <a16:creationId xmlns:a16="http://schemas.microsoft.com/office/drawing/2014/main" id="{88F6EFE9-9C53-4842-AF8B-C34FBD82DB0B}"/>
              </a:ext>
            </a:extLst>
          </p:cNvPr>
          <p:cNvSpPr txBox="1">
            <a:spLocks noGrp="1"/>
          </p:cNvSpPr>
          <p:nvPr/>
        </p:nvSpPr>
        <p:spPr>
          <a:xfrm>
            <a:off x="4227415" y="2840482"/>
            <a:ext cx="174536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GREEN </a:t>
            </a:r>
          </a:p>
          <a:p>
            <a:pPr marL="0" lvl="0" indent="0" algn="ctr" rtl="0">
              <a:spcBef>
                <a:spcPts val="0"/>
              </a:spcBef>
              <a:spcAft>
                <a:spcPts val="0"/>
              </a:spcAft>
              <a:buNone/>
            </a:pPr>
            <a:r>
              <a:rPr lang="en-GB"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BUSINESS</a:t>
            </a:r>
          </a:p>
        </p:txBody>
      </p:sp>
      <p:sp>
        <p:nvSpPr>
          <p:cNvPr id="16" name="Google Shape;905;p38">
            <a:extLst>
              <a:ext uri="{FF2B5EF4-FFF2-40B4-BE49-F238E27FC236}">
                <a16:creationId xmlns:a16="http://schemas.microsoft.com/office/drawing/2014/main" id="{D0D01C98-86C0-445A-A4C3-9D140D1E48EC}"/>
              </a:ext>
            </a:extLst>
          </p:cNvPr>
          <p:cNvSpPr txBox="1">
            <a:spLocks noGrp="1"/>
          </p:cNvSpPr>
          <p:nvPr/>
        </p:nvSpPr>
        <p:spPr>
          <a:xfrm>
            <a:off x="4089006" y="3558627"/>
            <a:ext cx="1991790" cy="26536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ctr" rtl="0">
              <a:spcBef>
                <a:spcPts val="0"/>
              </a:spcBef>
              <a:spcAft>
                <a:spcPts val="0"/>
              </a:spcAft>
              <a:buClr>
                <a:schemeClr val="dk1"/>
              </a:buClr>
              <a:buSzPts val="1100"/>
              <a:buFont typeface="Arial"/>
              <a:buNone/>
            </a:pPr>
            <a:r>
              <a:rPr lang="en-US" dirty="0">
                <a:latin typeface="Segoe UI" panose="020B0502040204020203" pitchFamily="34" charset="0"/>
                <a:ea typeface="Source Sans Pro" panose="020B0503030403020204" pitchFamily="34" charset="0"/>
                <a:cs typeface="Segoe UI" panose="020B0502040204020203" pitchFamily="34" charset="0"/>
              </a:rPr>
              <a:t>Emphasizing the environmental advantages of reducing or eliminating daily trips to the office. Thus, attracting the most environmentally sensitive customers when combined with a "green" strategy. </a:t>
            </a:r>
            <a:endParaRPr lang="en"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7" name="Google Shape;906;p38">
            <a:extLst>
              <a:ext uri="{FF2B5EF4-FFF2-40B4-BE49-F238E27FC236}">
                <a16:creationId xmlns:a16="http://schemas.microsoft.com/office/drawing/2014/main" id="{D91A149B-432C-424C-956E-68653A7C1EB8}"/>
              </a:ext>
            </a:extLst>
          </p:cNvPr>
          <p:cNvSpPr txBox="1">
            <a:spLocks noGrp="1"/>
          </p:cNvSpPr>
          <p:nvPr/>
        </p:nvSpPr>
        <p:spPr>
          <a:xfrm>
            <a:off x="6068160" y="2857498"/>
            <a:ext cx="188633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HEALTHIER</a:t>
            </a:r>
          </a:p>
          <a:p>
            <a:pPr marL="0" lvl="0" indent="0" algn="ctr" rtl="0">
              <a:spcBef>
                <a:spcPts val="0"/>
              </a:spcBef>
              <a:spcAft>
                <a:spcPts val="0"/>
              </a:spcAft>
              <a:buNone/>
            </a:pPr>
            <a:r>
              <a:rPr lang="en"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WORKFORCE</a:t>
            </a:r>
          </a:p>
        </p:txBody>
      </p:sp>
      <p:sp>
        <p:nvSpPr>
          <p:cNvPr id="18" name="Google Shape;907;p38">
            <a:extLst>
              <a:ext uri="{FF2B5EF4-FFF2-40B4-BE49-F238E27FC236}">
                <a16:creationId xmlns:a16="http://schemas.microsoft.com/office/drawing/2014/main" id="{34064458-480B-4A50-ACD4-791441B692D6}"/>
              </a:ext>
            </a:extLst>
          </p:cNvPr>
          <p:cNvSpPr txBox="1">
            <a:spLocks noGrp="1"/>
          </p:cNvSpPr>
          <p:nvPr/>
        </p:nvSpPr>
        <p:spPr>
          <a:xfrm>
            <a:off x="6025469" y="3794460"/>
            <a:ext cx="1885275" cy="23221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ctr" rtl="0">
              <a:spcBef>
                <a:spcPts val="0"/>
              </a:spcBef>
              <a:spcAft>
                <a:spcPts val="0"/>
              </a:spcAft>
              <a:buClr>
                <a:schemeClr val="dk1"/>
              </a:buClr>
              <a:buSzPts val="1100"/>
              <a:buFont typeface="Arial"/>
              <a:buNone/>
            </a:pPr>
            <a:r>
              <a:rPr lang="en-US" dirty="0">
                <a:latin typeface="Segoe UI" panose="020B0502040204020203" pitchFamily="34" charset="0"/>
                <a:ea typeface="Source Sans Pro" panose="020B0503030403020204" pitchFamily="34" charset="0"/>
                <a:cs typeface="Segoe UI" panose="020B0502040204020203" pitchFamily="34" charset="0"/>
              </a:rPr>
              <a:t>Employees who can combine their work and family life are happier and healthier, showing more positive results at work and more productive. </a:t>
            </a:r>
            <a:endParaRPr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9" name="Google Shape;908;p38">
            <a:extLst>
              <a:ext uri="{FF2B5EF4-FFF2-40B4-BE49-F238E27FC236}">
                <a16:creationId xmlns:a16="http://schemas.microsoft.com/office/drawing/2014/main" id="{E1044D0A-926E-45A9-AB4E-034CE92FBBB7}"/>
              </a:ext>
            </a:extLst>
          </p:cNvPr>
          <p:cNvSpPr txBox="1">
            <a:spLocks noGrp="1"/>
          </p:cNvSpPr>
          <p:nvPr/>
        </p:nvSpPr>
        <p:spPr>
          <a:xfrm>
            <a:off x="7855418" y="2886786"/>
            <a:ext cx="200877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INTERNATIONAL</a:t>
            </a:r>
          </a:p>
          <a:p>
            <a:pPr marL="0" lvl="0" indent="0" algn="ctr" rtl="0">
              <a:spcBef>
                <a:spcPts val="0"/>
              </a:spcBef>
              <a:spcAft>
                <a:spcPts val="0"/>
              </a:spcAft>
              <a:buNone/>
            </a:pPr>
            <a:r>
              <a:rPr lang="en" b="1" dirty="0">
                <a:solidFill>
                  <a:schemeClr val="bg1">
                    <a:lumMod val="85000"/>
                  </a:schemeClr>
                </a:solidFill>
                <a:latin typeface="Segoe UI" panose="020B0502040204020203" pitchFamily="34" charset="0"/>
                <a:ea typeface="Source Sans Pro Bold" panose="020B0703030403020204" pitchFamily="34" charset="0"/>
                <a:cs typeface="Segoe UI" panose="020B0502040204020203" pitchFamily="34" charset="0"/>
              </a:rPr>
              <a:t>WORKFORCE</a:t>
            </a:r>
          </a:p>
        </p:txBody>
      </p:sp>
      <p:sp>
        <p:nvSpPr>
          <p:cNvPr id="20" name="Google Shape;909;p38">
            <a:extLst>
              <a:ext uri="{FF2B5EF4-FFF2-40B4-BE49-F238E27FC236}">
                <a16:creationId xmlns:a16="http://schemas.microsoft.com/office/drawing/2014/main" id="{730BDB3A-F3B0-4BCE-BA44-399F13B1F6D8}"/>
              </a:ext>
            </a:extLst>
          </p:cNvPr>
          <p:cNvSpPr txBox="1">
            <a:spLocks noGrp="1"/>
          </p:cNvSpPr>
          <p:nvPr/>
        </p:nvSpPr>
        <p:spPr>
          <a:xfrm>
            <a:off x="8072482" y="3854188"/>
            <a:ext cx="1561800" cy="1810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ctr" rtl="0">
              <a:spcBef>
                <a:spcPts val="0"/>
              </a:spcBef>
              <a:spcAft>
                <a:spcPts val="0"/>
              </a:spcAft>
              <a:buNone/>
            </a:pPr>
            <a:r>
              <a:rPr lang="en-US" dirty="0">
                <a:latin typeface="Segoe UI" panose="020B0502040204020203" pitchFamily="34" charset="0"/>
                <a:ea typeface="Source Sans Pro" panose="020B0503030403020204" pitchFamily="34" charset="0"/>
                <a:cs typeface="Segoe UI" panose="020B0502040204020203" pitchFamily="34" charset="0"/>
              </a:rPr>
              <a:t>Remote working arrangements allow companies to find workers all around the world.</a:t>
            </a:r>
            <a:endParaRPr dirty="0">
              <a:latin typeface="Segoe UI" panose="020B0502040204020203" pitchFamily="34" charset="0"/>
              <a:ea typeface="Source Sans Pro" panose="020B0503030403020204" pitchFamily="34" charset="0"/>
              <a:cs typeface="Segoe UI" panose="020B0502040204020203" pitchFamily="34" charset="0"/>
            </a:endParaRPr>
          </a:p>
        </p:txBody>
      </p:sp>
      <p:sp>
        <p:nvSpPr>
          <p:cNvPr id="30" name="Rectangle: Rounded Corners 29">
            <a:extLst>
              <a:ext uri="{FF2B5EF4-FFF2-40B4-BE49-F238E27FC236}">
                <a16:creationId xmlns:a16="http://schemas.microsoft.com/office/drawing/2014/main" id="{318CC866-0B13-48BC-A270-FB53C823EE14}"/>
              </a:ext>
            </a:extLst>
          </p:cNvPr>
          <p:cNvSpPr/>
          <p:nvPr/>
        </p:nvSpPr>
        <p:spPr>
          <a:xfrm>
            <a:off x="2293620" y="2656150"/>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Rounded Corners 30">
            <a:extLst>
              <a:ext uri="{FF2B5EF4-FFF2-40B4-BE49-F238E27FC236}">
                <a16:creationId xmlns:a16="http://schemas.microsoft.com/office/drawing/2014/main" id="{6700D73D-E501-4032-99F8-243CA3FA2B89}"/>
              </a:ext>
            </a:extLst>
          </p:cNvPr>
          <p:cNvSpPr/>
          <p:nvPr/>
        </p:nvSpPr>
        <p:spPr>
          <a:xfrm>
            <a:off x="4190182" y="2656150"/>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Rounded Corners 33">
            <a:extLst>
              <a:ext uri="{FF2B5EF4-FFF2-40B4-BE49-F238E27FC236}">
                <a16:creationId xmlns:a16="http://schemas.microsoft.com/office/drawing/2014/main" id="{47416EFB-1D58-40BB-A2F9-86EB294E3395}"/>
              </a:ext>
            </a:extLst>
          </p:cNvPr>
          <p:cNvSpPr/>
          <p:nvPr/>
        </p:nvSpPr>
        <p:spPr>
          <a:xfrm>
            <a:off x="6080796" y="2656150"/>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Rounded Corners 35">
            <a:extLst>
              <a:ext uri="{FF2B5EF4-FFF2-40B4-BE49-F238E27FC236}">
                <a16:creationId xmlns:a16="http://schemas.microsoft.com/office/drawing/2014/main" id="{4DA4F6A9-3DA3-4D3B-AE9A-1592186453B0}"/>
              </a:ext>
            </a:extLst>
          </p:cNvPr>
          <p:cNvSpPr/>
          <p:nvPr/>
        </p:nvSpPr>
        <p:spPr>
          <a:xfrm>
            <a:off x="7966071" y="2671390"/>
            <a:ext cx="1849206"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A44C1E17-0079-4E3E-B72C-67BC41332FB2}"/>
              </a:ext>
            </a:extLst>
          </p:cNvPr>
          <p:cNvSpPr/>
          <p:nvPr/>
        </p:nvSpPr>
        <p:spPr>
          <a:xfrm>
            <a:off x="2293620" y="3618749"/>
            <a:ext cx="1774622" cy="2425181"/>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Rounded Corners 43">
            <a:extLst>
              <a:ext uri="{FF2B5EF4-FFF2-40B4-BE49-F238E27FC236}">
                <a16:creationId xmlns:a16="http://schemas.microsoft.com/office/drawing/2014/main" id="{7D1DDEE0-27D8-4378-8301-250C93814C09}"/>
              </a:ext>
            </a:extLst>
          </p:cNvPr>
          <p:cNvSpPr/>
          <p:nvPr/>
        </p:nvSpPr>
        <p:spPr>
          <a:xfrm>
            <a:off x="4180890" y="3618748"/>
            <a:ext cx="1774622" cy="2425182"/>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Rounded Corners 45">
            <a:extLst>
              <a:ext uri="{FF2B5EF4-FFF2-40B4-BE49-F238E27FC236}">
                <a16:creationId xmlns:a16="http://schemas.microsoft.com/office/drawing/2014/main" id="{0C045A25-3672-4C40-A0D1-CB9288ABBED9}"/>
              </a:ext>
            </a:extLst>
          </p:cNvPr>
          <p:cNvSpPr/>
          <p:nvPr/>
        </p:nvSpPr>
        <p:spPr>
          <a:xfrm>
            <a:off x="6068160" y="3618748"/>
            <a:ext cx="1774622" cy="2309076"/>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7D3F4A93-6AD4-4A96-B215-831D05CF9BA1}"/>
              </a:ext>
            </a:extLst>
          </p:cNvPr>
          <p:cNvSpPr/>
          <p:nvPr/>
        </p:nvSpPr>
        <p:spPr>
          <a:xfrm>
            <a:off x="7946927" y="3618749"/>
            <a:ext cx="1900280" cy="2309074"/>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a:extLst>
              <a:ext uri="{FF2B5EF4-FFF2-40B4-BE49-F238E27FC236}">
                <a16:creationId xmlns:a16="http://schemas.microsoft.com/office/drawing/2014/main" id="{5F447011-687D-4496-B24A-25955364ED4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9">
            <a:extLst>
              <a:ext uri="{FF2B5EF4-FFF2-40B4-BE49-F238E27FC236}">
                <a16:creationId xmlns:a16="http://schemas.microsoft.com/office/drawing/2014/main" id="{6E17BB9D-ADC6-4EB7-98A5-2C80CAE3376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7" name="Rectangle 26">
            <a:extLst>
              <a:ext uri="{FF2B5EF4-FFF2-40B4-BE49-F238E27FC236}">
                <a16:creationId xmlns:a16="http://schemas.microsoft.com/office/drawing/2014/main" id="{AAD7EED5-E74D-4FE5-AC43-F125668B8F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2" name="Picture 31">
            <a:extLst>
              <a:ext uri="{FF2B5EF4-FFF2-40B4-BE49-F238E27FC236}">
                <a16:creationId xmlns:a16="http://schemas.microsoft.com/office/drawing/2014/main" id="{DB5402B3-45C9-4E13-BDE2-38F57BFC34B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00155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1200970" y="584611"/>
            <a:ext cx="6977302" cy="13645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r>
              <a:rPr lang="en-US" b="1" dirty="0">
                <a:solidFill>
                  <a:schemeClr val="bg1"/>
                </a:solidFill>
                <a:latin typeface="Segoe UI" panose="020B0502040204020203" pitchFamily="34" charset="0"/>
                <a:cs typeface="Segoe UI" panose="020B0502040204020203" pitchFamily="34" charset="0"/>
              </a:rPr>
              <a:t>Statistics of benefits of remote work for businesses </a:t>
            </a:r>
          </a:p>
          <a:p>
            <a:pPr marL="0" lvl="0" indent="0" algn="l" rtl="0">
              <a:spcBef>
                <a:spcPts val="0"/>
              </a:spcBef>
              <a:spcAft>
                <a:spcPts val="0"/>
              </a:spcAft>
              <a:buNone/>
            </a:pPr>
            <a:endParaRPr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Google Shape;869;p37" title="Gráfico">
            <a:hlinkClick r:id="rId5"/>
            <a:extLst>
              <a:ext uri="{FF2B5EF4-FFF2-40B4-BE49-F238E27FC236}">
                <a16:creationId xmlns:a16="http://schemas.microsoft.com/office/drawing/2014/main" id="{CE981946-6C03-45CC-9ED5-17DED171926E}"/>
              </a:ext>
            </a:extLst>
          </p:cNvPr>
          <p:cNvPicPr preferRelativeResize="0"/>
          <p:nvPr/>
        </p:nvPicPr>
        <p:blipFill rotWithShape="1">
          <a:blip r:embed="rId6">
            <a:alphaModFix/>
          </a:blip>
          <a:srcRect l="19523" r="19596"/>
          <a:stretch/>
        </p:blipFill>
        <p:spPr>
          <a:xfrm>
            <a:off x="1185096" y="1832346"/>
            <a:ext cx="3503002" cy="3557905"/>
          </a:xfrm>
          <a:prstGeom prst="rect">
            <a:avLst/>
          </a:prstGeom>
          <a:noFill/>
          <a:ln>
            <a:noFill/>
          </a:ln>
        </p:spPr>
      </p:pic>
      <p:sp>
        <p:nvSpPr>
          <p:cNvPr id="6" name="Google Shape;870;p37">
            <a:extLst>
              <a:ext uri="{FF2B5EF4-FFF2-40B4-BE49-F238E27FC236}">
                <a16:creationId xmlns:a16="http://schemas.microsoft.com/office/drawing/2014/main" id="{CC5D7758-EBF0-419F-81C3-853CD2429E23}"/>
              </a:ext>
            </a:extLst>
          </p:cNvPr>
          <p:cNvSpPr txBox="1">
            <a:spLocks noGrp="1"/>
          </p:cNvSpPr>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ENGAGEMENT</a:t>
            </a:r>
          </a:p>
        </p:txBody>
      </p:sp>
      <p:sp>
        <p:nvSpPr>
          <p:cNvPr id="7" name="Google Shape;871;p37">
            <a:extLst>
              <a:ext uri="{FF2B5EF4-FFF2-40B4-BE49-F238E27FC236}">
                <a16:creationId xmlns:a16="http://schemas.microsoft.com/office/drawing/2014/main" id="{F9DE35C1-0C71-4B58-82CE-D660A4675F15}"/>
              </a:ext>
            </a:extLst>
          </p:cNvPr>
          <p:cNvSpPr txBox="1">
            <a:spLocks noGrp="1"/>
          </p:cNvSpPr>
          <p:nvPr/>
        </p:nvSpPr>
        <p:spPr>
          <a:xfrm>
            <a:off x="8228036" y="2498160"/>
            <a:ext cx="3305074"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41% lower absenteeism. </a:t>
            </a: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Higher productivity and performance combine to create stronger engagement.</a:t>
            </a:r>
          </a:p>
        </p:txBody>
      </p:sp>
      <p:sp>
        <p:nvSpPr>
          <p:cNvPr id="8" name="Google Shape;872;p37">
            <a:extLst>
              <a:ext uri="{FF2B5EF4-FFF2-40B4-BE49-F238E27FC236}">
                <a16:creationId xmlns:a16="http://schemas.microsoft.com/office/drawing/2014/main" id="{8CDE3389-9D10-46B1-87D4-0925A0B5DEED}"/>
              </a:ext>
            </a:extLst>
          </p:cNvPr>
          <p:cNvSpPr txBox="1">
            <a:spLocks noGrp="1"/>
          </p:cNvSpPr>
          <p:nvPr/>
        </p:nvSpPr>
        <p:spPr>
          <a:xfrm>
            <a:off x="8228037" y="3643182"/>
            <a:ext cx="17652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PROFITABILITY</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9" name="Google Shape;873;p37">
            <a:extLst>
              <a:ext uri="{FF2B5EF4-FFF2-40B4-BE49-F238E27FC236}">
                <a16:creationId xmlns:a16="http://schemas.microsoft.com/office/drawing/2014/main" id="{A9851587-2CBD-40F3-BF59-8201CE83E577}"/>
              </a:ext>
            </a:extLst>
          </p:cNvPr>
          <p:cNvSpPr txBox="1">
            <a:spLocks noGrp="1"/>
          </p:cNvSpPr>
          <p:nvPr/>
        </p:nvSpPr>
        <p:spPr>
          <a:xfrm>
            <a:off x="8228035" y="3889288"/>
            <a:ext cx="2880232"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US">
                <a:latin typeface="Segoe UI" panose="020B0502040204020203" pitchFamily="34" charset="0"/>
                <a:cs typeface="Segoe UI" panose="020B0502040204020203" pitchFamily="34" charset="0"/>
              </a:rPr>
              <a:t>Organizations save an average of $11,000 per year or 21% higher profitability.</a:t>
            </a:r>
            <a:endParaRPr dirty="0">
              <a:latin typeface="Segoe UI" panose="020B0502040204020203" pitchFamily="34" charset="0"/>
              <a:cs typeface="Segoe UI" panose="020B0502040204020203" pitchFamily="34" charset="0"/>
            </a:endParaRPr>
          </a:p>
        </p:txBody>
      </p:sp>
      <p:sp>
        <p:nvSpPr>
          <p:cNvPr id="10" name="Google Shape;874;p37">
            <a:extLst>
              <a:ext uri="{FF2B5EF4-FFF2-40B4-BE49-F238E27FC236}">
                <a16:creationId xmlns:a16="http://schemas.microsoft.com/office/drawing/2014/main" id="{C6D6C847-BA2B-46EE-8967-6CC57EDD0CCD}"/>
              </a:ext>
            </a:extLst>
          </p:cNvPr>
          <p:cNvSpPr txBox="1">
            <a:spLocks noGrp="1"/>
          </p:cNvSpPr>
          <p:nvPr/>
        </p:nvSpPr>
        <p:spPr>
          <a:xfrm>
            <a:off x="8228037" y="4629364"/>
            <a:ext cx="17652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RETENTION</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1" name="Google Shape;875;p37">
            <a:extLst>
              <a:ext uri="{FF2B5EF4-FFF2-40B4-BE49-F238E27FC236}">
                <a16:creationId xmlns:a16="http://schemas.microsoft.com/office/drawing/2014/main" id="{6B1C66AF-3626-40BD-8CD2-20E432095F7D}"/>
              </a:ext>
            </a:extLst>
          </p:cNvPr>
          <p:cNvSpPr txBox="1">
            <a:spLocks noGrp="1"/>
          </p:cNvSpPr>
          <p:nvPr/>
        </p:nvSpPr>
        <p:spPr>
          <a:xfrm>
            <a:off x="8228036" y="4860889"/>
            <a:ext cx="2544002"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r>
              <a:rPr lang="en-US" dirty="0">
                <a:latin typeface="Segoe UI" panose="020B0502040204020203" pitchFamily="34" charset="0"/>
                <a:cs typeface="Segoe UI" panose="020B0502040204020203" pitchFamily="34" charset="0"/>
              </a:rPr>
              <a:t>54% of employees say they would change jobs for one that offered them more flexibility, which results in an average of 12% turnover reduction after a remote work agreement is offered. </a:t>
            </a:r>
          </a:p>
          <a:p>
            <a:pPr marL="0" lvl="0" indent="0" algn="l" rtl="0">
              <a:spcBef>
                <a:spcPts val="0"/>
              </a:spcBef>
              <a:spcAft>
                <a:spcPts val="0"/>
              </a:spcAft>
              <a:buNone/>
            </a:pPr>
            <a:endParaRPr dirty="0">
              <a:latin typeface="Segoe UI" panose="020B0502040204020203" pitchFamily="34" charset="0"/>
              <a:cs typeface="Segoe UI" panose="020B0502040204020203" pitchFamily="34" charset="0"/>
            </a:endParaRP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5873193" y="2266635"/>
            <a:ext cx="1765200"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PRODUCTIVITY</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5873192" y="2498160"/>
            <a:ext cx="2119979"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US" dirty="0">
                <a:latin typeface="Segoe UI" panose="020B0502040204020203" pitchFamily="34" charset="0"/>
                <a:cs typeface="Segoe UI" panose="020B0502040204020203" pitchFamily="34" charset="0"/>
              </a:rPr>
              <a:t>Teleworkers are an average of 35-40% more productive than their office counterparts and have measured an output increase of at least 4.4%.</a:t>
            </a:r>
            <a:endParaRPr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dirty="0">
              <a:latin typeface="Grandview" panose="020B0502040204020203" pitchFamily="34" charset="0"/>
              <a:cs typeface="Arial" panose="020B0604020202020204" pitchFamily="34" charset="0"/>
            </a:endParaRPr>
          </a:p>
        </p:txBody>
      </p:sp>
      <p:sp>
        <p:nvSpPr>
          <p:cNvPr id="16" name="Google Shape;880;p37">
            <a:extLst>
              <a:ext uri="{FF2B5EF4-FFF2-40B4-BE49-F238E27FC236}">
                <a16:creationId xmlns:a16="http://schemas.microsoft.com/office/drawing/2014/main" id="{E70F1CAB-CCB7-4B20-8794-143B250D8DD1}"/>
              </a:ext>
            </a:extLst>
          </p:cNvPr>
          <p:cNvSpPr txBox="1">
            <a:spLocks noGrp="1"/>
          </p:cNvSpPr>
          <p:nvPr/>
        </p:nvSpPr>
        <p:spPr>
          <a:xfrm>
            <a:off x="5873193" y="4629364"/>
            <a:ext cx="17652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PERFORMANCE</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7" name="Google Shape;881;p37">
            <a:extLst>
              <a:ext uri="{FF2B5EF4-FFF2-40B4-BE49-F238E27FC236}">
                <a16:creationId xmlns:a16="http://schemas.microsoft.com/office/drawing/2014/main" id="{9BBB2758-E885-4400-A698-C8C5CA093C87}"/>
              </a:ext>
            </a:extLst>
          </p:cNvPr>
          <p:cNvSpPr txBox="1">
            <a:spLocks noGrp="1"/>
          </p:cNvSpPr>
          <p:nvPr/>
        </p:nvSpPr>
        <p:spPr>
          <a:xfrm>
            <a:off x="5873192" y="4860889"/>
            <a:ext cx="2119979"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With stronger autonomy via location independence, workers produce results with 40% fewer quality defects.</a:t>
            </a:r>
            <a:endParaRPr dirty="0">
              <a:latin typeface="Segoe UI" panose="020B0502040204020203" pitchFamily="34" charset="0"/>
              <a:cs typeface="Segoe UI" panose="020B0502040204020203" pitchFamily="34" charset="0"/>
            </a:endParaRPr>
          </a:p>
        </p:txBody>
      </p:sp>
      <p:sp>
        <p:nvSpPr>
          <p:cNvPr id="18" name="Google Shape;882;p37">
            <a:extLst>
              <a:ext uri="{FF2B5EF4-FFF2-40B4-BE49-F238E27FC236}">
                <a16:creationId xmlns:a16="http://schemas.microsoft.com/office/drawing/2014/main" id="{2D8C5483-C5BD-4920-AD49-C3EA34F2B48E}"/>
              </a:ext>
            </a:extLst>
          </p:cNvPr>
          <p:cNvSpPr txBox="1"/>
          <p:nvPr/>
        </p:nvSpPr>
        <p:spPr>
          <a:xfrm>
            <a:off x="1419962" y="5327962"/>
            <a:ext cx="3503001" cy="5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pt-PT" sz="1000" dirty="0" err="1">
                <a:solidFill>
                  <a:schemeClr val="bg1"/>
                </a:solidFill>
                <a:latin typeface="Grandview" panose="020B0502040204020203" pitchFamily="34" charset="0"/>
                <a:ea typeface="Source Sans Pro" panose="020B0503030403020204" pitchFamily="34" charset="0"/>
                <a:cs typeface="Arial" panose="020B0604020202020204" pitchFamily="34" charset="0"/>
                <a:sym typeface="Abel"/>
              </a:rPr>
              <a:t>Article</a:t>
            </a:r>
            <a:r>
              <a:rPr lang="pt-PT" sz="1000" dirty="0">
                <a:solidFill>
                  <a:schemeClr val="bg1"/>
                </a:solidFill>
                <a:latin typeface="Grandview" panose="020B0502040204020203" pitchFamily="34" charset="0"/>
                <a:ea typeface="Source Sans Pro" panose="020B0503030403020204" pitchFamily="34" charset="0"/>
                <a:cs typeface="Arial" panose="020B0604020202020204" pitchFamily="34" charset="0"/>
                <a:sym typeface="Abel"/>
              </a:rPr>
              <a:t> in Forbes.com - </a:t>
            </a:r>
            <a:r>
              <a:rPr lang="pt-PT" sz="1000" dirty="0" err="1">
                <a:solidFill>
                  <a:schemeClr val="bg1"/>
                </a:solidFill>
                <a:latin typeface="Grandview" panose="020B0502040204020203" pitchFamily="34" charset="0"/>
                <a:ea typeface="Source Sans Pro" panose="020B0503030403020204" pitchFamily="34" charset="0"/>
                <a:cs typeface="Arial" panose="020B0604020202020204" pitchFamily="34" charset="0"/>
                <a:sym typeface="Abel"/>
              </a:rPr>
              <a:t>The</a:t>
            </a:r>
            <a:r>
              <a:rPr lang="pt-PT" sz="1000" dirty="0">
                <a:solidFill>
                  <a:schemeClr val="bg1"/>
                </a:solidFill>
                <a:latin typeface="Grandview" panose="020B0502040204020203" pitchFamily="34" charset="0"/>
                <a:ea typeface="Source Sans Pro" panose="020B0503030403020204" pitchFamily="34" charset="0"/>
                <a:cs typeface="Arial" panose="020B0604020202020204" pitchFamily="34" charset="0"/>
                <a:sym typeface="Abel"/>
              </a:rPr>
              <a:t> </a:t>
            </a:r>
            <a:r>
              <a:rPr lang="pt-PT" sz="1000" dirty="0" err="1">
                <a:solidFill>
                  <a:schemeClr val="bg1"/>
                </a:solidFill>
                <a:latin typeface="Grandview" panose="020B0502040204020203" pitchFamily="34" charset="0"/>
                <a:ea typeface="Source Sans Pro" panose="020B0503030403020204" pitchFamily="34" charset="0"/>
                <a:cs typeface="Arial" panose="020B0604020202020204" pitchFamily="34" charset="0"/>
                <a:sym typeface="Abel"/>
              </a:rPr>
              <a:t>collection</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rPr>
              <a:t> of statistics was sourced from the world’s leading research institutions studying the topic of telework, including </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hlinkClick r:id="rId7" tooltip="https://www.gallup.com/workplace/238085/state-american-workplace-report-2017.aspx">
                  <a:extLst>
                    <a:ext uri="{A12FA001-AC4F-418D-AE19-62706E023703}">
                      <ahyp:hlinkClr xmlns:ahyp="http://schemas.microsoft.com/office/drawing/2018/hyperlinkcolor" val="tx"/>
                    </a:ext>
                  </a:extLst>
                </a:hlinkClick>
              </a:rPr>
              <a:t>Gallup</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rPr>
              <a:t>, </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hlinkClick r:id="rId8" tooltip="https://www.hbs.edu/faculty/Publication%25252520Files/19-054_2ecb5287-d0bd-4aa0-b3d8-36fb44b757b4.pdf">
                  <a:extLst>
                    <a:ext uri="{A12FA001-AC4F-418D-AE19-62706E023703}">
                      <ahyp:hlinkClr xmlns:ahyp="http://schemas.microsoft.com/office/drawing/2018/hyperlinkcolor" val="tx"/>
                    </a:ext>
                  </a:extLst>
                </a:hlinkClick>
              </a:rPr>
              <a:t>Harvard University</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rPr>
              <a:t>, </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hlinkClick r:id="rId9" tooltip="https://globalworkplaceanalytics.com/telecommuting-statistics">
                  <a:extLst>
                    <a:ext uri="{A12FA001-AC4F-418D-AE19-62706E023703}">
                      <ahyp:hlinkClr xmlns:ahyp="http://schemas.microsoft.com/office/drawing/2018/hyperlinkcolor" val="tx"/>
                    </a:ext>
                  </a:extLst>
                </a:hlinkClick>
              </a:rPr>
              <a:t>Global Workplace Analytics</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rPr>
              <a:t>, and </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hlinkClick r:id="rId10" tooltip="https://www.gsb.stanford.edu/faculty-research/publications/does-working-home-work-evidence-chinese-experiment">
                  <a:extLst>
                    <a:ext uri="{A12FA001-AC4F-418D-AE19-62706E023703}">
                      <ahyp:hlinkClr xmlns:ahyp="http://schemas.microsoft.com/office/drawing/2018/hyperlinkcolor" val="tx"/>
                    </a:ext>
                  </a:extLst>
                </a:hlinkClick>
              </a:rPr>
              <a:t>Stanford University</a:t>
            </a:r>
            <a:r>
              <a:rPr lang="en-US" sz="1000" dirty="0">
                <a:solidFill>
                  <a:schemeClr val="bg1"/>
                </a:solidFill>
                <a:latin typeface="Grandview" panose="020B0502040204020203" pitchFamily="34" charset="0"/>
                <a:ea typeface="Source Sans Pro" panose="020B0503030403020204" pitchFamily="34" charset="0"/>
                <a:cs typeface="Arial" panose="020B0604020202020204" pitchFamily="34" charset="0"/>
              </a:rPr>
              <a:t>. </a:t>
            </a:r>
            <a:endParaRPr sz="1000" dirty="0">
              <a:solidFill>
                <a:schemeClr val="bg1"/>
              </a:solidFill>
              <a:latin typeface="Grandview" panose="020B0502040204020203" pitchFamily="34" charset="0"/>
              <a:ea typeface="Source Sans Pro" panose="020B0503030403020204" pitchFamily="34" charset="0"/>
              <a:cs typeface="Arial" panose="020B0604020202020204" pitchFamily="34" charset="0"/>
              <a:sym typeface="Abel"/>
            </a:endParaRPr>
          </a:p>
        </p:txBody>
      </p:sp>
      <p:sp>
        <p:nvSpPr>
          <p:cNvPr id="19" name="Google Shape;883;p37">
            <a:extLst>
              <a:ext uri="{FF2B5EF4-FFF2-40B4-BE49-F238E27FC236}">
                <a16:creationId xmlns:a16="http://schemas.microsoft.com/office/drawing/2014/main" id="{B71015F1-1D56-4008-8562-3BD70D1E34C1}"/>
              </a:ext>
            </a:extLst>
          </p:cNvPr>
          <p:cNvSpPr/>
          <p:nvPr/>
        </p:nvSpPr>
        <p:spPr>
          <a:xfrm>
            <a:off x="5621362" y="2315281"/>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885;p37">
            <a:extLst>
              <a:ext uri="{FF2B5EF4-FFF2-40B4-BE49-F238E27FC236}">
                <a16:creationId xmlns:a16="http://schemas.microsoft.com/office/drawing/2014/main" id="{6A6F587F-B903-4F83-8377-FACE1BAAD19C}"/>
              </a:ext>
            </a:extLst>
          </p:cNvPr>
          <p:cNvSpPr/>
          <p:nvPr/>
        </p:nvSpPr>
        <p:spPr>
          <a:xfrm>
            <a:off x="5621362" y="4702964"/>
            <a:ext cx="185100" cy="185100"/>
          </a:xfrm>
          <a:prstGeom prst="ellipse">
            <a:avLst/>
          </a:prstGeom>
          <a:solidFill>
            <a:srgbClr val="80E0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886;p37">
            <a:extLst>
              <a:ext uri="{FF2B5EF4-FFF2-40B4-BE49-F238E27FC236}">
                <a16:creationId xmlns:a16="http://schemas.microsoft.com/office/drawing/2014/main" id="{5F1ED3CD-84D2-41EA-9605-181B679B42C6}"/>
              </a:ext>
            </a:extLst>
          </p:cNvPr>
          <p:cNvSpPr/>
          <p:nvPr/>
        </p:nvSpPr>
        <p:spPr>
          <a:xfrm>
            <a:off x="7993172" y="2334535"/>
            <a:ext cx="185100" cy="185100"/>
          </a:xfrm>
          <a:prstGeom prst="ellipse">
            <a:avLst/>
          </a:prstGeom>
          <a:solidFill>
            <a:schemeClr val="accent5"/>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IE" dirty="0"/>
              <a:t> </a:t>
            </a:r>
            <a:endParaRPr dirty="0"/>
          </a:p>
        </p:txBody>
      </p:sp>
      <p:sp>
        <p:nvSpPr>
          <p:cNvPr id="23" name="Google Shape;887;p37">
            <a:extLst>
              <a:ext uri="{FF2B5EF4-FFF2-40B4-BE49-F238E27FC236}">
                <a16:creationId xmlns:a16="http://schemas.microsoft.com/office/drawing/2014/main" id="{47A40406-411C-4E28-A573-03D74C2ADC55}"/>
              </a:ext>
            </a:extLst>
          </p:cNvPr>
          <p:cNvSpPr/>
          <p:nvPr/>
        </p:nvSpPr>
        <p:spPr>
          <a:xfrm>
            <a:off x="7993172" y="3734178"/>
            <a:ext cx="185100" cy="185100"/>
          </a:xfrm>
          <a:prstGeom prst="ellipse">
            <a:avLst/>
          </a:prstGeom>
          <a:solidFill>
            <a:srgbClr val="CFE9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888;p37">
            <a:extLst>
              <a:ext uri="{FF2B5EF4-FFF2-40B4-BE49-F238E27FC236}">
                <a16:creationId xmlns:a16="http://schemas.microsoft.com/office/drawing/2014/main" id="{25071C7C-66E1-4331-A850-7C2962FF43A6}"/>
              </a:ext>
            </a:extLst>
          </p:cNvPr>
          <p:cNvSpPr/>
          <p:nvPr/>
        </p:nvSpPr>
        <p:spPr>
          <a:xfrm>
            <a:off x="7993172" y="4702964"/>
            <a:ext cx="185100" cy="185100"/>
          </a:xfrm>
          <a:prstGeom prst="ellipse">
            <a:avLst/>
          </a:prstGeom>
          <a:solidFill>
            <a:srgbClr val="FFFF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30" name="Rectangle 29">
            <a:extLst>
              <a:ext uri="{FF2B5EF4-FFF2-40B4-BE49-F238E27FC236}">
                <a16:creationId xmlns:a16="http://schemas.microsoft.com/office/drawing/2014/main" id="{8D52373B-9F89-4240-BAD7-952E1DB4E46E}"/>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9">
            <a:extLst>
              <a:ext uri="{FF2B5EF4-FFF2-40B4-BE49-F238E27FC236}">
                <a16:creationId xmlns:a16="http://schemas.microsoft.com/office/drawing/2014/main" id="{DD336AC8-0F67-4729-91F5-4C6B389E377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28" name="Picture 27">
            <a:extLst>
              <a:ext uri="{FF2B5EF4-FFF2-40B4-BE49-F238E27FC236}">
                <a16:creationId xmlns:a16="http://schemas.microsoft.com/office/drawing/2014/main" id="{89151B72-DF59-4147-944F-4DA60AB56EF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48820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9952F82-CA83-4A79-92FF-DDBD2EE7C29E}"/>
              </a:ext>
            </a:extLst>
          </p:cNvPr>
          <p:cNvPicPr>
            <a:picLocks noChangeAspect="1"/>
          </p:cNvPicPr>
          <p:nvPr/>
        </p:nvPicPr>
        <p:blipFill rotWithShape="1">
          <a:blip r:embed="rId3">
            <a:extLst>
              <a:ext uri="{28A0092B-C50C-407E-A947-70E740481C1C}">
                <a14:useLocalDpi xmlns:a14="http://schemas.microsoft.com/office/drawing/2010/main" val="0"/>
              </a:ext>
            </a:extLst>
          </a:blip>
          <a:srcRect t="7846" b="7846"/>
          <a:stretch/>
        </p:blipFill>
        <p:spPr>
          <a:xfrm>
            <a:off x="0" y="-1"/>
            <a:ext cx="12192000" cy="6858001"/>
          </a:xfrm>
          <a:prstGeom prst="rect">
            <a:avLst/>
          </a:prstGeom>
        </p:spPr>
      </p:pic>
      <p:pic>
        <p:nvPicPr>
          <p:cNvPr id="3" name="Graphic 2">
            <a:extLst>
              <a:ext uri="{FF2B5EF4-FFF2-40B4-BE49-F238E27FC236}">
                <a16:creationId xmlns:a16="http://schemas.microsoft.com/office/drawing/2014/main" id="{CA9AC195-5088-4B1B-9644-02C900D2C5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6" name="Google Shape;1127;p41">
            <a:extLst>
              <a:ext uri="{FF2B5EF4-FFF2-40B4-BE49-F238E27FC236}">
                <a16:creationId xmlns:a16="http://schemas.microsoft.com/office/drawing/2014/main" id="{95630F56-89A5-4F14-8ED4-BDE3B9E3482A}"/>
              </a:ext>
            </a:extLst>
          </p:cNvPr>
          <p:cNvSpPr txBox="1">
            <a:spLocks noGrp="1"/>
          </p:cNvSpPr>
          <p:nvPr/>
        </p:nvSpPr>
        <p:spPr>
          <a:xfrm>
            <a:off x="876681" y="384600"/>
            <a:ext cx="10816880" cy="1178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r>
              <a:rPr lang="en-US" sz="4000" b="1" dirty="0">
                <a:solidFill>
                  <a:srgbClr val="FFC000"/>
                </a:solidFill>
                <a:latin typeface="Segoe UI" panose="020B0502040204020203" pitchFamily="34" charset="0"/>
                <a:cs typeface="Segoe UI" panose="020B0502040204020203" pitchFamily="34" charset="0"/>
              </a:rPr>
              <a:t>Challenges remote work managers face</a:t>
            </a:r>
            <a:r>
              <a:rPr kumimoji="0" lang="en-US" sz="40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sym typeface="Fjalla One"/>
              </a:rPr>
              <a:t> and how to overcome them</a:t>
            </a:r>
            <a:endParaRPr sz="4000" b="1" dirty="0">
              <a:solidFill>
                <a:srgbClr val="FFC000"/>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0A55888B-D612-4BB6-957E-02A9F1FD626C}"/>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8" name="Rectangle 7">
            <a:extLst>
              <a:ext uri="{FF2B5EF4-FFF2-40B4-BE49-F238E27FC236}">
                <a16:creationId xmlns:a16="http://schemas.microsoft.com/office/drawing/2014/main" id="{F0092E96-747E-4B21-BCE3-068E057473F2}"/>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9">
            <a:extLst>
              <a:ext uri="{FF2B5EF4-FFF2-40B4-BE49-F238E27FC236}">
                <a16:creationId xmlns:a16="http://schemas.microsoft.com/office/drawing/2014/main" id="{C9FC4B02-C89A-4A77-968A-79DA08C81C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0BC6BDC0-69BF-4788-9DAA-332DF531CC0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grpSp>
        <p:nvGrpSpPr>
          <p:cNvPr id="11" name="Group 119">
            <a:extLst>
              <a:ext uri="{FF2B5EF4-FFF2-40B4-BE49-F238E27FC236}">
                <a16:creationId xmlns:a16="http://schemas.microsoft.com/office/drawing/2014/main" id="{E4ABA1D1-D2D2-90B2-0D7D-B8EF66CAC67E}"/>
              </a:ext>
            </a:extLst>
          </p:cNvPr>
          <p:cNvGrpSpPr/>
          <p:nvPr/>
        </p:nvGrpSpPr>
        <p:grpSpPr>
          <a:xfrm>
            <a:off x="724621" y="2107092"/>
            <a:ext cx="10334221" cy="2332672"/>
            <a:chOff x="6749627" y="2448038"/>
            <a:chExt cx="4236452" cy="2332672"/>
          </a:xfrm>
        </p:grpSpPr>
        <p:sp>
          <p:nvSpPr>
            <p:cNvPr id="13" name="TextBox 117">
              <a:extLst>
                <a:ext uri="{FF2B5EF4-FFF2-40B4-BE49-F238E27FC236}">
                  <a16:creationId xmlns:a16="http://schemas.microsoft.com/office/drawing/2014/main" id="{276C2780-89AF-6204-0B39-7C2E8F773C3A}"/>
                </a:ext>
              </a:extLst>
            </p:cNvPr>
            <p:cNvSpPr txBox="1"/>
            <p:nvPr/>
          </p:nvSpPr>
          <p:spPr>
            <a:xfrm>
              <a:off x="7837669" y="3303382"/>
              <a:ext cx="3148410" cy="1477328"/>
            </a:xfrm>
            <a:prstGeom prst="rect">
              <a:avLst/>
            </a:prstGeom>
            <a:noFill/>
          </p:spPr>
          <p:txBody>
            <a:bodyPr wrap="square" rtlCol="0">
              <a:spAutoFit/>
            </a:bodyPr>
            <a:lstStyle/>
            <a:p>
              <a:pPr algn="l"/>
              <a:r>
                <a:rPr lang="en-IE"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en-US" dirty="0">
                  <a:solidFill>
                    <a:schemeClr val="bg1"/>
                  </a:solidFill>
                  <a:latin typeface="Segoe UI" panose="020B0502040204020203" pitchFamily="34" charset="0"/>
                  <a:ea typeface="Source Sans Pro" panose="020B0503030403020204" pitchFamily="34" charset="0"/>
                  <a:cs typeface="Segoe UI" panose="020B0502040204020203" pitchFamily="34" charset="0"/>
                </a:rPr>
                <a:t>How do you keep remote workers just as informed as your on-site team? </a:t>
              </a:r>
            </a:p>
            <a:p>
              <a:pPr algn="l"/>
              <a:r>
                <a:rPr lang="en-US" dirty="0">
                  <a:solidFill>
                    <a:schemeClr val="bg1"/>
                  </a:solidFill>
                  <a:latin typeface="Segoe UI" panose="020B0502040204020203" pitchFamily="34" charset="0"/>
                  <a:ea typeface="Source Sans Pro" panose="020B0503030403020204" pitchFamily="34" charset="0"/>
                  <a:cs typeface="Segoe UI" panose="020B0502040204020203" pitchFamily="34" charset="0"/>
                </a:rPr>
                <a:t>While you may be sending out announcements for the big things everyone needs to know, there are plenty of details that may never reach your remote team.</a:t>
              </a:r>
            </a:p>
            <a:p>
              <a:pPr marL="0" lvl="0" indent="0">
                <a:buClr>
                  <a:schemeClr val="dk1"/>
                </a:buClr>
                <a:buSzPts val="1100"/>
                <a:buNone/>
              </a:pPr>
              <a:endParaRPr lang="en-IE"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4" name="TextBox 118">
              <a:extLst>
                <a:ext uri="{FF2B5EF4-FFF2-40B4-BE49-F238E27FC236}">
                  <a16:creationId xmlns:a16="http://schemas.microsoft.com/office/drawing/2014/main" id="{42F2AD91-CD72-24BE-B05C-CFC34CEC87E1}"/>
                </a:ext>
              </a:extLst>
            </p:cNvPr>
            <p:cNvSpPr txBox="1"/>
            <p:nvPr/>
          </p:nvSpPr>
          <p:spPr>
            <a:xfrm>
              <a:off x="6749627" y="2448038"/>
              <a:ext cx="2662247" cy="400110"/>
            </a:xfrm>
            <a:prstGeom prst="rect">
              <a:avLst/>
            </a:prstGeom>
            <a:noFill/>
          </p:spPr>
          <p:txBody>
            <a:bodyPr wrap="square">
              <a:spAutoFit/>
            </a:bodyPr>
            <a:lstStyle/>
            <a:p>
              <a:r>
                <a:rPr lang="en-IE" sz="2000" b="1" dirty="0">
                  <a:solidFill>
                    <a:srgbClr val="04B9D9"/>
                  </a:solidFill>
                  <a:latin typeface="Segoe UI" panose="020B0502040204020203" pitchFamily="34" charset="0"/>
                  <a:cs typeface="Segoe UI" panose="020B0502040204020203" pitchFamily="34" charset="0"/>
                </a:rPr>
                <a:t>1- </a:t>
              </a:r>
              <a:r>
                <a:rPr lang="pt-PT" sz="2000" b="1" dirty="0" err="1">
                  <a:solidFill>
                    <a:srgbClr val="04B9D9"/>
                  </a:solidFill>
                  <a:latin typeface="Segoe UI" panose="020B0502040204020203" pitchFamily="34" charset="0"/>
                  <a:cs typeface="Segoe UI" panose="020B0502040204020203" pitchFamily="34" charset="0"/>
                </a:rPr>
                <a:t>Miscommunication</a:t>
              </a:r>
              <a:endParaRPr lang="en-IE" sz="2000" b="1" dirty="0">
                <a:solidFill>
                  <a:srgbClr val="04B9D9"/>
                </a:solidFill>
                <a:latin typeface="Segoe UI" panose="020B0502040204020203" pitchFamily="34" charset="0"/>
                <a:cs typeface="Segoe UI" panose="020B0502040204020203" pitchFamily="34" charset="0"/>
              </a:endParaRPr>
            </a:p>
          </p:txBody>
        </p:sp>
      </p:grpSp>
      <p:sp>
        <p:nvSpPr>
          <p:cNvPr id="15" name="TextBox 118">
            <a:extLst>
              <a:ext uri="{FF2B5EF4-FFF2-40B4-BE49-F238E27FC236}">
                <a16:creationId xmlns:a16="http://schemas.microsoft.com/office/drawing/2014/main" id="{541D5D52-6242-C13C-BB53-EBC83719D02F}"/>
              </a:ext>
            </a:extLst>
          </p:cNvPr>
          <p:cNvSpPr txBox="1"/>
          <p:nvPr/>
        </p:nvSpPr>
        <p:spPr>
          <a:xfrm>
            <a:off x="3378744" y="2534764"/>
            <a:ext cx="6494172" cy="400110"/>
          </a:xfrm>
          <a:prstGeom prst="rect">
            <a:avLst/>
          </a:prstGeom>
          <a:noFill/>
        </p:spPr>
        <p:txBody>
          <a:bodyPr wrap="square">
            <a:spAutoFit/>
          </a:bodyPr>
          <a:lstStyle/>
          <a:p>
            <a:r>
              <a:rPr lang="en-IE" sz="2000" b="1" dirty="0">
                <a:solidFill>
                  <a:srgbClr val="04B9D9"/>
                </a:solidFill>
                <a:latin typeface="Segoe UI" panose="020B0502040204020203" pitchFamily="34" charset="0"/>
                <a:cs typeface="Segoe UI" panose="020B0502040204020203" pitchFamily="34" charset="0"/>
              </a:rPr>
              <a:t>Challenge</a:t>
            </a:r>
          </a:p>
        </p:txBody>
      </p:sp>
      <p:sp>
        <p:nvSpPr>
          <p:cNvPr id="16" name="TextBox 118">
            <a:extLst>
              <a:ext uri="{FF2B5EF4-FFF2-40B4-BE49-F238E27FC236}">
                <a16:creationId xmlns:a16="http://schemas.microsoft.com/office/drawing/2014/main" id="{2B8873E9-9ABE-A169-34C2-477F57C6B6FF}"/>
              </a:ext>
            </a:extLst>
          </p:cNvPr>
          <p:cNvSpPr txBox="1"/>
          <p:nvPr/>
        </p:nvSpPr>
        <p:spPr>
          <a:xfrm>
            <a:off x="3402761" y="4247479"/>
            <a:ext cx="6494172" cy="400110"/>
          </a:xfrm>
          <a:prstGeom prst="rect">
            <a:avLst/>
          </a:prstGeom>
          <a:noFill/>
        </p:spPr>
        <p:txBody>
          <a:bodyPr wrap="square">
            <a:spAutoFit/>
          </a:bodyPr>
          <a:lstStyle/>
          <a:p>
            <a:r>
              <a:rPr lang="en-IE" sz="2000" b="1" dirty="0">
                <a:solidFill>
                  <a:srgbClr val="04B9D9"/>
                </a:solidFill>
                <a:latin typeface="Segoe UI" panose="020B0502040204020203" pitchFamily="34" charset="0"/>
                <a:cs typeface="Segoe UI" panose="020B0502040204020203" pitchFamily="34" charset="0"/>
              </a:rPr>
              <a:t>Solution</a:t>
            </a:r>
          </a:p>
        </p:txBody>
      </p:sp>
      <p:sp>
        <p:nvSpPr>
          <p:cNvPr id="17" name="TextBox 117">
            <a:extLst>
              <a:ext uri="{FF2B5EF4-FFF2-40B4-BE49-F238E27FC236}">
                <a16:creationId xmlns:a16="http://schemas.microsoft.com/office/drawing/2014/main" id="{3479458E-5C83-E102-2381-8AD6757BD97F}"/>
              </a:ext>
            </a:extLst>
          </p:cNvPr>
          <p:cNvSpPr txBox="1"/>
          <p:nvPr/>
        </p:nvSpPr>
        <p:spPr>
          <a:xfrm>
            <a:off x="3322258" y="4732303"/>
            <a:ext cx="8027059" cy="2031325"/>
          </a:xfrm>
          <a:prstGeom prst="rect">
            <a:avLst/>
          </a:prstGeom>
          <a:noFill/>
        </p:spPr>
        <p:txBody>
          <a:bodyPr wrap="square" rtlCol="0">
            <a:spAutoFit/>
          </a:bodyPr>
          <a:lstStyle/>
          <a:p>
            <a:pPr marL="0" lvl="0" indent="0">
              <a:buClr>
                <a:schemeClr val="dk1"/>
              </a:buClr>
              <a:buSzPts val="1100"/>
              <a:buNone/>
            </a:pPr>
            <a:r>
              <a:rPr lang="en-IE"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en-US" dirty="0">
                <a:solidFill>
                  <a:schemeClr val="bg1"/>
                </a:solidFill>
                <a:latin typeface="Segoe UI" panose="020B0502040204020203" pitchFamily="34" charset="0"/>
                <a:ea typeface="Source Sans Pro" panose="020B0503030403020204" pitchFamily="34" charset="0"/>
                <a:cs typeface="Segoe UI" panose="020B0502040204020203" pitchFamily="34" charset="0"/>
              </a:rPr>
              <a:t>Sporadic email updates and occasional phone calls to keep your whole team up to date. You can adopt Slack as your main communication network or opt to organize updates in a project management tool like </a:t>
            </a:r>
            <a:r>
              <a:rPr lang="en-US"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FunctionFox</a:t>
            </a:r>
            <a:r>
              <a:rPr lang="en-US" dirty="0">
                <a:solidFill>
                  <a:schemeClr val="bg1"/>
                </a:solidFill>
                <a:latin typeface="Segoe UI" panose="020B0502040204020203" pitchFamily="34" charset="0"/>
                <a:ea typeface="Source Sans Pro" panose="020B0503030403020204" pitchFamily="34" charset="0"/>
                <a:cs typeface="Segoe UI" panose="020B0502040204020203" pitchFamily="34" charset="0"/>
              </a:rPr>
              <a:t>. In the remote workspace, over-communication is a good thing. Schedule those regular one-on-one Zoom calls, ask if people feel like they know what’s going on, and double-check at the end of each meeting if people know what their next steps are</a:t>
            </a:r>
            <a:r>
              <a:rPr lang="en-US" b="0" i="0" dirty="0">
                <a:solidFill>
                  <a:srgbClr val="4D4D4D"/>
                </a:solidFill>
                <a:effectLst/>
                <a:latin typeface="Museo Sans"/>
              </a:rPr>
              <a:t>.</a:t>
            </a:r>
            <a:endParaRPr lang="en-IE"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16784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9952F82-CA83-4A79-92FF-DDBD2EE7C29E}"/>
              </a:ext>
            </a:extLst>
          </p:cNvPr>
          <p:cNvPicPr>
            <a:picLocks noChangeAspect="1"/>
          </p:cNvPicPr>
          <p:nvPr/>
        </p:nvPicPr>
        <p:blipFill rotWithShape="1">
          <a:blip r:embed="rId3">
            <a:extLst>
              <a:ext uri="{28A0092B-C50C-407E-A947-70E740481C1C}">
                <a14:useLocalDpi xmlns:a14="http://schemas.microsoft.com/office/drawing/2010/main" val="0"/>
              </a:ext>
            </a:extLst>
          </a:blip>
          <a:srcRect t="7846" b="7846"/>
          <a:stretch/>
        </p:blipFill>
        <p:spPr>
          <a:xfrm>
            <a:off x="0" y="-1"/>
            <a:ext cx="12192000" cy="6858001"/>
          </a:xfrm>
          <a:prstGeom prst="rect">
            <a:avLst/>
          </a:prstGeom>
        </p:spPr>
      </p:pic>
      <p:pic>
        <p:nvPicPr>
          <p:cNvPr id="3" name="Graphic 2">
            <a:extLst>
              <a:ext uri="{FF2B5EF4-FFF2-40B4-BE49-F238E27FC236}">
                <a16:creationId xmlns:a16="http://schemas.microsoft.com/office/drawing/2014/main" id="{CA9AC195-5088-4B1B-9644-02C900D2C5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6" name="Google Shape;1127;p41">
            <a:extLst>
              <a:ext uri="{FF2B5EF4-FFF2-40B4-BE49-F238E27FC236}">
                <a16:creationId xmlns:a16="http://schemas.microsoft.com/office/drawing/2014/main" id="{95630F56-89A5-4F14-8ED4-BDE3B9E3482A}"/>
              </a:ext>
            </a:extLst>
          </p:cNvPr>
          <p:cNvSpPr txBox="1">
            <a:spLocks noGrp="1"/>
          </p:cNvSpPr>
          <p:nvPr/>
        </p:nvSpPr>
        <p:spPr>
          <a:xfrm>
            <a:off x="876681" y="384600"/>
            <a:ext cx="10816880" cy="1178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buClr>
                <a:prstClr val="white"/>
              </a:buClr>
            </a:pPr>
            <a:r>
              <a:rPr kumimoji="0" lang="en-US" sz="40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sym typeface="Fjalla One"/>
              </a:rPr>
              <a:t>Challenges remote work managers face and how to overcome them</a:t>
            </a:r>
            <a:endParaRPr kumimoji="0" sz="4000" b="1" i="0" u="none" strike="noStrike" kern="1200" cap="none" spc="0" normalizeH="0" baseline="0" noProof="0" dirty="0">
              <a:ln>
                <a:noFill/>
              </a:ln>
              <a:solidFill>
                <a:srgbClr val="FFC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10" name="Rectangle 9">
            <a:extLst>
              <a:ext uri="{FF2B5EF4-FFF2-40B4-BE49-F238E27FC236}">
                <a16:creationId xmlns:a16="http://schemas.microsoft.com/office/drawing/2014/main" id="{0A55888B-D612-4BB6-957E-02A9F1FD626C}"/>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0092E96-747E-4B21-BCE3-068E057473F2}"/>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C9FC4B02-C89A-4A77-968A-79DA08C81C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0BC6BDC0-69BF-4788-9DAA-332DF531CC0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grpSp>
        <p:nvGrpSpPr>
          <p:cNvPr id="2" name="Group 119">
            <a:extLst>
              <a:ext uri="{FF2B5EF4-FFF2-40B4-BE49-F238E27FC236}">
                <a16:creationId xmlns:a16="http://schemas.microsoft.com/office/drawing/2014/main" id="{A7B25E16-E7CA-0F15-227F-75801F12B5D7}"/>
              </a:ext>
            </a:extLst>
          </p:cNvPr>
          <p:cNvGrpSpPr/>
          <p:nvPr/>
        </p:nvGrpSpPr>
        <p:grpSpPr>
          <a:xfrm>
            <a:off x="712971" y="1835236"/>
            <a:ext cx="10808469" cy="4165783"/>
            <a:chOff x="6749627" y="2448038"/>
            <a:chExt cx="4326692" cy="4165783"/>
          </a:xfrm>
        </p:grpSpPr>
        <p:sp>
          <p:nvSpPr>
            <p:cNvPr id="5" name="TextBox 117">
              <a:extLst>
                <a:ext uri="{FF2B5EF4-FFF2-40B4-BE49-F238E27FC236}">
                  <a16:creationId xmlns:a16="http://schemas.microsoft.com/office/drawing/2014/main" id="{3E3F4B0B-6974-14A4-A3E9-B17BE0F9F9FF}"/>
                </a:ext>
              </a:extLst>
            </p:cNvPr>
            <p:cNvSpPr txBox="1"/>
            <p:nvPr/>
          </p:nvSpPr>
          <p:spPr>
            <a:xfrm>
              <a:off x="7799514" y="5136493"/>
              <a:ext cx="32768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rPr>
                <a:t>Get to know your team members — where they are and what their work habits are like. </a:t>
              </a: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rPr>
                <a:t>Record meetings. If you make it a point to record all meetings — even ones that might not seem that important — your team can breathe easy that they’re not going to miss critical information if they can’t make it. </a:t>
              </a:r>
              <a:endParaRPr kumimoji="0" lang="en-IE" sz="18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7" name="TextBox 118">
              <a:extLst>
                <a:ext uri="{FF2B5EF4-FFF2-40B4-BE49-F238E27FC236}">
                  <a16:creationId xmlns:a16="http://schemas.microsoft.com/office/drawing/2014/main" id="{DF2253BD-5DD3-4BD7-9C3E-9BD9CCFF894C}"/>
                </a:ext>
              </a:extLst>
            </p:cNvPr>
            <p:cNvSpPr txBox="1"/>
            <p:nvPr/>
          </p:nvSpPr>
          <p:spPr>
            <a:xfrm>
              <a:off x="6749627" y="2448038"/>
              <a:ext cx="266224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rPr>
                <a:t>2- </a:t>
              </a:r>
              <a:r>
                <a:rPr kumimoji="0" lang="pt-PT" sz="2000" b="1" i="0" u="none" strike="noStrike" kern="1200" cap="none" spc="0" normalizeH="0" baseline="0" noProof="0" dirty="0" err="1">
                  <a:ln>
                    <a:noFill/>
                  </a:ln>
                  <a:solidFill>
                    <a:srgbClr val="04B9D9"/>
                  </a:solidFill>
                  <a:effectLst/>
                  <a:uLnTx/>
                  <a:uFillTx/>
                  <a:latin typeface="Segoe UI" panose="020B0502040204020203" pitchFamily="34" charset="0"/>
                  <a:ea typeface="+mn-ea"/>
                  <a:cs typeface="Segoe UI" panose="020B0502040204020203" pitchFamily="34" charset="0"/>
                </a:rPr>
                <a:t>Delayed</a:t>
              </a:r>
              <a:r>
                <a:rPr kumimoji="0" lang="pt-PT"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rPr>
                <a:t> feedback</a:t>
              </a:r>
              <a:endParaRPr kumimoji="0" lang="en-IE"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endParaRPr>
            </a:p>
          </p:txBody>
        </p:sp>
      </p:grpSp>
      <p:sp>
        <p:nvSpPr>
          <p:cNvPr id="15" name="TextBox 118">
            <a:extLst>
              <a:ext uri="{FF2B5EF4-FFF2-40B4-BE49-F238E27FC236}">
                <a16:creationId xmlns:a16="http://schemas.microsoft.com/office/drawing/2014/main" id="{80A23FE5-66BE-8F07-616C-54DC03064BA1}"/>
              </a:ext>
            </a:extLst>
          </p:cNvPr>
          <p:cNvSpPr txBox="1"/>
          <p:nvPr/>
        </p:nvSpPr>
        <p:spPr>
          <a:xfrm>
            <a:off x="3232419" y="2326035"/>
            <a:ext cx="66505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dirty="0">
                <a:solidFill>
                  <a:srgbClr val="04B9D9"/>
                </a:solidFill>
                <a:latin typeface="Segoe UI" panose="020B0502040204020203" pitchFamily="34" charset="0"/>
                <a:cs typeface="Segoe UI" panose="020B0502040204020203" pitchFamily="34" charset="0"/>
              </a:rPr>
              <a:t>Challenge</a:t>
            </a:r>
            <a:endParaRPr kumimoji="0" lang="en-IE"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endParaRPr>
          </a:p>
        </p:txBody>
      </p:sp>
      <p:sp>
        <p:nvSpPr>
          <p:cNvPr id="16" name="TextBox 117">
            <a:extLst>
              <a:ext uri="{FF2B5EF4-FFF2-40B4-BE49-F238E27FC236}">
                <a16:creationId xmlns:a16="http://schemas.microsoft.com/office/drawing/2014/main" id="{00B8ACF6-C6CE-3581-D7BB-61C368302B6A}"/>
              </a:ext>
            </a:extLst>
          </p:cNvPr>
          <p:cNvSpPr txBox="1"/>
          <p:nvPr/>
        </p:nvSpPr>
        <p:spPr>
          <a:xfrm>
            <a:off x="3335684" y="2830624"/>
            <a:ext cx="81857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rPr>
              <a:t> If the co-worker you’re working on a project with is on the other side of the globe, or even they are in the same city as you, you might not be able to ask them a question and expect an immediate response. </a:t>
            </a:r>
            <a:endParaRPr kumimoji="0" lang="en-IE" sz="18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7" name="TextBox 118">
            <a:extLst>
              <a:ext uri="{FF2B5EF4-FFF2-40B4-BE49-F238E27FC236}">
                <a16:creationId xmlns:a16="http://schemas.microsoft.com/office/drawing/2014/main" id="{16E21DEC-F768-599C-B2DF-33FC374D39B7}"/>
              </a:ext>
            </a:extLst>
          </p:cNvPr>
          <p:cNvSpPr txBox="1"/>
          <p:nvPr/>
        </p:nvSpPr>
        <p:spPr>
          <a:xfrm>
            <a:off x="3335684" y="4014486"/>
            <a:ext cx="66505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rPr>
              <a:t>Solution</a:t>
            </a:r>
          </a:p>
        </p:txBody>
      </p:sp>
    </p:spTree>
    <p:extLst>
      <p:ext uri="{BB962C8B-B14F-4D97-AF65-F5344CB8AC3E}">
        <p14:creationId xmlns:p14="http://schemas.microsoft.com/office/powerpoint/2010/main" val="167544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9952F82-CA83-4A79-92FF-DDBD2EE7C29E}"/>
              </a:ext>
            </a:extLst>
          </p:cNvPr>
          <p:cNvPicPr>
            <a:picLocks noChangeAspect="1"/>
          </p:cNvPicPr>
          <p:nvPr/>
        </p:nvPicPr>
        <p:blipFill rotWithShape="1">
          <a:blip r:embed="rId3">
            <a:extLst>
              <a:ext uri="{28A0092B-C50C-407E-A947-70E740481C1C}">
                <a14:useLocalDpi xmlns:a14="http://schemas.microsoft.com/office/drawing/2010/main" val="0"/>
              </a:ext>
            </a:extLst>
          </a:blip>
          <a:srcRect t="7846" b="7846"/>
          <a:stretch/>
        </p:blipFill>
        <p:spPr>
          <a:xfrm>
            <a:off x="0" y="-1"/>
            <a:ext cx="12192000" cy="6858001"/>
          </a:xfrm>
          <a:prstGeom prst="rect">
            <a:avLst/>
          </a:prstGeom>
        </p:spPr>
      </p:pic>
      <p:pic>
        <p:nvPicPr>
          <p:cNvPr id="3" name="Graphic 2">
            <a:extLst>
              <a:ext uri="{FF2B5EF4-FFF2-40B4-BE49-F238E27FC236}">
                <a16:creationId xmlns:a16="http://schemas.microsoft.com/office/drawing/2014/main" id="{CA9AC195-5088-4B1B-9644-02C900D2C5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6" name="Google Shape;1127;p41">
            <a:extLst>
              <a:ext uri="{FF2B5EF4-FFF2-40B4-BE49-F238E27FC236}">
                <a16:creationId xmlns:a16="http://schemas.microsoft.com/office/drawing/2014/main" id="{95630F56-89A5-4F14-8ED4-BDE3B9E3482A}"/>
              </a:ext>
            </a:extLst>
          </p:cNvPr>
          <p:cNvSpPr txBox="1">
            <a:spLocks noGrp="1"/>
          </p:cNvSpPr>
          <p:nvPr/>
        </p:nvSpPr>
        <p:spPr>
          <a:xfrm>
            <a:off x="876681" y="384600"/>
            <a:ext cx="10816880" cy="1178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US" sz="40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sym typeface="Fjalla One"/>
              </a:rPr>
              <a:t>Challenges remote work managers face and how to overcome them</a:t>
            </a:r>
            <a:endParaRPr kumimoji="0" sz="4000" b="1" i="0" u="none" strike="noStrike" kern="1200" cap="none" spc="0" normalizeH="0" baseline="0" noProof="0" dirty="0">
              <a:ln>
                <a:noFill/>
              </a:ln>
              <a:solidFill>
                <a:srgbClr val="FFC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10" name="Rectangle 9">
            <a:extLst>
              <a:ext uri="{FF2B5EF4-FFF2-40B4-BE49-F238E27FC236}">
                <a16:creationId xmlns:a16="http://schemas.microsoft.com/office/drawing/2014/main" id="{0A55888B-D612-4BB6-957E-02A9F1FD626C}"/>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0092E96-747E-4B21-BCE3-068E057473F2}"/>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C9FC4B02-C89A-4A77-968A-79DA08C81C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0BC6BDC0-69BF-4788-9DAA-332DF531CC0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grpSp>
        <p:nvGrpSpPr>
          <p:cNvPr id="2" name="Group 119">
            <a:extLst>
              <a:ext uri="{FF2B5EF4-FFF2-40B4-BE49-F238E27FC236}">
                <a16:creationId xmlns:a16="http://schemas.microsoft.com/office/drawing/2014/main" id="{A7B25E16-E7CA-0F15-227F-75801F12B5D7}"/>
              </a:ext>
            </a:extLst>
          </p:cNvPr>
          <p:cNvGrpSpPr/>
          <p:nvPr/>
        </p:nvGrpSpPr>
        <p:grpSpPr>
          <a:xfrm>
            <a:off x="712971" y="1835236"/>
            <a:ext cx="11068453" cy="4085426"/>
            <a:chOff x="6749627" y="2448038"/>
            <a:chExt cx="4430765" cy="4085426"/>
          </a:xfrm>
        </p:grpSpPr>
        <p:sp>
          <p:nvSpPr>
            <p:cNvPr id="5" name="TextBox 117">
              <a:extLst>
                <a:ext uri="{FF2B5EF4-FFF2-40B4-BE49-F238E27FC236}">
                  <a16:creationId xmlns:a16="http://schemas.microsoft.com/office/drawing/2014/main" id="{3E3F4B0B-6974-14A4-A3E9-B17BE0F9F9FF}"/>
                </a:ext>
              </a:extLst>
            </p:cNvPr>
            <p:cNvSpPr txBox="1"/>
            <p:nvPr/>
          </p:nvSpPr>
          <p:spPr>
            <a:xfrm>
              <a:off x="7903587" y="5610134"/>
              <a:ext cx="32768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lang="en-US" dirty="0">
                  <a:solidFill>
                    <a:prstClr val="white"/>
                  </a:solidFill>
                  <a:latin typeface="Segoe UI" panose="020B0502040204020203" pitchFamily="34" charset="0"/>
                  <a:ea typeface="Source Sans Pro" panose="020B0503030403020204" pitchFamily="34" charset="0"/>
                  <a:cs typeface="Segoe UI" panose="020B0502040204020203" pitchFamily="34" charset="0"/>
                </a:rPr>
                <a:t>Schedule a meeting to discuss the issues with everyone involved. It might be scarier than trying to make peace individually, but it could also be a lot more efficient to clear the air once and for all.</a:t>
              </a:r>
              <a:endParaRPr lang="en-IE" dirty="0">
                <a:solidFill>
                  <a:prstClr val="white"/>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7" name="TextBox 118">
              <a:extLst>
                <a:ext uri="{FF2B5EF4-FFF2-40B4-BE49-F238E27FC236}">
                  <a16:creationId xmlns:a16="http://schemas.microsoft.com/office/drawing/2014/main" id="{DF2253BD-5DD3-4BD7-9C3E-9BD9CCFF894C}"/>
                </a:ext>
              </a:extLst>
            </p:cNvPr>
            <p:cNvSpPr txBox="1"/>
            <p:nvPr/>
          </p:nvSpPr>
          <p:spPr>
            <a:xfrm>
              <a:off x="6749627" y="2448038"/>
              <a:ext cx="266224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dirty="0">
                  <a:solidFill>
                    <a:srgbClr val="04B9D9"/>
                  </a:solidFill>
                  <a:latin typeface="Segoe UI" panose="020B0502040204020203" pitchFamily="34" charset="0"/>
                  <a:cs typeface="Segoe UI" panose="020B0502040204020203" pitchFamily="34" charset="0"/>
                </a:rPr>
                <a:t>3- </a:t>
              </a:r>
              <a:r>
                <a:rPr lang="en-US" sz="2000" b="1" dirty="0">
                  <a:solidFill>
                    <a:srgbClr val="04B9D9"/>
                  </a:solidFill>
                  <a:latin typeface="Segoe UI" panose="020B0502040204020203" pitchFamily="34" charset="0"/>
                  <a:cs typeface="Segoe UI" panose="020B0502040204020203" pitchFamily="34" charset="0"/>
                </a:rPr>
                <a:t>Noticing and dealing with conflict</a:t>
              </a:r>
              <a:endParaRPr lang="en-IE" sz="2000" b="1" dirty="0">
                <a:solidFill>
                  <a:srgbClr val="04B9D9"/>
                </a:solidFill>
                <a:latin typeface="Segoe UI" panose="020B0502040204020203" pitchFamily="34" charset="0"/>
                <a:cs typeface="Segoe UI" panose="020B0502040204020203" pitchFamily="34" charset="0"/>
              </a:endParaRPr>
            </a:p>
          </p:txBody>
        </p:sp>
      </p:grpSp>
      <p:sp>
        <p:nvSpPr>
          <p:cNvPr id="15" name="TextBox 118">
            <a:extLst>
              <a:ext uri="{FF2B5EF4-FFF2-40B4-BE49-F238E27FC236}">
                <a16:creationId xmlns:a16="http://schemas.microsoft.com/office/drawing/2014/main" id="{80A23FE5-66BE-8F07-616C-54DC03064BA1}"/>
              </a:ext>
            </a:extLst>
          </p:cNvPr>
          <p:cNvSpPr txBox="1"/>
          <p:nvPr/>
        </p:nvSpPr>
        <p:spPr>
          <a:xfrm>
            <a:off x="3595668" y="2533420"/>
            <a:ext cx="66505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rPr>
              <a:t>Challenge</a:t>
            </a:r>
          </a:p>
        </p:txBody>
      </p:sp>
      <p:sp>
        <p:nvSpPr>
          <p:cNvPr id="16" name="TextBox 117">
            <a:extLst>
              <a:ext uri="{FF2B5EF4-FFF2-40B4-BE49-F238E27FC236}">
                <a16:creationId xmlns:a16="http://schemas.microsoft.com/office/drawing/2014/main" id="{00B8ACF6-C6CE-3581-D7BB-61C368302B6A}"/>
              </a:ext>
            </a:extLst>
          </p:cNvPr>
          <p:cNvSpPr txBox="1"/>
          <p:nvPr/>
        </p:nvSpPr>
        <p:spPr>
          <a:xfrm>
            <a:off x="3595668" y="3112486"/>
            <a:ext cx="8185756" cy="1200329"/>
          </a:xfrm>
          <a:prstGeom prst="rect">
            <a:avLst/>
          </a:prstGeom>
          <a:noFill/>
        </p:spPr>
        <p:txBody>
          <a:bodyPr wrap="square" rtlCol="0">
            <a:spAutoFit/>
          </a:bodyPr>
          <a:lstStyle/>
          <a:p>
            <a:pPr algn="l"/>
            <a:r>
              <a:rPr lang="en-US" dirty="0">
                <a:solidFill>
                  <a:prstClr val="white"/>
                </a:solidFill>
                <a:latin typeface="Segoe UI" panose="020B0502040204020203" pitchFamily="34" charset="0"/>
                <a:ea typeface="Source Sans Pro" panose="020B0503030403020204" pitchFamily="34" charset="0"/>
                <a:cs typeface="Segoe UI" panose="020B0502040204020203" pitchFamily="34" charset="0"/>
              </a:rPr>
              <a:t>In a remote environment, all you have are messages and virtual meetings. The challenge is to understand signs of tension or conflict between team members or if someone is unhappy or struggling with mental health or they might simply be less excited about the direction their work is taking.</a:t>
            </a:r>
            <a:endParaRPr lang="en-IE" dirty="0">
              <a:solidFill>
                <a:prstClr val="white"/>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7" name="TextBox 118">
            <a:extLst>
              <a:ext uri="{FF2B5EF4-FFF2-40B4-BE49-F238E27FC236}">
                <a16:creationId xmlns:a16="http://schemas.microsoft.com/office/drawing/2014/main" id="{16E21DEC-F768-599C-B2DF-33FC374D39B7}"/>
              </a:ext>
            </a:extLst>
          </p:cNvPr>
          <p:cNvSpPr txBox="1"/>
          <p:nvPr/>
        </p:nvSpPr>
        <p:spPr>
          <a:xfrm>
            <a:off x="3595668" y="4428517"/>
            <a:ext cx="66505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rPr>
              <a:t>Solution</a:t>
            </a:r>
          </a:p>
        </p:txBody>
      </p:sp>
    </p:spTree>
    <p:extLst>
      <p:ext uri="{BB962C8B-B14F-4D97-AF65-F5344CB8AC3E}">
        <p14:creationId xmlns:p14="http://schemas.microsoft.com/office/powerpoint/2010/main" val="245094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9952F82-CA83-4A79-92FF-DDBD2EE7C29E}"/>
              </a:ext>
            </a:extLst>
          </p:cNvPr>
          <p:cNvPicPr>
            <a:picLocks noChangeAspect="1"/>
          </p:cNvPicPr>
          <p:nvPr/>
        </p:nvPicPr>
        <p:blipFill rotWithShape="1">
          <a:blip r:embed="rId3">
            <a:extLst>
              <a:ext uri="{28A0092B-C50C-407E-A947-70E740481C1C}">
                <a14:useLocalDpi xmlns:a14="http://schemas.microsoft.com/office/drawing/2010/main" val="0"/>
              </a:ext>
            </a:extLst>
          </a:blip>
          <a:srcRect t="7846" b="7846"/>
          <a:stretch/>
        </p:blipFill>
        <p:spPr>
          <a:xfrm>
            <a:off x="0" y="-1"/>
            <a:ext cx="12192000" cy="6858001"/>
          </a:xfrm>
          <a:prstGeom prst="rect">
            <a:avLst/>
          </a:prstGeom>
        </p:spPr>
      </p:pic>
      <p:pic>
        <p:nvPicPr>
          <p:cNvPr id="3" name="Graphic 2">
            <a:extLst>
              <a:ext uri="{FF2B5EF4-FFF2-40B4-BE49-F238E27FC236}">
                <a16:creationId xmlns:a16="http://schemas.microsoft.com/office/drawing/2014/main" id="{CA9AC195-5088-4B1B-9644-02C900D2C5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6" name="Google Shape;1127;p41">
            <a:extLst>
              <a:ext uri="{FF2B5EF4-FFF2-40B4-BE49-F238E27FC236}">
                <a16:creationId xmlns:a16="http://schemas.microsoft.com/office/drawing/2014/main" id="{95630F56-89A5-4F14-8ED4-BDE3B9E3482A}"/>
              </a:ext>
            </a:extLst>
          </p:cNvPr>
          <p:cNvSpPr txBox="1">
            <a:spLocks noGrp="1"/>
          </p:cNvSpPr>
          <p:nvPr/>
        </p:nvSpPr>
        <p:spPr>
          <a:xfrm>
            <a:off x="876681" y="384600"/>
            <a:ext cx="10816880" cy="1178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US" sz="40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sym typeface="Fjalla One"/>
              </a:rPr>
              <a:t>Challenges remote work managers face and how to overcome them</a:t>
            </a:r>
            <a:endParaRPr kumimoji="0" sz="4000" b="1" i="0" u="none" strike="noStrike" kern="1200" cap="none" spc="0" normalizeH="0" baseline="0" noProof="0" dirty="0">
              <a:ln>
                <a:noFill/>
              </a:ln>
              <a:solidFill>
                <a:srgbClr val="FFC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10" name="Rectangle 9">
            <a:extLst>
              <a:ext uri="{FF2B5EF4-FFF2-40B4-BE49-F238E27FC236}">
                <a16:creationId xmlns:a16="http://schemas.microsoft.com/office/drawing/2014/main" id="{0A55888B-D612-4BB6-957E-02A9F1FD626C}"/>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0092E96-747E-4B21-BCE3-068E057473F2}"/>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C9FC4B02-C89A-4A77-968A-79DA08C81C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0BC6BDC0-69BF-4788-9DAA-332DF531CC0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grpSp>
        <p:nvGrpSpPr>
          <p:cNvPr id="2" name="Group 119">
            <a:extLst>
              <a:ext uri="{FF2B5EF4-FFF2-40B4-BE49-F238E27FC236}">
                <a16:creationId xmlns:a16="http://schemas.microsoft.com/office/drawing/2014/main" id="{A7B25E16-E7CA-0F15-227F-75801F12B5D7}"/>
              </a:ext>
            </a:extLst>
          </p:cNvPr>
          <p:cNvGrpSpPr/>
          <p:nvPr/>
        </p:nvGrpSpPr>
        <p:grpSpPr>
          <a:xfrm>
            <a:off x="712971" y="1835236"/>
            <a:ext cx="11068453" cy="4402337"/>
            <a:chOff x="6749627" y="2448038"/>
            <a:chExt cx="4430765" cy="4402337"/>
          </a:xfrm>
        </p:grpSpPr>
        <p:sp>
          <p:nvSpPr>
            <p:cNvPr id="5" name="TextBox 117">
              <a:extLst>
                <a:ext uri="{FF2B5EF4-FFF2-40B4-BE49-F238E27FC236}">
                  <a16:creationId xmlns:a16="http://schemas.microsoft.com/office/drawing/2014/main" id="{3E3F4B0B-6974-14A4-A3E9-B17BE0F9F9FF}"/>
                </a:ext>
              </a:extLst>
            </p:cNvPr>
            <p:cNvSpPr txBox="1"/>
            <p:nvPr/>
          </p:nvSpPr>
          <p:spPr>
            <a:xfrm>
              <a:off x="7903587" y="5096049"/>
              <a:ext cx="3276805" cy="1754326"/>
            </a:xfrm>
            <a:prstGeom prst="rect">
              <a:avLst/>
            </a:prstGeom>
            <a:noFill/>
          </p:spPr>
          <p:txBody>
            <a:bodyPr wrap="square" rtlCol="0">
              <a:spAutoFit/>
            </a:bodyPr>
            <a:lstStyle/>
            <a:p>
              <a:pPr algn="l"/>
              <a:r>
                <a:rPr lang="en-US" dirty="0">
                  <a:solidFill>
                    <a:prstClr val="white"/>
                  </a:solidFill>
                  <a:latin typeface="Segoe UI" panose="020B0502040204020203" pitchFamily="34" charset="0"/>
                  <a:ea typeface="Source Sans Pro" panose="020B0503030403020204" pitchFamily="34" charset="0"/>
                  <a:cs typeface="Segoe UI" panose="020B0502040204020203" pitchFamily="34" charset="0"/>
                </a:rPr>
                <a:t>One-on-one meetings are a great place to get a sense of whether or not a team member feels excited about the work they’re doing. Ask about how they think they’ve grown in their role. You might be aware of their progress but they might not be. Remind them of what they’re doing right and make suggestions for how they can improve.</a:t>
              </a:r>
            </a:p>
            <a:p>
              <a:pPr algn="l"/>
              <a:r>
                <a:rPr lang="en-US" dirty="0">
                  <a:solidFill>
                    <a:prstClr val="white"/>
                  </a:solidFill>
                  <a:latin typeface="Segoe UI" panose="020B0502040204020203" pitchFamily="34" charset="0"/>
                  <a:ea typeface="Source Sans Pro" panose="020B0503030403020204" pitchFamily="34" charset="0"/>
                  <a:cs typeface="Segoe UI" panose="020B0502040204020203" pitchFamily="34" charset="0"/>
                </a:rPr>
                <a:t>You can put them to work on a new project or sponsor a course, for example.</a:t>
              </a:r>
              <a:endParaRPr kumimoji="0" lang="en-IE" sz="18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7" name="TextBox 118">
              <a:extLst>
                <a:ext uri="{FF2B5EF4-FFF2-40B4-BE49-F238E27FC236}">
                  <a16:creationId xmlns:a16="http://schemas.microsoft.com/office/drawing/2014/main" id="{DF2253BD-5DD3-4BD7-9C3E-9BD9CCFF894C}"/>
                </a:ext>
              </a:extLst>
            </p:cNvPr>
            <p:cNvSpPr txBox="1"/>
            <p:nvPr/>
          </p:nvSpPr>
          <p:spPr>
            <a:xfrm>
              <a:off x="6749627" y="2448038"/>
              <a:ext cx="266224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dirty="0">
                  <a:solidFill>
                    <a:srgbClr val="04B9D9"/>
                  </a:solidFill>
                  <a:latin typeface="Segoe UI" panose="020B0502040204020203" pitchFamily="34" charset="0"/>
                  <a:cs typeface="Segoe UI" panose="020B0502040204020203" pitchFamily="34" charset="0"/>
                </a:rPr>
                <a:t>4- </a:t>
              </a:r>
              <a:r>
                <a:rPr lang="pt-PT" sz="2000" b="1" dirty="0" err="1">
                  <a:solidFill>
                    <a:srgbClr val="04B9D9"/>
                  </a:solidFill>
                  <a:latin typeface="Segoe UI" panose="020B0502040204020203" pitchFamily="34" charset="0"/>
                  <a:cs typeface="Segoe UI" panose="020B0502040204020203" pitchFamily="34" charset="0"/>
                </a:rPr>
                <a:t>Growth</a:t>
              </a:r>
              <a:r>
                <a:rPr lang="pt-PT" sz="2000" b="1" dirty="0">
                  <a:solidFill>
                    <a:srgbClr val="04B9D9"/>
                  </a:solidFill>
                  <a:latin typeface="Segoe UI" panose="020B0502040204020203" pitchFamily="34" charset="0"/>
                  <a:cs typeface="Segoe UI" panose="020B0502040204020203" pitchFamily="34" charset="0"/>
                </a:rPr>
                <a:t> </a:t>
              </a:r>
              <a:r>
                <a:rPr lang="pt-PT" sz="2000" b="1" dirty="0" err="1">
                  <a:solidFill>
                    <a:srgbClr val="04B9D9"/>
                  </a:solidFill>
                  <a:latin typeface="Segoe UI" panose="020B0502040204020203" pitchFamily="34" charset="0"/>
                  <a:cs typeface="Segoe UI" panose="020B0502040204020203" pitchFamily="34" charset="0"/>
                </a:rPr>
                <a:t>and</a:t>
              </a:r>
              <a:r>
                <a:rPr lang="pt-PT" sz="2000" b="1" dirty="0">
                  <a:solidFill>
                    <a:srgbClr val="04B9D9"/>
                  </a:solidFill>
                  <a:latin typeface="Segoe UI" panose="020B0502040204020203" pitchFamily="34" charset="0"/>
                  <a:cs typeface="Segoe UI" panose="020B0502040204020203" pitchFamily="34" charset="0"/>
                </a:rPr>
                <a:t> </a:t>
              </a:r>
              <a:r>
                <a:rPr lang="pt-PT" sz="2000" b="1" dirty="0" err="1">
                  <a:solidFill>
                    <a:srgbClr val="04B9D9"/>
                  </a:solidFill>
                  <a:latin typeface="Segoe UI" panose="020B0502040204020203" pitchFamily="34" charset="0"/>
                  <a:cs typeface="Segoe UI" panose="020B0502040204020203" pitchFamily="34" charset="0"/>
                </a:rPr>
                <a:t>development</a:t>
              </a:r>
              <a:endParaRPr lang="en-IE" sz="2000" b="1" dirty="0">
                <a:solidFill>
                  <a:srgbClr val="04B9D9"/>
                </a:solidFill>
                <a:latin typeface="Segoe UI" panose="020B0502040204020203" pitchFamily="34" charset="0"/>
                <a:cs typeface="Segoe UI" panose="020B0502040204020203" pitchFamily="34" charset="0"/>
              </a:endParaRPr>
            </a:p>
          </p:txBody>
        </p:sp>
      </p:grpSp>
      <p:sp>
        <p:nvSpPr>
          <p:cNvPr id="15" name="TextBox 118">
            <a:extLst>
              <a:ext uri="{FF2B5EF4-FFF2-40B4-BE49-F238E27FC236}">
                <a16:creationId xmlns:a16="http://schemas.microsoft.com/office/drawing/2014/main" id="{80A23FE5-66BE-8F07-616C-54DC03064BA1}"/>
              </a:ext>
            </a:extLst>
          </p:cNvPr>
          <p:cNvSpPr txBox="1"/>
          <p:nvPr/>
        </p:nvSpPr>
        <p:spPr>
          <a:xfrm>
            <a:off x="3595668" y="2533420"/>
            <a:ext cx="66505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rPr>
              <a:t>Challenge</a:t>
            </a:r>
          </a:p>
        </p:txBody>
      </p:sp>
      <p:sp>
        <p:nvSpPr>
          <p:cNvPr id="16" name="TextBox 117">
            <a:extLst>
              <a:ext uri="{FF2B5EF4-FFF2-40B4-BE49-F238E27FC236}">
                <a16:creationId xmlns:a16="http://schemas.microsoft.com/office/drawing/2014/main" id="{00B8ACF6-C6CE-3581-D7BB-61C368302B6A}"/>
              </a:ext>
            </a:extLst>
          </p:cNvPr>
          <p:cNvSpPr txBox="1"/>
          <p:nvPr/>
        </p:nvSpPr>
        <p:spPr>
          <a:xfrm>
            <a:off x="3595668" y="3112486"/>
            <a:ext cx="818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Segoe UI" panose="020B0502040204020203" pitchFamily="34" charset="0"/>
                <a:ea typeface="Source Sans Pro" panose="020B0503030403020204" pitchFamily="34" charset="0"/>
                <a:cs typeface="Segoe UI" panose="020B0502040204020203" pitchFamily="34" charset="0"/>
              </a:rPr>
              <a:t>Reward good work, take time to know the team, and the work they put in is recognized and appreciated.</a:t>
            </a:r>
            <a:endParaRPr kumimoji="0" lang="en-IE" sz="18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7" name="TextBox 118">
            <a:extLst>
              <a:ext uri="{FF2B5EF4-FFF2-40B4-BE49-F238E27FC236}">
                <a16:creationId xmlns:a16="http://schemas.microsoft.com/office/drawing/2014/main" id="{16E21DEC-F768-599C-B2DF-33FC374D39B7}"/>
              </a:ext>
            </a:extLst>
          </p:cNvPr>
          <p:cNvSpPr txBox="1"/>
          <p:nvPr/>
        </p:nvSpPr>
        <p:spPr>
          <a:xfrm>
            <a:off x="3595668" y="3988869"/>
            <a:ext cx="66505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4B9D9"/>
                </a:solidFill>
                <a:effectLst/>
                <a:uLnTx/>
                <a:uFillTx/>
                <a:latin typeface="Segoe UI" panose="020B0502040204020203" pitchFamily="34" charset="0"/>
                <a:ea typeface="+mn-ea"/>
                <a:cs typeface="Segoe UI" panose="020B0502040204020203" pitchFamily="34" charset="0"/>
              </a:rPr>
              <a:t>Solution</a:t>
            </a:r>
          </a:p>
        </p:txBody>
      </p:sp>
    </p:spTree>
    <p:extLst>
      <p:ext uri="{BB962C8B-B14F-4D97-AF65-F5344CB8AC3E}">
        <p14:creationId xmlns:p14="http://schemas.microsoft.com/office/powerpoint/2010/main" val="128595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2976"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3731" y="2409505"/>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4480" y="2409506"/>
            <a:ext cx="2013790" cy="2968271"/>
          </a:xfrm>
          <a:prstGeom prst="rect">
            <a:avLst/>
          </a:prstGeom>
        </p:spPr>
      </p:pic>
      <p:pic>
        <p:nvPicPr>
          <p:cNvPr id="27" name="Graphic 26">
            <a:extLst>
              <a:ext uri="{FF2B5EF4-FFF2-40B4-BE49-F238E27FC236}">
                <a16:creationId xmlns:a16="http://schemas.microsoft.com/office/drawing/2014/main" id="{6F17AA1B-D73B-40AA-953E-F9665EE883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5232" y="2409505"/>
            <a:ext cx="2013790" cy="2968271"/>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145913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Remote work</a:t>
            </a:r>
          </a:p>
        </p:txBody>
      </p:sp>
      <p:sp>
        <p:nvSpPr>
          <p:cNvPr id="29" name="TextBox 28">
            <a:extLst>
              <a:ext uri="{FF2B5EF4-FFF2-40B4-BE49-F238E27FC236}">
                <a16:creationId xmlns:a16="http://schemas.microsoft.com/office/drawing/2014/main" id="{295B5783-3E87-49EA-90BD-4302731872E4}"/>
              </a:ext>
            </a:extLst>
          </p:cNvPr>
          <p:cNvSpPr txBox="1"/>
          <p:nvPr/>
        </p:nvSpPr>
        <p:spPr>
          <a:xfrm>
            <a:off x="3989883" y="2644628"/>
            <a:ext cx="1681480" cy="738664"/>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a:t>
            </a:r>
            <a:r>
              <a:rPr lang="pt-PT" sz="1400" b="1" dirty="0" err="1">
                <a:solidFill>
                  <a:srgbClr val="29BB89"/>
                </a:solidFill>
                <a:latin typeface="Segoe UI" panose="020B0502040204020203" pitchFamily="34" charset="0"/>
                <a:cs typeface="Segoe UI" panose="020B0502040204020203" pitchFamily="34" charset="0"/>
              </a:rPr>
              <a:t>ulture-boosting</a:t>
            </a:r>
            <a:r>
              <a:rPr lang="pt-PT" sz="1400" b="1" dirty="0">
                <a:solidFill>
                  <a:srgbClr val="29BB89"/>
                </a:solidFill>
                <a:latin typeface="Segoe UI" panose="020B0502040204020203" pitchFamily="34" charset="0"/>
                <a:cs typeface="Segoe UI" panose="020B0502040204020203" pitchFamily="34" charset="0"/>
              </a:rPr>
              <a:t> </a:t>
            </a:r>
            <a:r>
              <a:rPr lang="pt-PT" sz="1400" b="1" dirty="0" err="1">
                <a:solidFill>
                  <a:srgbClr val="29BB89"/>
                </a:solidFill>
                <a:latin typeface="Segoe UI" panose="020B0502040204020203" pitchFamily="34" charset="0"/>
                <a:cs typeface="Segoe UI" panose="020B0502040204020203" pitchFamily="34" charset="0"/>
              </a:rPr>
              <a:t>remote</a:t>
            </a:r>
            <a:r>
              <a:rPr lang="pt-PT" sz="1400" b="1" dirty="0">
                <a:solidFill>
                  <a:srgbClr val="29BB89"/>
                </a:solidFill>
                <a:latin typeface="Segoe UI" panose="020B0502040204020203" pitchFamily="34" charset="0"/>
                <a:cs typeface="Segoe UI" panose="020B0502040204020203" pitchFamily="34" charset="0"/>
              </a:rPr>
              <a:t> </a:t>
            </a:r>
            <a:r>
              <a:rPr lang="pt-PT" sz="1400" b="1" dirty="0" err="1">
                <a:solidFill>
                  <a:srgbClr val="29BB89"/>
                </a:solidFill>
                <a:latin typeface="Segoe UI" panose="020B0502040204020203" pitchFamily="34" charset="0"/>
                <a:cs typeface="Segoe UI" panose="020B0502040204020203" pitchFamily="34" charset="0"/>
              </a:rPr>
              <a:t>working</a:t>
            </a:r>
            <a:r>
              <a:rPr lang="pt-PT" sz="1400" b="1" dirty="0">
                <a:solidFill>
                  <a:srgbClr val="29BB89"/>
                </a:solidFill>
                <a:latin typeface="Segoe UI" panose="020B0502040204020203" pitchFamily="34" charset="0"/>
                <a:cs typeface="Segoe UI" panose="020B0502040204020203" pitchFamily="34" charset="0"/>
              </a:rPr>
              <a:t> </a:t>
            </a:r>
            <a:r>
              <a:rPr lang="pt-PT" sz="1400" b="1" dirty="0" err="1">
                <a:solidFill>
                  <a:srgbClr val="29BB89"/>
                </a:solidFill>
                <a:latin typeface="Segoe UI" panose="020B0502040204020203" pitchFamily="34" charset="0"/>
                <a:cs typeface="Segoe UI" panose="020B0502040204020203" pitchFamily="34" charset="0"/>
              </a:rPr>
              <a:t>tools</a:t>
            </a:r>
            <a:endParaRPr lang="en-IE" sz="1400" b="1" dirty="0">
              <a:solidFill>
                <a:srgbClr val="29BB89"/>
              </a:solidFill>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C48D579B-7518-430E-9AA0-655A44BD4FE1}"/>
              </a:ext>
            </a:extLst>
          </p:cNvPr>
          <p:cNvSpPr txBox="1"/>
          <p:nvPr/>
        </p:nvSpPr>
        <p:spPr>
          <a:xfrm>
            <a:off x="6520636" y="2644628"/>
            <a:ext cx="1681480" cy="954107"/>
          </a:xfrm>
          <a:prstGeom prst="rect">
            <a:avLst/>
          </a:prstGeom>
          <a:noFill/>
        </p:spPr>
        <p:txBody>
          <a:bodyPr wrap="square" rtlCol="0">
            <a:spAutoFit/>
          </a:bodyPr>
          <a:lstStyle/>
          <a:p>
            <a:pPr algn="ctr"/>
            <a:r>
              <a:rPr lang="en-US" sz="1400" b="1" dirty="0">
                <a:solidFill>
                  <a:srgbClr val="29BB89"/>
                </a:solidFill>
                <a:latin typeface="Segoe UI" panose="020B0502040204020203" pitchFamily="34" charset="0"/>
                <a:cs typeface="Segoe UI" panose="020B0502040204020203" pitchFamily="34" charset="0"/>
              </a:rPr>
              <a:t>Benefits of Remote Work for Businesses</a:t>
            </a:r>
          </a:p>
          <a:p>
            <a:pPr algn="ctr"/>
            <a:endPar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31" name="TextBox 30">
            <a:extLst>
              <a:ext uri="{FF2B5EF4-FFF2-40B4-BE49-F238E27FC236}">
                <a16:creationId xmlns:a16="http://schemas.microsoft.com/office/drawing/2014/main" id="{F65D8BF8-8D1F-45B8-8EE3-2B5A48719C1E}"/>
              </a:ext>
            </a:extLst>
          </p:cNvPr>
          <p:cNvSpPr txBox="1"/>
          <p:nvPr/>
        </p:nvSpPr>
        <p:spPr>
          <a:xfrm>
            <a:off x="9051388" y="2644628"/>
            <a:ext cx="1681480" cy="738664"/>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O</a:t>
            </a:r>
            <a:r>
              <a:rPr lang="pt-PT" sz="1400" b="1" dirty="0" err="1">
                <a:solidFill>
                  <a:srgbClr val="29BB89"/>
                </a:solidFill>
                <a:latin typeface="Segoe UI" panose="020B0502040204020203" pitchFamily="34" charset="0"/>
                <a:cs typeface="Segoe UI" panose="020B0502040204020203" pitchFamily="34" charset="0"/>
              </a:rPr>
              <a:t>nboarding</a:t>
            </a:r>
            <a:r>
              <a:rPr lang="pt-PT" sz="1400" b="1" dirty="0">
                <a:solidFill>
                  <a:srgbClr val="29BB89"/>
                </a:solidFill>
                <a:latin typeface="Segoe UI" panose="020B0502040204020203" pitchFamily="34" charset="0"/>
                <a:cs typeface="Segoe UI" panose="020B0502040204020203" pitchFamily="34" charset="0"/>
              </a:rPr>
              <a:t> for </a:t>
            </a:r>
            <a:r>
              <a:rPr lang="pt-PT" sz="1400" b="1" dirty="0" err="1">
                <a:solidFill>
                  <a:srgbClr val="29BB89"/>
                </a:solidFill>
                <a:latin typeface="Segoe UI" panose="020B0502040204020203" pitchFamily="34" charset="0"/>
                <a:cs typeface="Segoe UI" panose="020B0502040204020203" pitchFamily="34" charset="0"/>
              </a:rPr>
              <a:t>remote</a:t>
            </a:r>
            <a:r>
              <a:rPr lang="pt-PT" sz="1400" b="1" dirty="0">
                <a:solidFill>
                  <a:srgbClr val="29BB89"/>
                </a:solidFill>
                <a:latin typeface="Segoe UI" panose="020B0502040204020203" pitchFamily="34" charset="0"/>
                <a:cs typeface="Segoe UI" panose="020B0502040204020203" pitchFamily="34" charset="0"/>
              </a:rPr>
              <a:t> </a:t>
            </a:r>
            <a:r>
              <a:rPr lang="pt-PT" sz="1400" b="1" dirty="0" err="1">
                <a:solidFill>
                  <a:srgbClr val="29BB89"/>
                </a:solidFill>
                <a:latin typeface="Segoe UI" panose="020B0502040204020203" pitchFamily="34" charset="0"/>
                <a:cs typeface="Segoe UI" panose="020B0502040204020203" pitchFamily="34" charset="0"/>
              </a:rPr>
              <a:t>workers</a:t>
            </a:r>
            <a:endParaRPr lang="pt-PT" sz="1400" b="1" dirty="0">
              <a:solidFill>
                <a:srgbClr val="29BB89"/>
              </a:solidFill>
              <a:latin typeface="Segoe UI" panose="020B0502040204020203" pitchFamily="34" charset="0"/>
              <a:cs typeface="Segoe UI" panose="020B0502040204020203" pitchFamily="34" charset="0"/>
            </a:endParaRPr>
          </a:p>
          <a:p>
            <a:pPr algn="ctr"/>
            <a:endPar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id="{0CE7BC70-096B-4E70-9609-5C487768B159}"/>
              </a:ext>
            </a:extLst>
          </p:cNvPr>
          <p:cNvSpPr txBox="1"/>
          <p:nvPr/>
        </p:nvSpPr>
        <p:spPr>
          <a:xfrm>
            <a:off x="1358900" y="3348901"/>
            <a:ext cx="1681480" cy="2462213"/>
          </a:xfrm>
          <a:prstGeom prst="rect">
            <a:avLst/>
          </a:prstGeom>
          <a:noFill/>
        </p:spPr>
        <p:txBody>
          <a:bodyPr wrap="square" rtlCol="0">
            <a:spAutoFit/>
          </a:bodyPr>
          <a:lstStyle/>
          <a:p>
            <a:pPr marL="285750" indent="-285750" algn="ctr">
              <a:buFont typeface="Arial" panose="020B0604020202020204" pitchFamily="34" charset="0"/>
              <a:buChar char="•"/>
            </a:pP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What is remote work?</a:t>
            </a:r>
          </a:p>
          <a:p>
            <a:pPr marL="285750" indent="-285750" algn="ctr">
              <a:buFont typeface="Arial" panose="020B0604020202020204" pitchFamily="34" charset="0"/>
              <a:buChar char="•"/>
            </a:pP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What is a remote manager?</a:t>
            </a:r>
          </a:p>
          <a:p>
            <a:pPr marL="285750" indent="-285750" algn="ctr">
              <a:buFont typeface="Arial" panose="020B0604020202020204" pitchFamily="34" charset="0"/>
              <a:buChar char="•"/>
            </a:pPr>
            <a:r>
              <a:rPr lang="en-U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Current role of remote managers.</a:t>
            </a:r>
          </a:p>
          <a:p>
            <a:pPr marL="285750" indent="-285750" algn="ctr">
              <a:buFont typeface="Arial" panose="020B0604020202020204" pitchFamily="34" charset="0"/>
              <a:buChar char="•"/>
            </a:pP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a:p>
            <a:pPr marL="285750" indent="-285750" algn="ctr">
              <a:buFont typeface="Arial" panose="020B0604020202020204" pitchFamily="34" charset="0"/>
              <a:buChar char="•"/>
            </a:pP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a:p>
            <a:pPr algn="ct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3856690" y="3657880"/>
            <a:ext cx="1681480" cy="738664"/>
          </a:xfrm>
          <a:prstGeom prst="rect">
            <a:avLst/>
          </a:prstGeom>
          <a:noFill/>
        </p:spPr>
        <p:txBody>
          <a:bodyPr wrap="square" rtlCol="0">
            <a:spAutoFit/>
          </a:bodyPr>
          <a:lstStyle/>
          <a:p>
            <a:pPr marL="285750" indent="-285750" algn="ctr">
              <a:buFont typeface="Arial" panose="020B0604020202020204" pitchFamily="34" charset="0"/>
              <a:buChar char="•"/>
            </a:pPr>
            <a:r>
              <a:rPr lang="en-U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How to engage remote employees.</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5" name="TextBox 34">
            <a:extLst>
              <a:ext uri="{FF2B5EF4-FFF2-40B4-BE49-F238E27FC236}">
                <a16:creationId xmlns:a16="http://schemas.microsoft.com/office/drawing/2014/main" id="{7A720F05-E5A1-4216-A5A2-E0BF5D000479}"/>
              </a:ext>
            </a:extLst>
          </p:cNvPr>
          <p:cNvSpPr txBox="1"/>
          <p:nvPr/>
        </p:nvSpPr>
        <p:spPr>
          <a:xfrm>
            <a:off x="6354474" y="3488603"/>
            <a:ext cx="1884480" cy="1815882"/>
          </a:xfrm>
          <a:prstGeom prst="rect">
            <a:avLst/>
          </a:prstGeom>
          <a:noFill/>
        </p:spPr>
        <p:txBody>
          <a:bodyPr wrap="square" rtlCol="0">
            <a:spAutoFit/>
          </a:bodyPr>
          <a:lstStyle/>
          <a:p>
            <a:pPr marL="285750" indent="-285750" algn="ctr">
              <a:buFont typeface="Arial" panose="020B0604020202020204" pitchFamily="34" charset="0"/>
              <a:buChar char="•"/>
            </a:pP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Benefits of remote work.</a:t>
            </a:r>
          </a:p>
          <a:p>
            <a:pPr marL="285750" indent="-285750" algn="ctr">
              <a:buFont typeface="Arial" panose="020B0604020202020204" pitchFamily="34" charset="0"/>
              <a:buChar char="•"/>
            </a:pP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Challenges </a:t>
            </a:r>
            <a:r>
              <a:rPr lang="en-U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remote work managers face and how to overcome them.</a:t>
            </a:r>
          </a:p>
          <a:p>
            <a:pPr algn="ct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7" name="TextBox 36">
            <a:extLst>
              <a:ext uri="{FF2B5EF4-FFF2-40B4-BE49-F238E27FC236}">
                <a16:creationId xmlns:a16="http://schemas.microsoft.com/office/drawing/2014/main" id="{7E396FDC-43D1-46F9-B39C-DB4C6459C74F}"/>
              </a:ext>
            </a:extLst>
          </p:cNvPr>
          <p:cNvSpPr txBox="1"/>
          <p:nvPr/>
        </p:nvSpPr>
        <p:spPr>
          <a:xfrm>
            <a:off x="8885229" y="3261966"/>
            <a:ext cx="1681480" cy="2246769"/>
          </a:xfrm>
          <a:prstGeom prst="rect">
            <a:avLst/>
          </a:prstGeom>
          <a:noFill/>
        </p:spPr>
        <p:txBody>
          <a:bodyPr wrap="square" rtlCol="0">
            <a:spAutoFit/>
          </a:bodyPr>
          <a:lstStyle/>
          <a:p>
            <a:pPr marL="285750" indent="-285750" algn="ctr">
              <a:buFont typeface="Arial" panose="020B0604020202020204" pitchFamily="34" charset="0"/>
              <a:buChar char="•"/>
            </a:pP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ypes</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of</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remote</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teams.</a:t>
            </a:r>
          </a:p>
          <a:p>
            <a:pPr marL="285750" indent="-285750" algn="ctr">
              <a:buFont typeface="Arial" panose="020B0604020202020204" pitchFamily="34" charset="0"/>
              <a:buChar char="•"/>
            </a:pP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Remote</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management </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strategies</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for </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the</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onboarding</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of</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new</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pt-PT"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hiring</a:t>
            </a:r>
            <a:r>
              <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a:t>
            </a:r>
          </a:p>
          <a:p>
            <a:pPr marL="285750" indent="-285750" algn="ctr">
              <a:buFont typeface="Arial" panose="020B0604020202020204" pitchFamily="34" charset="0"/>
              <a:buChar char="•"/>
            </a:pPr>
            <a:endParaRPr lang="pt-PT"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a:p>
            <a:pPr algn="ct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3786886" y="1119959"/>
            <a:ext cx="4618228" cy="491738"/>
          </a:xfrm>
        </p:spPr>
        <p:txBody>
          <a:bodyPr>
            <a:noAutofit/>
          </a:bodyPr>
          <a:lstStyle/>
          <a:p>
            <a:pPr algn="ctr"/>
            <a:r>
              <a:rPr lang="en-IE" sz="3600" b="1" dirty="0">
                <a:solidFill>
                  <a:srgbClr val="662483"/>
                </a:solidFill>
                <a:latin typeface="Segoe UI" panose="020B0502040204020203" pitchFamily="34" charset="0"/>
                <a:ea typeface="Source Sans Pro Bold" panose="020B0703030403020204" pitchFamily="34" charset="0"/>
                <a:cs typeface="Segoe UI" panose="020B0502040204020203" pitchFamily="34" charset="0"/>
              </a:rPr>
              <a:t>Table of contents</a:t>
            </a:r>
          </a:p>
        </p:txBody>
      </p:sp>
      <p:pic>
        <p:nvPicPr>
          <p:cNvPr id="17" name="Graphic 9">
            <a:extLst>
              <a:ext uri="{FF2B5EF4-FFF2-40B4-BE49-F238E27FC236}">
                <a16:creationId xmlns:a16="http://schemas.microsoft.com/office/drawing/2014/main" id="{5076505C-A163-4C0F-BA3D-94AAF7A2C1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68051" y="174274"/>
            <a:ext cx="1013552" cy="181798"/>
          </a:xfrm>
          <a:prstGeom prst="rect">
            <a:avLst/>
          </a:prstGeom>
        </p:spPr>
      </p:pic>
      <p:pic>
        <p:nvPicPr>
          <p:cNvPr id="19" name="Picture 18">
            <a:extLst>
              <a:ext uri="{FF2B5EF4-FFF2-40B4-BE49-F238E27FC236}">
                <a16:creationId xmlns:a16="http://schemas.microsoft.com/office/drawing/2014/main" id="{CA7D8A0A-6E2E-4D74-935D-1D254102F8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38F081F-7CAA-4527-A974-ED3986112C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29" y="-71371"/>
            <a:ext cx="12192000" cy="8068733"/>
          </a:xfrm>
          <a:prstGeom prst="rect">
            <a:avLst/>
          </a:prstGeom>
        </p:spPr>
      </p:pic>
      <p:sp>
        <p:nvSpPr>
          <p:cNvPr id="4" name="Google Shape;893;p38">
            <a:extLst>
              <a:ext uri="{FF2B5EF4-FFF2-40B4-BE49-F238E27FC236}">
                <a16:creationId xmlns:a16="http://schemas.microsoft.com/office/drawing/2014/main" id="{6BF9B8F8-72C8-4EC0-BCA9-20E6B05FB813}"/>
              </a:ext>
            </a:extLst>
          </p:cNvPr>
          <p:cNvSpPr txBox="1">
            <a:spLocks noGrp="1"/>
          </p:cNvSpPr>
          <p:nvPr/>
        </p:nvSpPr>
        <p:spPr>
          <a:xfrm>
            <a:off x="2199640" y="563996"/>
            <a:ext cx="6847541" cy="123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Fjalla One"/>
              </a:rPr>
              <a:t>Types of remote work</a:t>
            </a:r>
          </a:p>
          <a:p>
            <a:pPr marL="0" marR="0" lvl="0" indent="0" algn="l" defTabSz="914400" rtl="0" eaLnBrk="1" fontAlgn="auto" latinLnBrk="0" hangingPunct="1">
              <a:lnSpc>
                <a:spcPct val="100000"/>
              </a:lnSpc>
              <a:spcBef>
                <a:spcPts val="0"/>
              </a:spcBef>
              <a:spcAft>
                <a:spcPts val="0"/>
              </a:spcAft>
              <a:buClr>
                <a:prstClr val="white"/>
              </a:buClr>
              <a:buSzPts val="3600"/>
              <a:buFont typeface="Fjalla One"/>
              <a:buNone/>
              <a:tabLst/>
              <a:defRPr/>
            </a:pPr>
            <a:endParaRPr kumimoji="0" sz="1800" b="1" i="0" u="none" strike="noStrike" kern="1200" cap="none" spc="0" normalizeH="0" baseline="0" noProof="0" dirty="0">
              <a:ln>
                <a:noFill/>
              </a:ln>
              <a:solidFill>
                <a:prstClr val="white">
                  <a:lumMod val="85000"/>
                </a:prstClr>
              </a:solidFill>
              <a:effectLst/>
              <a:uLnTx/>
              <a:uFillTx/>
              <a:latin typeface="Segoe UI" panose="020B0502040204020203" pitchFamily="34" charset="0"/>
              <a:cs typeface="Segoe UI" panose="020B0502040204020203" pitchFamily="34" charset="0"/>
              <a:sym typeface="Fjalla One"/>
            </a:endParaRPr>
          </a:p>
        </p:txBody>
      </p:sp>
      <p:sp>
        <p:nvSpPr>
          <p:cNvPr id="13" name="Google Shape;902;p38">
            <a:extLst>
              <a:ext uri="{FF2B5EF4-FFF2-40B4-BE49-F238E27FC236}">
                <a16:creationId xmlns:a16="http://schemas.microsoft.com/office/drawing/2014/main" id="{895E55C0-F68D-446A-8DF1-C256D161456B}"/>
              </a:ext>
            </a:extLst>
          </p:cNvPr>
          <p:cNvSpPr txBox="1">
            <a:spLocks noGrp="1"/>
          </p:cNvSpPr>
          <p:nvPr/>
        </p:nvSpPr>
        <p:spPr>
          <a:xfrm>
            <a:off x="2892139" y="2898339"/>
            <a:ext cx="1940679" cy="5259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a:buClr>
                <a:prstClr val="white"/>
              </a:buClr>
            </a:pPr>
            <a:r>
              <a:rPr lang="pt-PT" b="1" dirty="0" err="1">
                <a:solidFill>
                  <a:prstClr val="white">
                    <a:lumMod val="85000"/>
                  </a:prstClr>
                </a:solidFill>
                <a:latin typeface="Segoe UI" panose="020B0502040204020203" pitchFamily="34" charset="0"/>
                <a:cs typeface="Segoe UI" panose="020B0502040204020203" pitchFamily="34" charset="0"/>
              </a:rPr>
              <a:t>Fully</a:t>
            </a:r>
            <a:r>
              <a:rPr lang="pt-PT" b="1" dirty="0">
                <a:solidFill>
                  <a:prstClr val="white">
                    <a:lumMod val="85000"/>
                  </a:prstClr>
                </a:solidFill>
                <a:latin typeface="Segoe UI" panose="020B0502040204020203" pitchFamily="34" charset="0"/>
                <a:cs typeface="Segoe UI" panose="020B0502040204020203" pitchFamily="34" charset="0"/>
              </a:rPr>
              <a:t> </a:t>
            </a:r>
            <a:r>
              <a:rPr lang="pt-PT" b="1" dirty="0" err="1">
                <a:solidFill>
                  <a:prstClr val="white">
                    <a:lumMod val="85000"/>
                  </a:prstClr>
                </a:solidFill>
                <a:latin typeface="Segoe UI" panose="020B0502040204020203" pitchFamily="34" charset="0"/>
                <a:cs typeface="Segoe UI" panose="020B0502040204020203" pitchFamily="34" charset="0"/>
              </a:rPr>
              <a:t>remote</a:t>
            </a:r>
            <a:r>
              <a:rPr lang="pt-PT" b="1" dirty="0">
                <a:solidFill>
                  <a:prstClr val="white">
                    <a:lumMod val="85000"/>
                  </a:prstClr>
                </a:solidFill>
                <a:latin typeface="Segoe UI" panose="020B0502040204020203" pitchFamily="34" charset="0"/>
                <a:cs typeface="Segoe UI" panose="020B0502040204020203" pitchFamily="34" charset="0"/>
              </a:rPr>
              <a:t> teams</a:t>
            </a:r>
          </a:p>
        </p:txBody>
      </p:sp>
      <p:sp>
        <p:nvSpPr>
          <p:cNvPr id="14" name="Google Shape;903;p38">
            <a:extLst>
              <a:ext uri="{FF2B5EF4-FFF2-40B4-BE49-F238E27FC236}">
                <a16:creationId xmlns:a16="http://schemas.microsoft.com/office/drawing/2014/main" id="{7A0C17CE-7A0A-4243-8A63-BA498D96E62B}"/>
              </a:ext>
            </a:extLst>
          </p:cNvPr>
          <p:cNvSpPr txBox="1">
            <a:spLocks noGrp="1"/>
          </p:cNvSpPr>
          <p:nvPr/>
        </p:nvSpPr>
        <p:spPr>
          <a:xfrm>
            <a:off x="2947805" y="3860381"/>
            <a:ext cx="1693592" cy="14234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lang="en-US" dirty="0">
                <a:solidFill>
                  <a:prstClr val="white"/>
                </a:solidFill>
                <a:latin typeface="Segoe UI" panose="020B0502040204020203" pitchFamily="34" charset="0"/>
                <a:ea typeface="Source Sans Pro" panose="020B0503030403020204" pitchFamily="34" charset="0"/>
                <a:cs typeface="Segoe UI" panose="020B0502040204020203" pitchFamily="34" charset="0"/>
              </a:rPr>
              <a:t>Everyone on the team works in different locations; whether from home, or a separate office</a:t>
            </a:r>
            <a:r>
              <a:rPr lang="en-US" b="0" i="0" dirty="0">
                <a:solidFill>
                  <a:srgbClr val="000000"/>
                </a:solidFill>
                <a:effectLst/>
                <a:latin typeface="Lora" pitchFamily="2" charset="0"/>
              </a:rPr>
              <a:t>.</a:t>
            </a:r>
            <a:endParaRPr kumimoji="0" lang="en-IE" sz="14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p:txBody>
      </p:sp>
      <p:sp>
        <p:nvSpPr>
          <p:cNvPr id="15" name="Google Shape;904;p38">
            <a:extLst>
              <a:ext uri="{FF2B5EF4-FFF2-40B4-BE49-F238E27FC236}">
                <a16:creationId xmlns:a16="http://schemas.microsoft.com/office/drawing/2014/main" id="{88F6EFE9-9C53-4842-AF8B-C34FBD82DB0B}"/>
              </a:ext>
            </a:extLst>
          </p:cNvPr>
          <p:cNvSpPr txBox="1">
            <a:spLocks noGrp="1"/>
          </p:cNvSpPr>
          <p:nvPr/>
        </p:nvSpPr>
        <p:spPr>
          <a:xfrm>
            <a:off x="5120056" y="2844429"/>
            <a:ext cx="174536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1800"/>
              <a:buFont typeface="Fjalla One"/>
              <a:buNone/>
              <a:tabLst/>
              <a:defRPr/>
            </a:pPr>
            <a:r>
              <a:rPr kumimoji="0" lang="en-GB" sz="1800" b="1" i="0" u="none" strike="noStrike" kern="1200" cap="none" spc="0" normalizeH="0" baseline="0" noProof="0" dirty="0">
                <a:ln>
                  <a:noFill/>
                </a:ln>
                <a:solidFill>
                  <a:prstClr val="white">
                    <a:lumMod val="85000"/>
                  </a:prstClr>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Hybrid remote teams</a:t>
            </a:r>
          </a:p>
        </p:txBody>
      </p:sp>
      <p:sp>
        <p:nvSpPr>
          <p:cNvPr id="16" name="Google Shape;905;p38">
            <a:extLst>
              <a:ext uri="{FF2B5EF4-FFF2-40B4-BE49-F238E27FC236}">
                <a16:creationId xmlns:a16="http://schemas.microsoft.com/office/drawing/2014/main" id="{D0D01C98-86C0-445A-A4C3-9D140D1E48EC}"/>
              </a:ext>
            </a:extLst>
          </p:cNvPr>
          <p:cNvSpPr txBox="1">
            <a:spLocks noGrp="1"/>
          </p:cNvSpPr>
          <p:nvPr/>
        </p:nvSpPr>
        <p:spPr>
          <a:xfrm>
            <a:off x="5073479" y="4013571"/>
            <a:ext cx="1838515" cy="26536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lang="en-US" dirty="0">
                <a:solidFill>
                  <a:prstClr val="white"/>
                </a:solidFill>
                <a:latin typeface="Segoe UI" panose="020B0502040204020203" pitchFamily="34" charset="0"/>
                <a:ea typeface="Source Sans Pro" panose="020B0503030403020204" pitchFamily="34" charset="0"/>
                <a:cs typeface="Segoe UI" panose="020B0502040204020203" pitchFamily="34" charset="0"/>
              </a:rPr>
              <a:t>When a company decides to set up small offices in different cities from its headquarters, its workforce becomes “distributed.”</a:t>
            </a:r>
            <a:endParaRPr lang="en" dirty="0">
              <a:solidFill>
                <a:prstClr val="white"/>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7" name="Google Shape;906;p38">
            <a:extLst>
              <a:ext uri="{FF2B5EF4-FFF2-40B4-BE49-F238E27FC236}">
                <a16:creationId xmlns:a16="http://schemas.microsoft.com/office/drawing/2014/main" id="{D91A149B-432C-424C-956E-68653A7C1EB8}"/>
              </a:ext>
            </a:extLst>
          </p:cNvPr>
          <p:cNvSpPr txBox="1">
            <a:spLocks noGrp="1"/>
          </p:cNvSpPr>
          <p:nvPr/>
        </p:nvSpPr>
        <p:spPr>
          <a:xfrm>
            <a:off x="7263047" y="3116675"/>
            <a:ext cx="188633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a:buClr>
                <a:prstClr val="white"/>
              </a:buClr>
            </a:pPr>
            <a:r>
              <a:rPr lang="pt-PT" b="1" dirty="0" err="1">
                <a:solidFill>
                  <a:prstClr val="white">
                    <a:lumMod val="85000"/>
                  </a:prstClr>
                </a:solidFill>
                <a:latin typeface="Segoe UI" panose="020B0502040204020203" pitchFamily="34" charset="0"/>
                <a:cs typeface="Segoe UI" panose="020B0502040204020203" pitchFamily="34" charset="0"/>
              </a:rPr>
              <a:t>Flexible</a:t>
            </a:r>
            <a:r>
              <a:rPr lang="pt-PT" b="1" dirty="0">
                <a:solidFill>
                  <a:prstClr val="white">
                    <a:lumMod val="85000"/>
                  </a:prstClr>
                </a:solidFill>
                <a:latin typeface="Segoe UI" panose="020B0502040204020203" pitchFamily="34" charset="0"/>
                <a:cs typeface="Segoe UI" panose="020B0502040204020203" pitchFamily="34" charset="0"/>
              </a:rPr>
              <a:t> </a:t>
            </a:r>
          </a:p>
          <a:p>
            <a:pPr>
              <a:buClr>
                <a:prstClr val="white"/>
              </a:buClr>
            </a:pPr>
            <a:r>
              <a:rPr lang="pt-PT" b="1" dirty="0" err="1">
                <a:solidFill>
                  <a:prstClr val="white">
                    <a:lumMod val="85000"/>
                  </a:prstClr>
                </a:solidFill>
                <a:latin typeface="Segoe UI" panose="020B0502040204020203" pitchFamily="34" charset="0"/>
                <a:cs typeface="Segoe UI" panose="020B0502040204020203" pitchFamily="34" charset="0"/>
              </a:rPr>
              <a:t>remote</a:t>
            </a:r>
            <a:r>
              <a:rPr lang="pt-PT" b="1" dirty="0">
                <a:solidFill>
                  <a:prstClr val="white">
                    <a:lumMod val="85000"/>
                  </a:prstClr>
                </a:solidFill>
                <a:latin typeface="Segoe UI" panose="020B0502040204020203" pitchFamily="34" charset="0"/>
                <a:cs typeface="Segoe UI" panose="020B0502040204020203" pitchFamily="34" charset="0"/>
              </a:rPr>
              <a:t> teams</a:t>
            </a:r>
          </a:p>
          <a:p>
            <a:pPr marL="0" marR="0" lvl="0" indent="0" algn="ctr" defTabSz="914400" rtl="0" eaLnBrk="1" fontAlgn="auto" latinLnBrk="0" hangingPunct="1">
              <a:lnSpc>
                <a:spcPct val="100000"/>
              </a:lnSpc>
              <a:spcBef>
                <a:spcPts val="0"/>
              </a:spcBef>
              <a:spcAft>
                <a:spcPts val="0"/>
              </a:spcAft>
              <a:buClr>
                <a:prstClr val="white"/>
              </a:buClr>
              <a:buSzPts val="1800"/>
              <a:buFont typeface="Fjalla One"/>
              <a:buNone/>
              <a:tabLst/>
              <a:defRPr/>
            </a:pPr>
            <a:endParaRPr kumimoji="0" lang="en" sz="1800" b="1" i="0" u="none" strike="noStrike" kern="1200" cap="none" spc="0" normalizeH="0" baseline="0" noProof="0" dirty="0">
              <a:ln>
                <a:noFill/>
              </a:ln>
              <a:solidFill>
                <a:prstClr val="white">
                  <a:lumMod val="85000"/>
                </a:prstClr>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18" name="Google Shape;907;p38">
            <a:extLst>
              <a:ext uri="{FF2B5EF4-FFF2-40B4-BE49-F238E27FC236}">
                <a16:creationId xmlns:a16="http://schemas.microsoft.com/office/drawing/2014/main" id="{34064458-480B-4A50-ACD4-791441B692D6}"/>
              </a:ext>
            </a:extLst>
          </p:cNvPr>
          <p:cNvSpPr txBox="1">
            <a:spLocks noGrp="1"/>
          </p:cNvSpPr>
          <p:nvPr/>
        </p:nvSpPr>
        <p:spPr>
          <a:xfrm>
            <a:off x="7332096" y="3652002"/>
            <a:ext cx="1967765" cy="20019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lang="en-US" dirty="0">
                <a:solidFill>
                  <a:prstClr val="white"/>
                </a:solidFill>
                <a:latin typeface="Segoe UI" panose="020B0502040204020203" pitchFamily="34" charset="0"/>
                <a:ea typeface="Source Sans Pro" panose="020B0503030403020204" pitchFamily="34" charset="0"/>
                <a:cs typeface="Segoe UI" panose="020B0502040204020203" pitchFamily="34" charset="0"/>
              </a:rPr>
              <a:t>Some companies allow their employees to work from home a few days a week, others hire people specifically focused on working from a single office, as well as those who want to work remotely long-term.</a:t>
            </a:r>
            <a:endParaRPr dirty="0">
              <a:solidFill>
                <a:prstClr val="white"/>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0" name="Rectangle: Rounded Corners 29">
            <a:extLst>
              <a:ext uri="{FF2B5EF4-FFF2-40B4-BE49-F238E27FC236}">
                <a16:creationId xmlns:a16="http://schemas.microsoft.com/office/drawing/2014/main" id="{318CC866-0B13-48BC-A270-FB53C823EE14}"/>
              </a:ext>
            </a:extLst>
          </p:cNvPr>
          <p:cNvSpPr/>
          <p:nvPr/>
        </p:nvSpPr>
        <p:spPr>
          <a:xfrm>
            <a:off x="2947805" y="2633153"/>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6700D73D-E501-4032-99F8-243CA3FA2B89}"/>
              </a:ext>
            </a:extLst>
          </p:cNvPr>
          <p:cNvSpPr/>
          <p:nvPr/>
        </p:nvSpPr>
        <p:spPr>
          <a:xfrm>
            <a:off x="5105426" y="2663820"/>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47416EFB-1D58-40BB-A2F9-86EB294E3395}"/>
              </a:ext>
            </a:extLst>
          </p:cNvPr>
          <p:cNvSpPr/>
          <p:nvPr/>
        </p:nvSpPr>
        <p:spPr>
          <a:xfrm>
            <a:off x="7349571" y="2637229"/>
            <a:ext cx="1774622"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A44C1E17-0079-4E3E-B72C-67BC41332FB2}"/>
              </a:ext>
            </a:extLst>
          </p:cNvPr>
          <p:cNvSpPr/>
          <p:nvPr/>
        </p:nvSpPr>
        <p:spPr>
          <a:xfrm>
            <a:off x="2892139" y="3656009"/>
            <a:ext cx="1774622" cy="2425181"/>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7D1DDEE0-27D8-4378-8301-250C93814C09}"/>
              </a:ext>
            </a:extLst>
          </p:cNvPr>
          <p:cNvSpPr/>
          <p:nvPr/>
        </p:nvSpPr>
        <p:spPr>
          <a:xfrm>
            <a:off x="5105426" y="3656008"/>
            <a:ext cx="1774622" cy="2425182"/>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0C045A25-3672-4C40-A0D1-CB9288ABBED9}"/>
              </a:ext>
            </a:extLst>
          </p:cNvPr>
          <p:cNvSpPr/>
          <p:nvPr/>
        </p:nvSpPr>
        <p:spPr>
          <a:xfrm>
            <a:off x="7349571" y="3676800"/>
            <a:ext cx="1850326" cy="2425181"/>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F447011-687D-4496-B24A-25955364ED4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9">
            <a:extLst>
              <a:ext uri="{FF2B5EF4-FFF2-40B4-BE49-F238E27FC236}">
                <a16:creationId xmlns:a16="http://schemas.microsoft.com/office/drawing/2014/main" id="{6E17BB9D-ADC6-4EB7-98A5-2C80CAE3376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7" name="Rectangle 26">
            <a:extLst>
              <a:ext uri="{FF2B5EF4-FFF2-40B4-BE49-F238E27FC236}">
                <a16:creationId xmlns:a16="http://schemas.microsoft.com/office/drawing/2014/main" id="{AAD7EED5-E74D-4FE5-AC43-F125668B8F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DB5402B3-45C9-4E13-BDE2-38F57BFC34B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3563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426178" y="310431"/>
            <a:ext cx="5871150" cy="1077218"/>
          </a:xfrm>
          <a:prstGeom prst="rect">
            <a:avLst/>
          </a:prstGeom>
          <a:noFill/>
        </p:spPr>
        <p:txBody>
          <a:bodyPr wrap="square">
            <a:spAutoFit/>
          </a:bodyPr>
          <a:lstStyle/>
          <a:p>
            <a:r>
              <a:rPr lang="en-US" sz="3200" b="1" dirty="0">
                <a:solidFill>
                  <a:srgbClr val="662483"/>
                </a:solidFill>
                <a:latin typeface="Segoe UI" panose="020B0502040204020203" pitchFamily="34" charset="0"/>
                <a:cs typeface="Segoe UI" panose="020B0502040204020203" pitchFamily="34" charset="0"/>
              </a:rPr>
              <a:t>Types of remote work</a:t>
            </a:r>
          </a:p>
          <a:p>
            <a:endParaRPr lang="en-US" sz="3200" b="1" dirty="0">
              <a:solidFill>
                <a:srgbClr val="662483"/>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8606" t="-10505" b="-1"/>
          <a:stretch/>
        </p:blipFill>
        <p:spPr>
          <a:xfrm rot="5400000">
            <a:off x="6795090" y="-214055"/>
            <a:ext cx="4294417" cy="4722526"/>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3" name="Imagem 2" descr="Uma imagem com mesa&#10;&#10;Descrição gerada automaticamente">
            <a:extLst>
              <a:ext uri="{FF2B5EF4-FFF2-40B4-BE49-F238E27FC236}">
                <a16:creationId xmlns:a16="http://schemas.microsoft.com/office/drawing/2014/main" id="{F77CB942-5AB4-C8D4-9CB6-9CC2D957D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9370" y="951177"/>
            <a:ext cx="7033260" cy="5242560"/>
          </a:xfrm>
          <a:prstGeom prst="rect">
            <a:avLst/>
          </a:prstGeom>
        </p:spPr>
      </p:pic>
      <p:sp>
        <p:nvSpPr>
          <p:cNvPr id="7" name="CaixaDeTexto 6">
            <a:extLst>
              <a:ext uri="{FF2B5EF4-FFF2-40B4-BE49-F238E27FC236}">
                <a16:creationId xmlns:a16="http://schemas.microsoft.com/office/drawing/2014/main" id="{1BBDDB87-C3C0-9B78-26D4-3C0A75FBCBF8}"/>
              </a:ext>
            </a:extLst>
          </p:cNvPr>
          <p:cNvSpPr txBox="1"/>
          <p:nvPr/>
        </p:nvSpPr>
        <p:spPr>
          <a:xfrm>
            <a:off x="5542877" y="6453802"/>
            <a:ext cx="7355541" cy="369332"/>
          </a:xfrm>
          <a:prstGeom prst="rect">
            <a:avLst/>
          </a:prstGeom>
          <a:noFill/>
        </p:spPr>
        <p:txBody>
          <a:bodyPr wrap="square">
            <a:spAutoFit/>
          </a:bodyPr>
          <a:lstStyle/>
          <a:p>
            <a:r>
              <a:rPr lang="pt-PT" sz="900" dirty="0"/>
              <a:t>https://pumble.com/blog/hybrid-remote-work-models/#:~:text=In%20the%20partly%20remote%20%28also%20known%20as%20remote-ish%29,43%25%20of%20respondents%20work%20within%20such%20a%20model.</a:t>
            </a:r>
          </a:p>
        </p:txBody>
      </p:sp>
    </p:spTree>
    <p:extLst>
      <p:ext uri="{BB962C8B-B14F-4D97-AF65-F5344CB8AC3E}">
        <p14:creationId xmlns:p14="http://schemas.microsoft.com/office/powerpoint/2010/main" val="129482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426178" y="310431"/>
            <a:ext cx="587115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rPr>
              <a:t>Types of remote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8606" t="-10505" b="-1"/>
          <a:stretch/>
        </p:blipFill>
        <p:spPr>
          <a:xfrm rot="5400000">
            <a:off x="6795090" y="-214055"/>
            <a:ext cx="4294417" cy="4722526"/>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4" name="Imagem 3" descr="Uma imagem com mesa&#10;&#10;Descrição gerada automaticamente">
            <a:extLst>
              <a:ext uri="{FF2B5EF4-FFF2-40B4-BE49-F238E27FC236}">
                <a16:creationId xmlns:a16="http://schemas.microsoft.com/office/drawing/2014/main" id="{C0C5C090-37AB-45DE-7099-348DDAA3E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3180" y="952500"/>
            <a:ext cx="7025640" cy="4953000"/>
          </a:xfrm>
          <a:prstGeom prst="rect">
            <a:avLst/>
          </a:prstGeom>
        </p:spPr>
      </p:pic>
      <p:sp>
        <p:nvSpPr>
          <p:cNvPr id="5" name="CaixaDeTexto 4">
            <a:extLst>
              <a:ext uri="{FF2B5EF4-FFF2-40B4-BE49-F238E27FC236}">
                <a16:creationId xmlns:a16="http://schemas.microsoft.com/office/drawing/2014/main" id="{013440E3-D5F1-7856-3FD5-42A8CEFA46AA}"/>
              </a:ext>
            </a:extLst>
          </p:cNvPr>
          <p:cNvSpPr txBox="1"/>
          <p:nvPr/>
        </p:nvSpPr>
        <p:spPr>
          <a:xfrm>
            <a:off x="5542877" y="6453802"/>
            <a:ext cx="7355541" cy="369332"/>
          </a:xfrm>
          <a:prstGeom prst="rect">
            <a:avLst/>
          </a:prstGeom>
          <a:noFill/>
        </p:spPr>
        <p:txBody>
          <a:bodyPr wrap="square">
            <a:spAutoFit/>
          </a:bodyPr>
          <a:lstStyle/>
          <a:p>
            <a:r>
              <a:rPr lang="pt-PT" sz="900" dirty="0"/>
              <a:t>https://pumble.com/blog/hybrid-remote-work-models/#:~:text=In%20the%20partly%20remote%20%28also%20known%20as%20remote-ish%29,43%25%20of%20respondents%20work%20within%20such%20a%20model.</a:t>
            </a:r>
          </a:p>
        </p:txBody>
      </p:sp>
    </p:spTree>
    <p:extLst>
      <p:ext uri="{BB962C8B-B14F-4D97-AF65-F5344CB8AC3E}">
        <p14:creationId xmlns:p14="http://schemas.microsoft.com/office/powerpoint/2010/main" val="415110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426178" y="310431"/>
            <a:ext cx="587115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rPr>
              <a:t>Types of remote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8606" t="-10505" b="-1"/>
          <a:stretch/>
        </p:blipFill>
        <p:spPr>
          <a:xfrm rot="5400000">
            <a:off x="6795090" y="-214055"/>
            <a:ext cx="4294417" cy="4722526"/>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3" name="Imagem 2" descr="Uma imagem com mesa&#10;&#10;Descrição gerada automaticamente">
            <a:extLst>
              <a:ext uri="{FF2B5EF4-FFF2-40B4-BE49-F238E27FC236}">
                <a16:creationId xmlns:a16="http://schemas.microsoft.com/office/drawing/2014/main" id="{FCA1DA9C-21FA-3415-CEEB-23FCBF5BC4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6510" y="963930"/>
            <a:ext cx="7078980" cy="4930140"/>
          </a:xfrm>
          <a:prstGeom prst="rect">
            <a:avLst/>
          </a:prstGeom>
        </p:spPr>
      </p:pic>
      <p:sp>
        <p:nvSpPr>
          <p:cNvPr id="4" name="CaixaDeTexto 3">
            <a:extLst>
              <a:ext uri="{FF2B5EF4-FFF2-40B4-BE49-F238E27FC236}">
                <a16:creationId xmlns:a16="http://schemas.microsoft.com/office/drawing/2014/main" id="{2F3518CF-5784-BDCA-4C2B-5A8018D8363B}"/>
              </a:ext>
            </a:extLst>
          </p:cNvPr>
          <p:cNvSpPr txBox="1"/>
          <p:nvPr/>
        </p:nvSpPr>
        <p:spPr>
          <a:xfrm>
            <a:off x="5542877" y="6453802"/>
            <a:ext cx="7355541" cy="369332"/>
          </a:xfrm>
          <a:prstGeom prst="rect">
            <a:avLst/>
          </a:prstGeom>
          <a:noFill/>
        </p:spPr>
        <p:txBody>
          <a:bodyPr wrap="square">
            <a:spAutoFit/>
          </a:bodyPr>
          <a:lstStyle/>
          <a:p>
            <a:r>
              <a:rPr lang="pt-PT" sz="900" dirty="0"/>
              <a:t>https://pumble.com/blog/hybrid-remote-work-models/#:~:text=In%20the%20partly%20remote%20%28also%20known%20as%20remote-ish%29,43%25%20of%20respondents%20work%20within%20such%20a%20model.</a:t>
            </a:r>
          </a:p>
        </p:txBody>
      </p:sp>
    </p:spTree>
    <p:extLst>
      <p:ext uri="{BB962C8B-B14F-4D97-AF65-F5344CB8AC3E}">
        <p14:creationId xmlns:p14="http://schemas.microsoft.com/office/powerpoint/2010/main" val="2667134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426178" y="310431"/>
            <a:ext cx="587115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rPr>
              <a:t>Types of remote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8606" t="-10505" b="-1"/>
          <a:stretch/>
        </p:blipFill>
        <p:spPr>
          <a:xfrm rot="5400000">
            <a:off x="6795090" y="-214055"/>
            <a:ext cx="4294417" cy="4722526"/>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3" name="Imagem 2" descr="Uma imagem com mesa&#10;&#10;Descrição gerada automaticamente">
            <a:extLst>
              <a:ext uri="{FF2B5EF4-FFF2-40B4-BE49-F238E27FC236}">
                <a16:creationId xmlns:a16="http://schemas.microsoft.com/office/drawing/2014/main" id="{EE949410-53E1-AF68-2CB6-2C51EF04F8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9850" y="1127760"/>
            <a:ext cx="6972300" cy="4602480"/>
          </a:xfrm>
          <a:prstGeom prst="rect">
            <a:avLst/>
          </a:prstGeom>
        </p:spPr>
      </p:pic>
      <p:sp>
        <p:nvSpPr>
          <p:cNvPr id="4" name="CaixaDeTexto 3">
            <a:extLst>
              <a:ext uri="{FF2B5EF4-FFF2-40B4-BE49-F238E27FC236}">
                <a16:creationId xmlns:a16="http://schemas.microsoft.com/office/drawing/2014/main" id="{1F88DE7C-8E3B-1F88-81E4-D655E238F3D4}"/>
              </a:ext>
            </a:extLst>
          </p:cNvPr>
          <p:cNvSpPr txBox="1"/>
          <p:nvPr/>
        </p:nvSpPr>
        <p:spPr>
          <a:xfrm>
            <a:off x="5542877" y="6453802"/>
            <a:ext cx="7355541" cy="369332"/>
          </a:xfrm>
          <a:prstGeom prst="rect">
            <a:avLst/>
          </a:prstGeom>
          <a:noFill/>
        </p:spPr>
        <p:txBody>
          <a:bodyPr wrap="square">
            <a:spAutoFit/>
          </a:bodyPr>
          <a:lstStyle/>
          <a:p>
            <a:r>
              <a:rPr lang="pt-PT" sz="900" dirty="0"/>
              <a:t>https://pumble.com/blog/hybrid-remote-work-models/#:~:text=In%20the%20partly%20remote%20%28also%20known%20as%20remote-ish%29,43%25%20of%20respondents%20work%20within%20such%20a%20model.</a:t>
            </a:r>
          </a:p>
        </p:txBody>
      </p:sp>
    </p:spTree>
    <p:extLst>
      <p:ext uri="{BB962C8B-B14F-4D97-AF65-F5344CB8AC3E}">
        <p14:creationId xmlns:p14="http://schemas.microsoft.com/office/powerpoint/2010/main" val="350740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426178" y="310431"/>
            <a:ext cx="587115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rPr>
              <a:t>Types of remote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8606" t="-10505" b="-1"/>
          <a:stretch/>
        </p:blipFill>
        <p:spPr>
          <a:xfrm rot="5400000">
            <a:off x="6795090" y="-214055"/>
            <a:ext cx="4294417" cy="4722526"/>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3" name="Imagem 2" descr="Uma imagem com mesa&#10;&#10;Descrição gerada automaticamente">
            <a:extLst>
              <a:ext uri="{FF2B5EF4-FFF2-40B4-BE49-F238E27FC236}">
                <a16:creationId xmlns:a16="http://schemas.microsoft.com/office/drawing/2014/main" id="{232CA6B6-6853-3995-69BC-AE00EB5B4C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0810" y="1108710"/>
            <a:ext cx="6850380" cy="4640580"/>
          </a:xfrm>
          <a:prstGeom prst="rect">
            <a:avLst/>
          </a:prstGeom>
        </p:spPr>
      </p:pic>
      <p:sp>
        <p:nvSpPr>
          <p:cNvPr id="4" name="CaixaDeTexto 3">
            <a:extLst>
              <a:ext uri="{FF2B5EF4-FFF2-40B4-BE49-F238E27FC236}">
                <a16:creationId xmlns:a16="http://schemas.microsoft.com/office/drawing/2014/main" id="{CF74C2D3-685B-3BED-5C90-D0A3DF71DDDD}"/>
              </a:ext>
            </a:extLst>
          </p:cNvPr>
          <p:cNvSpPr txBox="1"/>
          <p:nvPr/>
        </p:nvSpPr>
        <p:spPr>
          <a:xfrm>
            <a:off x="5542877" y="6453802"/>
            <a:ext cx="7355541" cy="369332"/>
          </a:xfrm>
          <a:prstGeom prst="rect">
            <a:avLst/>
          </a:prstGeom>
          <a:noFill/>
        </p:spPr>
        <p:txBody>
          <a:bodyPr wrap="square">
            <a:spAutoFit/>
          </a:bodyPr>
          <a:lstStyle/>
          <a:p>
            <a:r>
              <a:rPr lang="pt-PT" sz="900" dirty="0"/>
              <a:t>https://pumble.com/blog/hybrid-remote-work-models/#:~:text=In%20the%20partly%20remote%20%28also%20known%20as%20remote-ish%29,43%25%20of%20respondents%20work%20within%20such%20a%20model.</a:t>
            </a:r>
          </a:p>
        </p:txBody>
      </p:sp>
    </p:spTree>
    <p:extLst>
      <p:ext uri="{BB962C8B-B14F-4D97-AF65-F5344CB8AC3E}">
        <p14:creationId xmlns:p14="http://schemas.microsoft.com/office/powerpoint/2010/main" val="204070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426178" y="310431"/>
            <a:ext cx="587115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rPr>
              <a:t>Types of remote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8606" t="-10505" b="-1"/>
          <a:stretch/>
        </p:blipFill>
        <p:spPr>
          <a:xfrm rot="5400000">
            <a:off x="6795090" y="-214055"/>
            <a:ext cx="4294417" cy="4722526"/>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3" name="Imagem 2" descr="Uma imagem com mesa&#10;&#10;Descrição gerada automaticamente">
            <a:extLst>
              <a:ext uri="{FF2B5EF4-FFF2-40B4-BE49-F238E27FC236}">
                <a16:creationId xmlns:a16="http://schemas.microsoft.com/office/drawing/2014/main" id="{800E822A-6D6C-3AD7-9DFB-1584B2717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6990" y="1242060"/>
            <a:ext cx="7018020" cy="4373880"/>
          </a:xfrm>
          <a:prstGeom prst="rect">
            <a:avLst/>
          </a:prstGeom>
        </p:spPr>
      </p:pic>
      <p:sp>
        <p:nvSpPr>
          <p:cNvPr id="4" name="CaixaDeTexto 3">
            <a:extLst>
              <a:ext uri="{FF2B5EF4-FFF2-40B4-BE49-F238E27FC236}">
                <a16:creationId xmlns:a16="http://schemas.microsoft.com/office/drawing/2014/main" id="{AC00D294-A4FF-3985-59A0-EA8FCBDF8CC7}"/>
              </a:ext>
            </a:extLst>
          </p:cNvPr>
          <p:cNvSpPr txBox="1"/>
          <p:nvPr/>
        </p:nvSpPr>
        <p:spPr>
          <a:xfrm>
            <a:off x="5542877" y="6453802"/>
            <a:ext cx="7355541" cy="369332"/>
          </a:xfrm>
          <a:prstGeom prst="rect">
            <a:avLst/>
          </a:prstGeom>
          <a:noFill/>
        </p:spPr>
        <p:txBody>
          <a:bodyPr wrap="square">
            <a:spAutoFit/>
          </a:bodyPr>
          <a:lstStyle/>
          <a:p>
            <a:r>
              <a:rPr lang="pt-PT" sz="900" dirty="0"/>
              <a:t>https://pumble.com/blog/hybrid-remote-work-models/#:~:text=In%20the%20partly%20remote%20%28also%20known%20as%20remote-ish%29,43%25%20of%20respondents%20work%20within%20such%20a%20model.</a:t>
            </a:r>
          </a:p>
        </p:txBody>
      </p:sp>
    </p:spTree>
    <p:extLst>
      <p:ext uri="{BB962C8B-B14F-4D97-AF65-F5344CB8AC3E}">
        <p14:creationId xmlns:p14="http://schemas.microsoft.com/office/powerpoint/2010/main" val="217324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262" t="6246"/>
          <a:stretch/>
        </p:blipFill>
        <p:spPr>
          <a:xfrm rot="10800000">
            <a:off x="688828" y="869467"/>
            <a:ext cx="11589233" cy="5988533"/>
          </a:xfrm>
          <a:prstGeom prst="rect">
            <a:avLst/>
          </a:prstGeom>
        </p:spPr>
      </p:pic>
      <p:sp>
        <p:nvSpPr>
          <p:cNvPr id="7" name="TextBox 6">
            <a:extLst>
              <a:ext uri="{FF2B5EF4-FFF2-40B4-BE49-F238E27FC236}">
                <a16:creationId xmlns:a16="http://schemas.microsoft.com/office/drawing/2014/main" id="{1F6939BD-C1A0-4275-8F03-125F5ED3DCD2}"/>
              </a:ext>
            </a:extLst>
          </p:cNvPr>
          <p:cNvSpPr txBox="1"/>
          <p:nvPr/>
        </p:nvSpPr>
        <p:spPr>
          <a:xfrm>
            <a:off x="2293620" y="2299443"/>
            <a:ext cx="7361887" cy="2554545"/>
          </a:xfrm>
          <a:prstGeom prst="rect">
            <a:avLst/>
          </a:prstGeom>
          <a:noFill/>
        </p:spPr>
        <p:txBody>
          <a:bodyPr wrap="square" rtlCol="0">
            <a:spAutoFit/>
          </a:bodyPr>
          <a:lstStyle/>
          <a:p>
            <a:pPr marL="0" lvl="0" indent="0" algn="ctr">
              <a:buClr>
                <a:schemeClr val="dk1"/>
              </a:buClr>
              <a:buSzPts val="1100"/>
              <a:buNone/>
            </a:pPr>
            <a:r>
              <a:rPr lang="en-US" sz="2000" dirty="0">
                <a:latin typeface="Segoe UI" panose="020B0502040204020203" pitchFamily="34" charset="0"/>
                <a:cs typeface="Segoe UI" panose="020B0502040204020203" pitchFamily="34" charset="0"/>
              </a:rPr>
              <a:t>T</a:t>
            </a:r>
            <a:r>
              <a:rPr lang="en-US" sz="2000" b="0" i="0" dirty="0">
                <a:effectLst/>
                <a:latin typeface="Segoe UI" panose="020B0502040204020203" pitchFamily="34" charset="0"/>
                <a:cs typeface="Segoe UI" panose="020B0502040204020203" pitchFamily="34" charset="0"/>
              </a:rPr>
              <a:t>here’s no one-size-fits-all work model. When deciding on the right option for your business, it’s best to examine the pros and cons of each of them, consider your organization’s unique needs, and mix and match the elements you like. Ultimately, you won’t know what works for you until you try it, so march on bravely into the hybrid future of work, and don’t worry if the model you’ve chosen is not ideal — you can adjust it in the process.</a:t>
            </a:r>
            <a:endParaRPr lang="en-IE" b="1"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2581835" y="1818845"/>
            <a:ext cx="7686825" cy="30220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GB" sz="4800" b="1" i="0" u="none" strike="noStrike" kern="1200" cap="none" spc="0" normalizeH="0" baseline="0" noProof="0" dirty="0">
                <a:ln>
                  <a:noFill/>
                </a:ln>
                <a:solidFill>
                  <a:srgbClr val="662483"/>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Activity 3: My teamwork is ...</a:t>
            </a:r>
          </a:p>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GB" sz="4800" b="1" i="0" u="none" strike="noStrike" kern="1200" cap="none" spc="0" normalizeH="0" baseline="0" noProof="0" dirty="0">
                <a:ln>
                  <a:noFill/>
                </a:ln>
                <a:solidFill>
                  <a:srgbClr val="662483"/>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Choose 1 type of remote work to start with your team and explain why.</a:t>
            </a:r>
          </a:p>
        </p:txBody>
      </p:sp>
      <p:sp>
        <p:nvSpPr>
          <p:cNvPr id="26" name="Rectangle 25">
            <a:extLst>
              <a:ext uri="{FF2B5EF4-FFF2-40B4-BE49-F238E27FC236}">
                <a16:creationId xmlns:a16="http://schemas.microsoft.com/office/drawing/2014/main" id="{DCA096D6-2F8E-431E-A871-04662A05611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9">
            <a:extLst>
              <a:ext uri="{FF2B5EF4-FFF2-40B4-BE49-F238E27FC236}">
                <a16:creationId xmlns:a16="http://schemas.microsoft.com/office/drawing/2014/main" id="{E32596E2-F21A-4B8C-BB0D-BBC2A4D682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8" name="Rectangle 27">
            <a:extLst>
              <a:ext uri="{FF2B5EF4-FFF2-40B4-BE49-F238E27FC236}">
                <a16:creationId xmlns:a16="http://schemas.microsoft.com/office/drawing/2014/main" id="{0E64B43A-4EEB-45F2-BA95-19F653DB083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F85DE0CA-7BE8-4A4B-8A7B-70CB3554F76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3432608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60C9AF5-F0DB-4A15-9B51-A87F6E8DE9E3}"/>
              </a:ext>
            </a:extLst>
          </p:cNvPr>
          <p:cNvSpPr txBox="1"/>
          <p:nvPr/>
        </p:nvSpPr>
        <p:spPr>
          <a:xfrm>
            <a:off x="2526027" y="620552"/>
            <a:ext cx="7014257" cy="2308324"/>
          </a:xfrm>
          <a:prstGeom prst="rect">
            <a:avLst/>
          </a:prstGeom>
          <a:noFill/>
        </p:spPr>
        <p:txBody>
          <a:bodyPr wrap="square">
            <a:spAutoFit/>
          </a:bodyPr>
          <a:lstStyle/>
          <a:p>
            <a:pPr algn="ctr"/>
            <a:r>
              <a:rPr lang="en-US" sz="3600" b="1" dirty="0">
                <a:solidFill>
                  <a:srgbClr val="662483"/>
                </a:solidFill>
                <a:latin typeface="Segoe UI" panose="020B0502040204020203" pitchFamily="34" charset="0"/>
                <a:cs typeface="Segoe UI" panose="020B0502040204020203" pitchFamily="34" charset="0"/>
                <a:sym typeface="Fjalla One"/>
              </a:rPr>
              <a:t>Did you know that great employee onboarding can improve employee retention by 82%?</a:t>
            </a:r>
            <a:endParaRPr lang="en-IE" sz="3600" b="1" dirty="0">
              <a:solidFill>
                <a:srgbClr val="662483"/>
              </a:solidFill>
              <a:latin typeface="Segoe UI" panose="020B0502040204020203" pitchFamily="34" charset="0"/>
              <a:cs typeface="Segoe UI" panose="020B0502040204020203" pitchFamily="34" charset="0"/>
              <a:sym typeface="Fjalla One"/>
            </a:endParaRPr>
          </a:p>
        </p:txBody>
      </p:sp>
      <p:sp>
        <p:nvSpPr>
          <p:cNvPr id="18" name="Rectangle 17">
            <a:extLst>
              <a:ext uri="{FF2B5EF4-FFF2-40B4-BE49-F238E27FC236}">
                <a16:creationId xmlns:a16="http://schemas.microsoft.com/office/drawing/2014/main" id="{BD6AA0B6-3F86-4C39-9D11-4CF693300650}"/>
              </a:ext>
            </a:extLst>
          </p:cNvPr>
          <p:cNvSpPr/>
          <p:nvPr/>
        </p:nvSpPr>
        <p:spPr>
          <a:xfrm>
            <a:off x="10435590" y="57150"/>
            <a:ext cx="1756410" cy="56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20" name="Rectangle 19">
            <a:extLst>
              <a:ext uri="{FF2B5EF4-FFF2-40B4-BE49-F238E27FC236}">
                <a16:creationId xmlns:a16="http://schemas.microsoft.com/office/drawing/2014/main" id="{303F31DC-4954-402E-A1A8-826A9F07D2E2}"/>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22" name="Rectangle 21">
            <a:extLst>
              <a:ext uri="{FF2B5EF4-FFF2-40B4-BE49-F238E27FC236}">
                <a16:creationId xmlns:a16="http://schemas.microsoft.com/office/drawing/2014/main" id="{BA2C1121-CFC5-4462-8BF3-63D15113C94D}"/>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6" name="Graphic 5">
            <a:extLst>
              <a:ext uri="{FF2B5EF4-FFF2-40B4-BE49-F238E27FC236}">
                <a16:creationId xmlns:a16="http://schemas.microsoft.com/office/drawing/2014/main" id="{5C1A8F22-08C6-4F83-ACD2-BD134CC4ED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9960" y="3256579"/>
            <a:ext cx="2032080" cy="2733040"/>
          </a:xfrm>
          <a:prstGeom prst="rect">
            <a:avLst/>
          </a:prstGeom>
        </p:spPr>
      </p:pic>
      <p:sp>
        <p:nvSpPr>
          <p:cNvPr id="19" name="Rectangle 18">
            <a:extLst>
              <a:ext uri="{FF2B5EF4-FFF2-40B4-BE49-F238E27FC236}">
                <a16:creationId xmlns:a16="http://schemas.microsoft.com/office/drawing/2014/main" id="{C2BB392E-CB5D-4F6B-A691-E291F780C863}"/>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9">
            <a:extLst>
              <a:ext uri="{FF2B5EF4-FFF2-40B4-BE49-F238E27FC236}">
                <a16:creationId xmlns:a16="http://schemas.microsoft.com/office/drawing/2014/main" id="{72659C17-5A00-4704-81AC-D18DA7CEFC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23" name="Picture 22">
            <a:extLst>
              <a:ext uri="{FF2B5EF4-FFF2-40B4-BE49-F238E27FC236}">
                <a16:creationId xmlns:a16="http://schemas.microsoft.com/office/drawing/2014/main" id="{0DAD1019-EDE7-4ACC-B871-31744CDBBE8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83448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A6FAB3A-B4D0-419C-9BB6-20170818278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474" t="11267"/>
          <a:stretch/>
        </p:blipFill>
        <p:spPr>
          <a:xfrm>
            <a:off x="0" y="-1"/>
            <a:ext cx="10642638" cy="5760721"/>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7830F3B9-033A-4C47-85C4-D19858DA04A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6584" t="8332"/>
          <a:stretch/>
        </p:blipFill>
        <p:spPr>
          <a:xfrm rot="10800000">
            <a:off x="740226" y="968008"/>
            <a:ext cx="11451774" cy="5889991"/>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66589"/>
            <a:ext cx="7858157" cy="3683000"/>
          </a:xfrm>
          <a:prstGeom prst="roundRect">
            <a:avLst>
              <a:gd name="adj" fmla="val 7357"/>
            </a:avLst>
          </a:prstGeom>
          <a:solidFill>
            <a:schemeClr val="bg1"/>
          </a:solidFill>
          <a:ln w="57150">
            <a:solidFill>
              <a:srgbClr val="66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DC7E40B-8849-46B0-8DED-E94836E7DC96}"/>
              </a:ext>
            </a:extLst>
          </p:cNvPr>
          <p:cNvSpPr txBox="1"/>
          <p:nvPr/>
        </p:nvSpPr>
        <p:spPr>
          <a:xfrm>
            <a:off x="2884123" y="2615474"/>
            <a:ext cx="70142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E1522"/>
                </a:solidFill>
                <a:effectLst/>
                <a:uLnTx/>
                <a:uFillTx/>
                <a:latin typeface="Segoe UI" panose="020B0502040204020203" pitchFamily="34" charset="0"/>
                <a:ea typeface="+mn-ea"/>
                <a:cs typeface="Segoe UI" panose="020B0502040204020203" pitchFamily="34" charset="0"/>
              </a:rPr>
              <a:t>Activity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E1522"/>
                </a:solidFill>
                <a:effectLst/>
                <a:uLnTx/>
                <a:uFillTx/>
                <a:latin typeface="Segoe UI" panose="020B0502040204020203" pitchFamily="34" charset="0"/>
                <a:ea typeface="+mn-ea"/>
                <a:cs typeface="Segoe UI" panose="020B0502040204020203" pitchFamily="34" charset="0"/>
              </a:rPr>
              <a:t>The remote work will benefit a company?</a:t>
            </a:r>
            <a:endParaRPr kumimoji="0" lang="en-IE" sz="3600" b="1" i="0" u="none" strike="noStrike" kern="1200" cap="none" spc="0" normalizeH="0" baseline="0" noProof="0" dirty="0">
              <a:ln>
                <a:noFill/>
              </a:ln>
              <a:solidFill>
                <a:srgbClr val="BE1522"/>
              </a:solidFill>
              <a:effectLst/>
              <a:uLnTx/>
              <a:uFillTx/>
              <a:latin typeface="Segoe UI" panose="020B0502040204020203" pitchFamily="34" charset="0"/>
              <a:ea typeface="+mn-ea"/>
              <a:cs typeface="Segoe UI" panose="020B0502040204020203" pitchFamily="34" charset="0"/>
            </a:endParaRPr>
          </a:p>
        </p:txBody>
      </p:sp>
      <p:pic>
        <p:nvPicPr>
          <p:cNvPr id="10" name="Graphic 9">
            <a:extLst>
              <a:ext uri="{FF2B5EF4-FFF2-40B4-BE49-F238E27FC236}">
                <a16:creationId xmlns:a16="http://schemas.microsoft.com/office/drawing/2014/main" id="{223D35AD-A587-4F73-8A4E-98C86E651D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68051" y="174274"/>
            <a:ext cx="1013552" cy="181798"/>
          </a:xfrm>
          <a:prstGeom prst="rect">
            <a:avLst/>
          </a:prstGeom>
        </p:spPr>
      </p:pic>
      <p:pic>
        <p:nvPicPr>
          <p:cNvPr id="11" name="Picture 10">
            <a:extLst>
              <a:ext uri="{FF2B5EF4-FFF2-40B4-BE49-F238E27FC236}">
                <a16:creationId xmlns:a16="http://schemas.microsoft.com/office/drawing/2014/main" id="{47A7E87B-8BC8-4F5F-B34A-8AF9426F8D1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3885408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3229536" y="495656"/>
            <a:ext cx="6081694"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lang="en-US" b="1" dirty="0">
                <a:solidFill>
                  <a:srgbClr val="662483"/>
                </a:solidFill>
                <a:latin typeface="Segoe UI" panose="020B0502040204020203" pitchFamily="34" charset="0"/>
                <a:ea typeface="Source Sans Pro Bold" panose="020B0703030403020204" pitchFamily="34" charset="0"/>
                <a:cs typeface="Segoe UI" panose="020B0502040204020203" pitchFamily="34" charset="0"/>
              </a:rPr>
              <a:t>Onboarding for remote workers</a:t>
            </a:r>
            <a:endParaRPr kumimoji="0" lang="en-GB" sz="3600" b="1" i="0" u="none" strike="noStrike" kern="1200" cap="none" spc="0" normalizeH="0" baseline="0" noProof="0" dirty="0">
              <a:ln>
                <a:noFill/>
              </a:ln>
              <a:solidFill>
                <a:srgbClr val="662483"/>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26" name="Rectangle 25">
            <a:extLst>
              <a:ext uri="{FF2B5EF4-FFF2-40B4-BE49-F238E27FC236}">
                <a16:creationId xmlns:a16="http://schemas.microsoft.com/office/drawing/2014/main" id="{DCA096D6-2F8E-431E-A871-04662A05611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9">
            <a:extLst>
              <a:ext uri="{FF2B5EF4-FFF2-40B4-BE49-F238E27FC236}">
                <a16:creationId xmlns:a16="http://schemas.microsoft.com/office/drawing/2014/main" id="{E32596E2-F21A-4B8C-BB0D-BBC2A4D6828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8" name="Rectangle 27">
            <a:extLst>
              <a:ext uri="{FF2B5EF4-FFF2-40B4-BE49-F238E27FC236}">
                <a16:creationId xmlns:a16="http://schemas.microsoft.com/office/drawing/2014/main" id="{0E64B43A-4EEB-45F2-BA95-19F653DB083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F85DE0CA-7BE8-4A4B-8A7B-70CB3554F76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5" name="Multimédia Online 4" title="Tips for Onboarding Remote Employees">
            <a:hlinkClick r:id="" action="ppaction://media"/>
            <a:extLst>
              <a:ext uri="{FF2B5EF4-FFF2-40B4-BE49-F238E27FC236}">
                <a16:creationId xmlns:a16="http://schemas.microsoft.com/office/drawing/2014/main" id="{88326A6C-375A-BD53-7AF5-9BCC6DE01515}"/>
              </a:ext>
            </a:extLst>
          </p:cNvPr>
          <p:cNvPicPr>
            <a:picLocks noRot="1" noChangeAspect="1"/>
          </p:cNvPicPr>
          <p:nvPr>
            <a:videoFile r:link="rId1"/>
          </p:nvPr>
        </p:nvPicPr>
        <p:blipFill>
          <a:blip r:embed="rId9"/>
          <a:stretch>
            <a:fillRect/>
          </a:stretch>
        </p:blipFill>
        <p:spPr>
          <a:xfrm>
            <a:off x="3771750" y="2281144"/>
            <a:ext cx="5368379" cy="3033134"/>
          </a:xfrm>
          <a:prstGeom prst="rect">
            <a:avLst/>
          </a:prstGeom>
        </p:spPr>
      </p:pic>
    </p:spTree>
    <p:extLst>
      <p:ext uri="{BB962C8B-B14F-4D97-AF65-F5344CB8AC3E}">
        <p14:creationId xmlns:p14="http://schemas.microsoft.com/office/powerpoint/2010/main" val="209033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2581835" y="1818845"/>
            <a:ext cx="7686825" cy="30220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GB" sz="4800" b="1" i="0" u="none" strike="noStrike" kern="1200" cap="none" spc="0" normalizeH="0" baseline="0" noProof="0" dirty="0">
                <a:ln>
                  <a:noFill/>
                </a:ln>
                <a:solidFill>
                  <a:srgbClr val="662483"/>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Activity 4: Welcome to my team.</a:t>
            </a:r>
          </a:p>
        </p:txBody>
      </p:sp>
      <p:sp>
        <p:nvSpPr>
          <p:cNvPr id="26" name="Rectangle 25">
            <a:extLst>
              <a:ext uri="{FF2B5EF4-FFF2-40B4-BE49-F238E27FC236}">
                <a16:creationId xmlns:a16="http://schemas.microsoft.com/office/drawing/2014/main" id="{DCA096D6-2F8E-431E-A871-04662A05611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9">
            <a:extLst>
              <a:ext uri="{FF2B5EF4-FFF2-40B4-BE49-F238E27FC236}">
                <a16:creationId xmlns:a16="http://schemas.microsoft.com/office/drawing/2014/main" id="{E32596E2-F21A-4B8C-BB0D-BBC2A4D682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8" name="Rectangle 27">
            <a:extLst>
              <a:ext uri="{FF2B5EF4-FFF2-40B4-BE49-F238E27FC236}">
                <a16:creationId xmlns:a16="http://schemas.microsoft.com/office/drawing/2014/main" id="{0E64B43A-4EEB-45F2-BA95-19F653DB083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F85DE0CA-7BE8-4A4B-8A7B-70CB3554F76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4233536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2199641" y="572937"/>
            <a:ext cx="7202544"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GB" sz="3600" b="1" i="0" u="none" strike="noStrike" kern="1200" cap="none" spc="0" normalizeH="0" baseline="0" noProof="0" dirty="0">
                <a:ln>
                  <a:noFill/>
                </a:ln>
                <a:solidFill>
                  <a:srgbClr val="662483"/>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Remote employee onboarding checklist</a:t>
            </a:r>
          </a:p>
        </p:txBody>
      </p:sp>
      <p:sp>
        <p:nvSpPr>
          <p:cNvPr id="9" name="Google Shape;1129;p41">
            <a:extLst>
              <a:ext uri="{FF2B5EF4-FFF2-40B4-BE49-F238E27FC236}">
                <a16:creationId xmlns:a16="http://schemas.microsoft.com/office/drawing/2014/main" id="{5CA13AD8-242A-4AB2-93D9-03A6E88B51AB}"/>
              </a:ext>
            </a:extLst>
          </p:cNvPr>
          <p:cNvSpPr txBox="1">
            <a:spLocks noGrp="1"/>
          </p:cNvSpPr>
          <p:nvPr/>
        </p:nvSpPr>
        <p:spPr>
          <a:xfrm>
            <a:off x="265169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bel"/>
              <a:buNone/>
              <a:tabLst/>
              <a:defRPr/>
            </a:pP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Send</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information</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technology</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equipments</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to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your</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new</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employee</a:t>
            </a:r>
            <a:endPar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endParaRPr kumimoji="0"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endParaRPr>
          </a:p>
        </p:txBody>
      </p:sp>
      <p:sp>
        <p:nvSpPr>
          <p:cNvPr id="11" name="Google Shape;1131;p41">
            <a:extLst>
              <a:ext uri="{FF2B5EF4-FFF2-40B4-BE49-F238E27FC236}">
                <a16:creationId xmlns:a16="http://schemas.microsoft.com/office/drawing/2014/main" id="{60D63B1F-373A-4F28-87A4-7F7A199B6734}"/>
              </a:ext>
            </a:extLst>
          </p:cNvPr>
          <p:cNvSpPr txBox="1">
            <a:spLocks noGrp="1"/>
          </p:cNvSpPr>
          <p:nvPr/>
        </p:nvSpPr>
        <p:spPr>
          <a:xfrm>
            <a:off x="504894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Help</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new</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employees</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complete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all</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of</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their</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paperworks</a:t>
            </a:r>
            <a:endParaRPr kumimoji="0"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a:p>
            <a:pPr marL="0" marR="0" lvl="0" indent="0" algn="ctr" defTabSz="914400" rtl="0" eaLnBrk="1" fontAlgn="auto" latinLnBrk="0" hangingPunct="1">
              <a:lnSpc>
                <a:spcPct val="100000"/>
              </a:lnSpc>
              <a:spcBef>
                <a:spcPts val="0"/>
              </a:spcBef>
              <a:spcAft>
                <a:spcPts val="0"/>
              </a:spcAft>
              <a:buClr>
                <a:prstClr val="white"/>
              </a:buClr>
              <a:buSzPts val="1400"/>
              <a:buFont typeface="Abel"/>
              <a:buNone/>
              <a:tabLst/>
              <a:defRPr/>
            </a:pPr>
            <a:endParaRPr kumimoji="0"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endParaRPr>
          </a:p>
        </p:txBody>
      </p:sp>
      <p:sp>
        <p:nvSpPr>
          <p:cNvPr id="13" name="Google Shape;1133;p41">
            <a:extLst>
              <a:ext uri="{FF2B5EF4-FFF2-40B4-BE49-F238E27FC236}">
                <a16:creationId xmlns:a16="http://schemas.microsoft.com/office/drawing/2014/main" id="{B2304488-4A77-4CF8-A4A7-9E8BE4E58B8C}"/>
              </a:ext>
            </a:extLst>
          </p:cNvPr>
          <p:cNvSpPr txBox="1">
            <a:spLocks noGrp="1"/>
          </p:cNvSpPr>
          <p:nvPr/>
        </p:nvSpPr>
        <p:spPr>
          <a:xfrm>
            <a:off x="744619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Send</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them</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the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employee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handbook</a:t>
            </a:r>
            <a:endParaRPr kumimoji="0"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a:p>
            <a:pPr marL="0" marR="0" lvl="0" indent="0" algn="ctr" defTabSz="914400" rtl="0" eaLnBrk="1" fontAlgn="auto" latinLnBrk="0" hangingPunct="1">
              <a:lnSpc>
                <a:spcPct val="100000"/>
              </a:lnSpc>
              <a:spcBef>
                <a:spcPts val="0"/>
              </a:spcBef>
              <a:spcAft>
                <a:spcPts val="0"/>
              </a:spcAft>
              <a:buClr>
                <a:prstClr val="white"/>
              </a:buClr>
              <a:buSzPts val="1400"/>
              <a:buFont typeface="Abel"/>
              <a:buNone/>
              <a:tabLst/>
              <a:defRPr/>
            </a:pPr>
            <a:endParaRPr kumimoji="0"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endParaRPr>
          </a:p>
        </p:txBody>
      </p:sp>
      <p:sp>
        <p:nvSpPr>
          <p:cNvPr id="15" name="Google Shape;1135;p41">
            <a:extLst>
              <a:ext uri="{FF2B5EF4-FFF2-40B4-BE49-F238E27FC236}">
                <a16:creationId xmlns:a16="http://schemas.microsoft.com/office/drawing/2014/main" id="{4A095844-A63A-44AC-93CC-3EF21D98453B}"/>
              </a:ext>
            </a:extLst>
          </p:cNvPr>
          <p:cNvSpPr txBox="1">
            <a:spLocks noGrp="1"/>
          </p:cNvSpPr>
          <p:nvPr/>
        </p:nvSpPr>
        <p:spPr>
          <a:xfrm>
            <a:off x="4113249" y="5465379"/>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white"/>
              </a:buClr>
              <a:buSzPts val="1400"/>
              <a:buFont typeface="Abel"/>
              <a:buNone/>
              <a:tabLst/>
              <a:defRPr/>
            </a:pP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Make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sure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all</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software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is</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installed</a:t>
            </a:r>
            <a:endParaRPr kumimoji="0"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p:txBody>
      </p:sp>
      <p:sp>
        <p:nvSpPr>
          <p:cNvPr id="17" name="Google Shape;1137;p41">
            <a:extLst>
              <a:ext uri="{FF2B5EF4-FFF2-40B4-BE49-F238E27FC236}">
                <a16:creationId xmlns:a16="http://schemas.microsoft.com/office/drawing/2014/main" id="{D5280029-04EE-4BB6-B535-5AB72521E4EF}"/>
              </a:ext>
            </a:extLst>
          </p:cNvPr>
          <p:cNvSpPr txBox="1">
            <a:spLocks noGrp="1"/>
          </p:cNvSpPr>
          <p:nvPr/>
        </p:nvSpPr>
        <p:spPr>
          <a:xfrm>
            <a:off x="6510499" y="5488483"/>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Introduce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the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new</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employee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inside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the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company</a:t>
            </a:r>
            <a:endParaRPr kumimoji="0"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a:p>
            <a:pPr marL="0" marR="0" lvl="0" indent="0" algn="ctr" defTabSz="914400" rtl="0" eaLnBrk="1" fontAlgn="auto" latinLnBrk="0" hangingPunct="1">
              <a:lnSpc>
                <a:spcPct val="100000"/>
              </a:lnSpc>
              <a:spcBef>
                <a:spcPts val="0"/>
              </a:spcBef>
              <a:spcAft>
                <a:spcPts val="0"/>
              </a:spcAft>
              <a:buClr>
                <a:prstClr val="white"/>
              </a:buClr>
              <a:buSzPts val="1400"/>
              <a:buFont typeface="Abel"/>
              <a:buNone/>
              <a:tabLst/>
              <a:defRPr/>
            </a:pPr>
            <a:endParaRPr kumimoji="0"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endParaRPr>
          </a:p>
        </p:txBody>
      </p:sp>
      <p:pic>
        <p:nvPicPr>
          <p:cNvPr id="41" name="Graphic 40">
            <a:extLst>
              <a:ext uri="{FF2B5EF4-FFF2-40B4-BE49-F238E27FC236}">
                <a16:creationId xmlns:a16="http://schemas.microsoft.com/office/drawing/2014/main" id="{73C5A8F2-10D4-41CF-8800-5F751B5958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1831" y="2054631"/>
            <a:ext cx="431135" cy="675977"/>
          </a:xfrm>
          <a:prstGeom prst="rect">
            <a:avLst/>
          </a:prstGeom>
        </p:spPr>
      </p:pic>
      <p:pic>
        <p:nvPicPr>
          <p:cNvPr id="47" name="Graphic 46">
            <a:extLst>
              <a:ext uri="{FF2B5EF4-FFF2-40B4-BE49-F238E27FC236}">
                <a16:creationId xmlns:a16="http://schemas.microsoft.com/office/drawing/2014/main" id="{DC846551-7565-4845-B629-3DAA6BA915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51641" y="2058054"/>
            <a:ext cx="466015" cy="660615"/>
          </a:xfrm>
          <a:prstGeom prst="rect">
            <a:avLst/>
          </a:prstGeom>
        </p:spPr>
      </p:pic>
      <p:pic>
        <p:nvPicPr>
          <p:cNvPr id="49" name="Graphic 48">
            <a:extLst>
              <a:ext uri="{FF2B5EF4-FFF2-40B4-BE49-F238E27FC236}">
                <a16:creationId xmlns:a16="http://schemas.microsoft.com/office/drawing/2014/main" id="{266B112A-875F-4C44-ACED-86340BFDF8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8891" y="2132973"/>
            <a:ext cx="466015" cy="675978"/>
          </a:xfrm>
          <a:prstGeom prst="rect">
            <a:avLst/>
          </a:prstGeom>
        </p:spPr>
      </p:pic>
      <p:pic>
        <p:nvPicPr>
          <p:cNvPr id="51" name="Graphic 50">
            <a:extLst>
              <a:ext uri="{FF2B5EF4-FFF2-40B4-BE49-F238E27FC236}">
                <a16:creationId xmlns:a16="http://schemas.microsoft.com/office/drawing/2014/main" id="{80642DD5-1589-4F61-BDE7-4E456FB23C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00578" y="4547421"/>
            <a:ext cx="496742" cy="650373"/>
          </a:xfrm>
          <a:prstGeom prst="rect">
            <a:avLst/>
          </a:prstGeom>
        </p:spPr>
      </p:pic>
      <p:pic>
        <p:nvPicPr>
          <p:cNvPr id="53" name="Graphic 52">
            <a:extLst>
              <a:ext uri="{FF2B5EF4-FFF2-40B4-BE49-F238E27FC236}">
                <a16:creationId xmlns:a16="http://schemas.microsoft.com/office/drawing/2014/main" id="{7621A13D-66FE-4C09-83C7-99EA2F1BF0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13191" y="4542299"/>
            <a:ext cx="466015" cy="660615"/>
          </a:xfrm>
          <a:prstGeom prst="rect">
            <a:avLst/>
          </a:prstGeom>
        </p:spPr>
      </p:pic>
      <p:sp>
        <p:nvSpPr>
          <p:cNvPr id="26" name="Rectangle 25">
            <a:extLst>
              <a:ext uri="{FF2B5EF4-FFF2-40B4-BE49-F238E27FC236}">
                <a16:creationId xmlns:a16="http://schemas.microsoft.com/office/drawing/2014/main" id="{DCA096D6-2F8E-431E-A871-04662A05611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9">
            <a:extLst>
              <a:ext uri="{FF2B5EF4-FFF2-40B4-BE49-F238E27FC236}">
                <a16:creationId xmlns:a16="http://schemas.microsoft.com/office/drawing/2014/main" id="{E32596E2-F21A-4B8C-BB0D-BBC2A4D6828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8" name="Rectangle 27">
            <a:extLst>
              <a:ext uri="{FF2B5EF4-FFF2-40B4-BE49-F238E27FC236}">
                <a16:creationId xmlns:a16="http://schemas.microsoft.com/office/drawing/2014/main" id="{0E64B43A-4EEB-45F2-BA95-19F653DB083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F85DE0CA-7BE8-4A4B-8A7B-70CB3554F763}"/>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370917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13" y="7125"/>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2612851" y="515258"/>
            <a:ext cx="7052123"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lgn="ctr">
              <a:buClr>
                <a:prstClr val="white"/>
              </a:buClr>
            </a:pPr>
            <a:r>
              <a:rPr kumimoji="0" lang="en-GB" sz="3600" b="1" i="0" u="none" strike="noStrike" kern="1200" cap="none" spc="0" normalizeH="0" baseline="0" noProof="0" dirty="0">
                <a:ln>
                  <a:noFill/>
                </a:ln>
                <a:solidFill>
                  <a:srgbClr val="662483"/>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Remote employee onboarding checklist</a:t>
            </a:r>
          </a:p>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endParaRPr kumimoji="0" lang="en-GB" sz="3600" b="1" i="0" u="none" strike="noStrike" kern="1200" cap="none" spc="0" normalizeH="0" baseline="0" noProof="0" dirty="0">
              <a:ln>
                <a:noFill/>
              </a:ln>
              <a:solidFill>
                <a:srgbClr val="662483"/>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9" name="Google Shape;1129;p41">
            <a:extLst>
              <a:ext uri="{FF2B5EF4-FFF2-40B4-BE49-F238E27FC236}">
                <a16:creationId xmlns:a16="http://schemas.microsoft.com/office/drawing/2014/main" id="{5CA13AD8-242A-4AB2-93D9-03A6E88B51AB}"/>
              </a:ext>
            </a:extLst>
          </p:cNvPr>
          <p:cNvSpPr txBox="1">
            <a:spLocks noGrp="1"/>
          </p:cNvSpPr>
          <p:nvPr/>
        </p:nvSpPr>
        <p:spPr>
          <a:xfrm>
            <a:off x="5264516" y="3429000"/>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Set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goals</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and</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expectationsw</a:t>
            </a:r>
            <a:endParaRPr kumimoji="0"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a:p>
            <a:pPr marL="0" marR="0" lvl="0" indent="0" algn="ctr" defTabSz="914400" rtl="0" eaLnBrk="1" fontAlgn="auto" latinLnBrk="0" hangingPunct="1">
              <a:lnSpc>
                <a:spcPct val="100000"/>
              </a:lnSpc>
              <a:spcBef>
                <a:spcPts val="0"/>
              </a:spcBef>
              <a:spcAft>
                <a:spcPts val="0"/>
              </a:spcAft>
              <a:buClr>
                <a:prstClr val="white"/>
              </a:buClr>
              <a:buSzPts val="1400"/>
              <a:buFont typeface="Abel"/>
              <a:buNone/>
              <a:tabLst/>
              <a:defRPr/>
            </a:pPr>
            <a:endParaRPr kumimoji="0"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endParaRPr>
          </a:p>
        </p:txBody>
      </p:sp>
      <p:sp>
        <p:nvSpPr>
          <p:cNvPr id="11" name="Google Shape;1131;p41">
            <a:extLst>
              <a:ext uri="{FF2B5EF4-FFF2-40B4-BE49-F238E27FC236}">
                <a16:creationId xmlns:a16="http://schemas.microsoft.com/office/drawing/2014/main" id="{60D63B1F-373A-4F28-87A4-7F7A199B6734}"/>
              </a:ext>
            </a:extLst>
          </p:cNvPr>
          <p:cNvSpPr txBox="1">
            <a:spLocks noGrp="1"/>
          </p:cNvSpPr>
          <p:nvPr/>
        </p:nvSpPr>
        <p:spPr>
          <a:xfrm>
            <a:off x="7661766" y="3429000"/>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Remoteemployee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team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building</a:t>
            </a:r>
            <a:endParaRPr kumimoji="0"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a:p>
            <a:pPr marL="0" marR="0" lvl="0" indent="0" algn="ctr" defTabSz="914400" rtl="0" eaLnBrk="1" fontAlgn="auto" latinLnBrk="0" hangingPunct="1">
              <a:lnSpc>
                <a:spcPct val="100000"/>
              </a:lnSpc>
              <a:spcBef>
                <a:spcPts val="0"/>
              </a:spcBef>
              <a:spcAft>
                <a:spcPts val="0"/>
              </a:spcAft>
              <a:buClr>
                <a:prstClr val="white"/>
              </a:buClr>
              <a:buSzPts val="1400"/>
              <a:buFont typeface="Abel"/>
              <a:buNone/>
              <a:tabLst/>
              <a:defRPr/>
            </a:pPr>
            <a:endParaRPr kumimoji="0"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endParaRPr>
          </a:p>
        </p:txBody>
      </p:sp>
      <p:sp>
        <p:nvSpPr>
          <p:cNvPr id="13" name="Google Shape;1133;p41">
            <a:extLst>
              <a:ext uri="{FF2B5EF4-FFF2-40B4-BE49-F238E27FC236}">
                <a16:creationId xmlns:a16="http://schemas.microsoft.com/office/drawing/2014/main" id="{B2304488-4A77-4CF8-A4A7-9E8BE4E58B8C}"/>
              </a:ext>
            </a:extLst>
          </p:cNvPr>
          <p:cNvSpPr txBox="1">
            <a:spLocks noGrp="1"/>
          </p:cNvSpPr>
          <p:nvPr/>
        </p:nvSpPr>
        <p:spPr>
          <a:xfrm>
            <a:off x="3741663" y="5462195"/>
            <a:ext cx="2206349"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pt-PT" sz="1600" b="0" i="0" u="none" strike="noStrike" kern="1200" cap="none" spc="0" normalizeH="0" baseline="0" noProof="0" dirty="0" err="1">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rPr>
              <a:t>Create</a:t>
            </a:r>
            <a:r>
              <a:rPr kumimoji="0" lang="pt-PT"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rPr>
              <a:t>consistent</a:t>
            </a:r>
            <a:r>
              <a:rPr kumimoji="0" lang="pt-PT"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rPr>
              <a:t> check-ins</a:t>
            </a:r>
            <a:endParaRPr kumimoji="0" sz="1600" b="0" i="0" u="none" strike="noStrike" kern="1200" cap="none" spc="0" normalizeH="0" baseline="0" noProof="0" dirty="0">
              <a:ln>
                <a:noFill/>
              </a:ln>
              <a:solidFill>
                <a:prstClr val="white"/>
              </a:solidFill>
              <a:effectLst/>
              <a:uLnTx/>
              <a:uFillTx/>
              <a:latin typeface="Grandview" panose="020B0502040204020203" pitchFamily="34" charset="0"/>
              <a:ea typeface="Source Sans Pro" panose="020B0503030403020204" pitchFamily="34" charset="0"/>
              <a:cs typeface="Arial" panose="020B0604020202020204" pitchFamily="34" charset="0"/>
              <a:sym typeface="Abel"/>
            </a:endParaRPr>
          </a:p>
        </p:txBody>
      </p:sp>
      <p:sp>
        <p:nvSpPr>
          <p:cNvPr id="15" name="Google Shape;1135;p41">
            <a:extLst>
              <a:ext uri="{FF2B5EF4-FFF2-40B4-BE49-F238E27FC236}">
                <a16:creationId xmlns:a16="http://schemas.microsoft.com/office/drawing/2014/main" id="{4A095844-A63A-44AC-93CC-3EF21D98453B}"/>
              </a:ext>
            </a:extLst>
          </p:cNvPr>
          <p:cNvSpPr txBox="1">
            <a:spLocks noGrp="1"/>
          </p:cNvSpPr>
          <p:nvPr/>
        </p:nvSpPr>
        <p:spPr>
          <a:xfrm>
            <a:off x="6761120" y="5555354"/>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white"/>
              </a:buClr>
              <a:buSzPts val="1400"/>
              <a:buFont typeface="Abel"/>
              <a:buNone/>
              <a:tabLst/>
              <a:defRPr/>
            </a:pP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Arrange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an</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in-person</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meetings</a:t>
            </a:r>
            <a:endParaRPr kumimoji="0"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p:txBody>
      </p:sp>
      <p:sp>
        <p:nvSpPr>
          <p:cNvPr id="26" name="Rectangle 25">
            <a:extLst>
              <a:ext uri="{FF2B5EF4-FFF2-40B4-BE49-F238E27FC236}">
                <a16:creationId xmlns:a16="http://schemas.microsoft.com/office/drawing/2014/main" id="{DCA096D6-2F8E-431E-A871-04662A05611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9">
            <a:extLst>
              <a:ext uri="{FF2B5EF4-FFF2-40B4-BE49-F238E27FC236}">
                <a16:creationId xmlns:a16="http://schemas.microsoft.com/office/drawing/2014/main" id="{E32596E2-F21A-4B8C-BB0D-BBC2A4D682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8" name="Rectangle 27">
            <a:extLst>
              <a:ext uri="{FF2B5EF4-FFF2-40B4-BE49-F238E27FC236}">
                <a16:creationId xmlns:a16="http://schemas.microsoft.com/office/drawing/2014/main" id="{0E64B43A-4EEB-45F2-BA95-19F653DB083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F85DE0CA-7BE8-4A4B-8A7B-70CB3554F76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3" name="CaixaDeTexto 22">
            <a:extLst>
              <a:ext uri="{FF2B5EF4-FFF2-40B4-BE49-F238E27FC236}">
                <a16:creationId xmlns:a16="http://schemas.microsoft.com/office/drawing/2014/main" id="{5E8BEB4A-0D46-5EFA-A399-8E033C3EDBB2}"/>
              </a:ext>
            </a:extLst>
          </p:cNvPr>
          <p:cNvSpPr txBox="1"/>
          <p:nvPr/>
        </p:nvSpPr>
        <p:spPr>
          <a:xfrm>
            <a:off x="5965941" y="2064937"/>
            <a:ext cx="489619" cy="11903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7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sym typeface="Fjalla One"/>
              </a:rPr>
              <a:t>7</a:t>
            </a:r>
          </a:p>
        </p:txBody>
      </p:sp>
      <p:pic>
        <p:nvPicPr>
          <p:cNvPr id="39" name="Graphic 40">
            <a:extLst>
              <a:ext uri="{FF2B5EF4-FFF2-40B4-BE49-F238E27FC236}">
                <a16:creationId xmlns:a16="http://schemas.microsoft.com/office/drawing/2014/main" id="{D35F1B0A-C542-05EC-42FE-3B75446ECE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30631" y="4569333"/>
            <a:ext cx="431135" cy="675977"/>
          </a:xfrm>
          <a:prstGeom prst="rect">
            <a:avLst/>
          </a:prstGeom>
        </p:spPr>
      </p:pic>
      <p:sp>
        <p:nvSpPr>
          <p:cNvPr id="40" name="CaixaDeTexto 39">
            <a:extLst>
              <a:ext uri="{FF2B5EF4-FFF2-40B4-BE49-F238E27FC236}">
                <a16:creationId xmlns:a16="http://schemas.microsoft.com/office/drawing/2014/main" id="{FA227A7D-BBDF-2516-AB67-0FC4B809EC92}"/>
              </a:ext>
            </a:extLst>
          </p:cNvPr>
          <p:cNvSpPr txBox="1"/>
          <p:nvPr/>
        </p:nvSpPr>
        <p:spPr>
          <a:xfrm>
            <a:off x="8363191" y="2064938"/>
            <a:ext cx="489619" cy="11903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7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sym typeface="Fjalla One"/>
              </a:rPr>
              <a:t>8</a:t>
            </a:r>
          </a:p>
        </p:txBody>
      </p:sp>
      <p:sp>
        <p:nvSpPr>
          <p:cNvPr id="42" name="CaixaDeTexto 41">
            <a:extLst>
              <a:ext uri="{FF2B5EF4-FFF2-40B4-BE49-F238E27FC236}">
                <a16:creationId xmlns:a16="http://schemas.microsoft.com/office/drawing/2014/main" id="{2B18A5ED-06A8-6272-6E79-B809BA007C94}"/>
              </a:ext>
            </a:extLst>
          </p:cNvPr>
          <p:cNvSpPr txBox="1"/>
          <p:nvPr/>
        </p:nvSpPr>
        <p:spPr>
          <a:xfrm>
            <a:off x="4518516" y="4250333"/>
            <a:ext cx="464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7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sym typeface="Fjalla One"/>
              </a:rPr>
              <a:t>9</a:t>
            </a:r>
          </a:p>
        </p:txBody>
      </p:sp>
      <p:sp>
        <p:nvSpPr>
          <p:cNvPr id="43" name="CaixaDeTexto 42">
            <a:extLst>
              <a:ext uri="{FF2B5EF4-FFF2-40B4-BE49-F238E27FC236}">
                <a16:creationId xmlns:a16="http://schemas.microsoft.com/office/drawing/2014/main" id="{AAD2DD0C-7722-383E-906E-BFF56D3666F3}"/>
              </a:ext>
            </a:extLst>
          </p:cNvPr>
          <p:cNvSpPr txBox="1"/>
          <p:nvPr/>
        </p:nvSpPr>
        <p:spPr>
          <a:xfrm>
            <a:off x="7567751" y="4307158"/>
            <a:ext cx="464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72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sym typeface="Fjalla One"/>
              </a:rPr>
              <a:t>0</a:t>
            </a:r>
          </a:p>
        </p:txBody>
      </p:sp>
      <p:sp>
        <p:nvSpPr>
          <p:cNvPr id="2" name="Google Shape;1139;p41">
            <a:extLst>
              <a:ext uri="{FF2B5EF4-FFF2-40B4-BE49-F238E27FC236}">
                <a16:creationId xmlns:a16="http://schemas.microsoft.com/office/drawing/2014/main" id="{738DE12C-27A4-7873-10FE-F810EA05EB13}"/>
              </a:ext>
            </a:extLst>
          </p:cNvPr>
          <p:cNvSpPr txBox="1">
            <a:spLocks noGrp="1"/>
          </p:cNvSpPr>
          <p:nvPr/>
        </p:nvSpPr>
        <p:spPr>
          <a:xfrm>
            <a:off x="2805963" y="3434466"/>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0"/>
              </a:spcAft>
              <a:buClr>
                <a:prstClr val="white"/>
              </a:buClr>
              <a:buSzPts val="1400"/>
              <a:buFont typeface="Abel"/>
              <a:buNone/>
              <a:tabLst/>
              <a:defRPr/>
            </a:pP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Train</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your</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remote</a:t>
            </a:r>
            <a:r>
              <a:rPr kumimoji="0" lang="pt-PT"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 </a:t>
            </a:r>
            <a:r>
              <a:rPr kumimoji="0" lang="pt-PT" sz="1600" b="0" i="0" u="none" strike="noStrike" kern="1200" cap="none" spc="0" normalizeH="0" baseline="0" noProof="0" dirty="0" err="1">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rPr>
              <a:t>employees</a:t>
            </a:r>
            <a:endParaRPr kumimoji="0" sz="1600" b="0" i="0" u="none" strike="noStrike" kern="1200" cap="none" spc="0" normalizeH="0" baseline="0" noProof="0" dirty="0">
              <a:ln>
                <a:noFill/>
              </a:ln>
              <a:solidFill>
                <a:prstClr val="white"/>
              </a:solidFill>
              <a:effectLst/>
              <a:uLnTx/>
              <a:uFillTx/>
              <a:latin typeface="Segoe UI" panose="020B0502040204020203" pitchFamily="34" charset="0"/>
              <a:ea typeface="Source Sans Pro" panose="020B0503030403020204" pitchFamily="34" charset="0"/>
              <a:cs typeface="Segoe UI" panose="020B0502040204020203" pitchFamily="34" charset="0"/>
              <a:sym typeface="Abel"/>
            </a:endParaRPr>
          </a:p>
        </p:txBody>
      </p:sp>
      <p:pic>
        <p:nvPicPr>
          <p:cNvPr id="4" name="Graphic 54">
            <a:extLst>
              <a:ext uri="{FF2B5EF4-FFF2-40B4-BE49-F238E27FC236}">
                <a16:creationId xmlns:a16="http://schemas.microsoft.com/office/drawing/2014/main" id="{C8F5A577-7969-6306-5224-90D99D4779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04631" y="2325698"/>
            <a:ext cx="460894" cy="675978"/>
          </a:xfrm>
          <a:prstGeom prst="rect">
            <a:avLst/>
          </a:prstGeom>
        </p:spPr>
      </p:pic>
    </p:spTree>
    <p:extLst>
      <p:ext uri="{BB962C8B-B14F-4D97-AF65-F5344CB8AC3E}">
        <p14:creationId xmlns:p14="http://schemas.microsoft.com/office/powerpoint/2010/main" val="4177700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262" t="6246"/>
          <a:stretch/>
        </p:blipFill>
        <p:spPr>
          <a:xfrm rot="10800000">
            <a:off x="688828" y="869467"/>
            <a:ext cx="11589233" cy="5988533"/>
          </a:xfrm>
          <a:prstGeom prst="rect">
            <a:avLst/>
          </a:prstGeom>
        </p:spPr>
      </p:pic>
      <p:sp>
        <p:nvSpPr>
          <p:cNvPr id="7" name="TextBox 6">
            <a:extLst>
              <a:ext uri="{FF2B5EF4-FFF2-40B4-BE49-F238E27FC236}">
                <a16:creationId xmlns:a16="http://schemas.microsoft.com/office/drawing/2014/main" id="{1F6939BD-C1A0-4275-8F03-125F5ED3DCD2}"/>
              </a:ext>
            </a:extLst>
          </p:cNvPr>
          <p:cNvSpPr txBox="1"/>
          <p:nvPr/>
        </p:nvSpPr>
        <p:spPr>
          <a:xfrm>
            <a:off x="2538075" y="2053372"/>
            <a:ext cx="71158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lang="en-US" sz="2000" dirty="0">
                <a:solidFill>
                  <a:prstClr val="black"/>
                </a:solidFill>
                <a:latin typeface="Segoe UI" panose="020B0502040204020203" pitchFamily="34" charset="0"/>
                <a:cs typeface="Segoe UI" panose="020B0502040204020203" pitchFamily="34" charset="0"/>
              </a:rPr>
              <a:t>Remote work is new, which makes remote management uncharted territory. You can overcome the challenges of managing a remote team with an openness to learning and receiving feedback.</a:t>
            </a:r>
          </a:p>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Whether full-time or hybrid, with the right technology and employee engagement solutions, managing remote workers can be just as rewarding—and productive—as managing an in-house team.</a:t>
            </a:r>
            <a:endParaRPr kumimoji="0" lang="en-IE"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CaixaDeTexto 2">
            <a:extLst>
              <a:ext uri="{FF2B5EF4-FFF2-40B4-BE49-F238E27FC236}">
                <a16:creationId xmlns:a16="http://schemas.microsoft.com/office/drawing/2014/main" id="{9F1E3C51-735B-632D-3CEC-7B1366CD6663}"/>
              </a:ext>
            </a:extLst>
          </p:cNvPr>
          <p:cNvSpPr txBox="1"/>
          <p:nvPr/>
        </p:nvSpPr>
        <p:spPr>
          <a:xfrm>
            <a:off x="7339404" y="6551845"/>
            <a:ext cx="618026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A Guide for Remote Managers: Seven Strategies to Improve Remote Management — Remote Habits</a:t>
            </a:r>
            <a:endParaRPr kumimoji="0" lang="pt-PT"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697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262" t="6246"/>
          <a:stretch/>
        </p:blipFill>
        <p:spPr>
          <a:xfrm rot="10800000">
            <a:off x="688828" y="869467"/>
            <a:ext cx="11589233" cy="5988533"/>
          </a:xfrm>
          <a:prstGeom prst="rect">
            <a:avLst/>
          </a:prstGeom>
        </p:spPr>
      </p:pic>
      <p:sp>
        <p:nvSpPr>
          <p:cNvPr id="7" name="TextBox 6">
            <a:extLst>
              <a:ext uri="{FF2B5EF4-FFF2-40B4-BE49-F238E27FC236}">
                <a16:creationId xmlns:a16="http://schemas.microsoft.com/office/drawing/2014/main" id="{1F6939BD-C1A0-4275-8F03-125F5ED3DCD2}"/>
              </a:ext>
            </a:extLst>
          </p:cNvPr>
          <p:cNvSpPr txBox="1"/>
          <p:nvPr/>
        </p:nvSpPr>
        <p:spPr>
          <a:xfrm>
            <a:off x="2925519" y="2417183"/>
            <a:ext cx="711584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IE" sz="4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Reflections </a:t>
            </a:r>
            <a:endParaRPr lang="en-IE" sz="4400" dirty="0">
              <a:solidFill>
                <a:prstClr val="black"/>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IE" sz="4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My next move</a:t>
            </a:r>
            <a:r>
              <a:rPr lang="en-IE" sz="4400" dirty="0">
                <a:solidFill>
                  <a:prstClr val="black"/>
                </a:solidFill>
                <a:latin typeface="Segoe UI" panose="020B0502040204020203" pitchFamily="34" charset="0"/>
                <a:cs typeface="Segoe UI" panose="020B0502040204020203" pitchFamily="34" charset="0"/>
              </a:rPr>
              <a:t>.</a:t>
            </a:r>
            <a:endParaRPr kumimoji="0" lang="en-IE" sz="4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CaixaDeTexto 2">
            <a:extLst>
              <a:ext uri="{FF2B5EF4-FFF2-40B4-BE49-F238E27FC236}">
                <a16:creationId xmlns:a16="http://schemas.microsoft.com/office/drawing/2014/main" id="{9F1E3C51-735B-632D-3CEC-7B1366CD6663}"/>
              </a:ext>
            </a:extLst>
          </p:cNvPr>
          <p:cNvSpPr txBox="1"/>
          <p:nvPr/>
        </p:nvSpPr>
        <p:spPr>
          <a:xfrm>
            <a:off x="7339404" y="6551845"/>
            <a:ext cx="618026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A Guide for Remote Managers: Seven Strategies to Improve Remote Management — Remote Habits</a:t>
            </a:r>
            <a:endParaRPr kumimoji="0" lang="pt-PT"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59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4191000" y="974011"/>
            <a:ext cx="3810000" cy="189947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9">
            <a:extLst>
              <a:ext uri="{FF2B5EF4-FFF2-40B4-BE49-F238E27FC236}">
                <a16:creationId xmlns:a16="http://schemas.microsoft.com/office/drawing/2014/main" id="{6A6A19EF-79E9-4721-BC94-4372A5743E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179341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262" t="6246"/>
          <a:stretch/>
        </p:blipFill>
        <p:spPr>
          <a:xfrm rot="10800000">
            <a:off x="688828" y="869467"/>
            <a:ext cx="11589233" cy="5988533"/>
          </a:xfrm>
          <a:prstGeom prst="rect">
            <a:avLst/>
          </a:prstGeom>
        </p:spPr>
      </p:pic>
      <p:sp>
        <p:nvSpPr>
          <p:cNvPr id="7" name="TextBox 6">
            <a:extLst>
              <a:ext uri="{FF2B5EF4-FFF2-40B4-BE49-F238E27FC236}">
                <a16:creationId xmlns:a16="http://schemas.microsoft.com/office/drawing/2014/main" id="{1F6939BD-C1A0-4275-8F03-125F5ED3DCD2}"/>
              </a:ext>
            </a:extLst>
          </p:cNvPr>
          <p:cNvSpPr txBox="1"/>
          <p:nvPr/>
        </p:nvSpPr>
        <p:spPr>
          <a:xfrm>
            <a:off x="2293620" y="2299443"/>
            <a:ext cx="7361887"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lang="en-US" sz="2000" dirty="0">
                <a:solidFill>
                  <a:prstClr val="black"/>
                </a:solidFill>
                <a:latin typeface="Segoe UI" panose="020B0502040204020203" pitchFamily="34" charset="0"/>
                <a:cs typeface="Segoe UI" panose="020B0502040204020203" pitchFamily="34" charset="0"/>
              </a:rPr>
              <a:t>“From a leadership perspective, it's common for remote managers to find it difficult to manage remote teams compared to teams in an office environment. Leading groups and people remotely is very different in that you have to create relationships, build trust, and create a transparent and supportive environment for everyone to thrive—all over a computer screen.”</a:t>
            </a:r>
            <a:endParaRPr lang="en-IE" sz="2000" dirty="0">
              <a:solidFill>
                <a:prstClr val="black"/>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CaixaDeTexto 2">
            <a:extLst>
              <a:ext uri="{FF2B5EF4-FFF2-40B4-BE49-F238E27FC236}">
                <a16:creationId xmlns:a16="http://schemas.microsoft.com/office/drawing/2014/main" id="{9F1E3C51-735B-632D-3CEC-7B1366CD6663}"/>
              </a:ext>
            </a:extLst>
          </p:cNvPr>
          <p:cNvSpPr txBox="1"/>
          <p:nvPr/>
        </p:nvSpPr>
        <p:spPr>
          <a:xfrm>
            <a:off x="7339404" y="6551845"/>
            <a:ext cx="6180268" cy="230832"/>
          </a:xfrm>
          <a:prstGeom prst="rect">
            <a:avLst/>
          </a:prstGeom>
          <a:noFill/>
        </p:spPr>
        <p:txBody>
          <a:bodyPr wrap="square">
            <a:spAutoFit/>
          </a:bodyPr>
          <a:lstStyle/>
          <a:p>
            <a:r>
              <a:rPr lang="en-US" sz="900" dirty="0">
                <a:hlinkClick r:id="rId7"/>
              </a:rPr>
              <a:t>A Guide for Remote Managers: Seven Strategies to Improve Remote Management — Remote Habits</a:t>
            </a:r>
            <a:endParaRPr lang="pt-PT" sz="900" dirty="0"/>
          </a:p>
        </p:txBody>
      </p:sp>
    </p:spTree>
    <p:extLst>
      <p:ext uri="{BB962C8B-B14F-4D97-AF65-F5344CB8AC3E}">
        <p14:creationId xmlns:p14="http://schemas.microsoft.com/office/powerpoint/2010/main" val="100954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A6FAB3A-B4D0-419C-9BB6-20170818278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474" t="11267"/>
          <a:stretch/>
        </p:blipFill>
        <p:spPr>
          <a:xfrm>
            <a:off x="0" y="-1"/>
            <a:ext cx="10642638" cy="5760721"/>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7" name="Graphic 6">
            <a:extLst>
              <a:ext uri="{FF2B5EF4-FFF2-40B4-BE49-F238E27FC236}">
                <a16:creationId xmlns:a16="http://schemas.microsoft.com/office/drawing/2014/main" id="{7830F3B9-033A-4C47-85C4-D19858DA04A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6584" t="8332"/>
          <a:stretch/>
        </p:blipFill>
        <p:spPr>
          <a:xfrm rot="10800000">
            <a:off x="740226" y="968008"/>
            <a:ext cx="11451774" cy="5889991"/>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66589"/>
            <a:ext cx="7858157" cy="3683000"/>
          </a:xfrm>
          <a:prstGeom prst="roundRect">
            <a:avLst>
              <a:gd name="adj" fmla="val 7357"/>
            </a:avLst>
          </a:prstGeom>
          <a:solidFill>
            <a:schemeClr val="bg1"/>
          </a:solidFill>
          <a:ln w="57150">
            <a:solidFill>
              <a:srgbClr val="66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445296" y="1582740"/>
            <a:ext cx="7014257" cy="646331"/>
          </a:xfrm>
          <a:prstGeom prst="rect">
            <a:avLst/>
          </a:prstGeom>
          <a:noFill/>
        </p:spPr>
        <p:txBody>
          <a:bodyPr wrap="square">
            <a:spAutoFit/>
          </a:bodyPr>
          <a:lstStyle/>
          <a:p>
            <a:r>
              <a:rPr lang="en-IE" sz="3600" b="1" dirty="0">
                <a:solidFill>
                  <a:srgbClr val="BE1522"/>
                </a:solidFill>
                <a:latin typeface="Segoe UI" panose="020B0502040204020203" pitchFamily="34" charset="0"/>
                <a:cs typeface="Segoe UI" panose="020B0502040204020203" pitchFamily="34" charset="0"/>
              </a:rPr>
              <a:t>What is remote work?</a:t>
            </a:r>
          </a:p>
        </p:txBody>
      </p:sp>
      <p:sp>
        <p:nvSpPr>
          <p:cNvPr id="16" name="TextBox 15">
            <a:extLst>
              <a:ext uri="{FF2B5EF4-FFF2-40B4-BE49-F238E27FC236}">
                <a16:creationId xmlns:a16="http://schemas.microsoft.com/office/drawing/2014/main" id="{7CCBE002-9590-4D67-9ED4-3A8F6ABCBCC8}"/>
              </a:ext>
            </a:extLst>
          </p:cNvPr>
          <p:cNvSpPr txBox="1"/>
          <p:nvPr/>
        </p:nvSpPr>
        <p:spPr>
          <a:xfrm>
            <a:off x="2510452" y="2545222"/>
            <a:ext cx="7424491" cy="1631216"/>
          </a:xfrm>
          <a:prstGeom prst="rect">
            <a:avLst/>
          </a:prstGeom>
          <a:noFill/>
        </p:spPr>
        <p:txBody>
          <a:bodyPr wrap="square" rtlCol="0">
            <a:spAutoFit/>
          </a:bodyPr>
          <a:lstStyle/>
          <a:p>
            <a:pPr marL="0" lvl="0" indent="0" algn="just">
              <a:buClr>
                <a:schemeClr val="dk1"/>
              </a:buClr>
              <a:buSzPts val="1100"/>
              <a:buNone/>
            </a:pPr>
            <a:r>
              <a:rPr lang="en-US" sz="2000" dirty="0">
                <a:latin typeface="Segoe UI" panose="020B0502040204020203" pitchFamily="34" charset="0"/>
                <a:ea typeface="Source Sans Pro" panose="020B0503030403020204" pitchFamily="34" charset="0"/>
                <a:cs typeface="Segoe UI" panose="020B0502040204020203" pitchFamily="34" charset="0"/>
              </a:rPr>
              <a:t>Any job carried out away from an actual office setting is essentially considered remote work. Employees who work remotely have the freedom to do their tasks from any location, whether at home or on the go, while remaining productive and connected to their team and workplace.</a:t>
            </a:r>
          </a:p>
        </p:txBody>
      </p:sp>
      <p:pic>
        <p:nvPicPr>
          <p:cNvPr id="10" name="Graphic 9">
            <a:extLst>
              <a:ext uri="{FF2B5EF4-FFF2-40B4-BE49-F238E27FC236}">
                <a16:creationId xmlns:a16="http://schemas.microsoft.com/office/drawing/2014/main" id="{223D35AD-A587-4F73-8A4E-98C86E651D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68051" y="174274"/>
            <a:ext cx="1013552" cy="181798"/>
          </a:xfrm>
          <a:prstGeom prst="rect">
            <a:avLst/>
          </a:prstGeom>
        </p:spPr>
      </p:pic>
      <p:pic>
        <p:nvPicPr>
          <p:cNvPr id="11" name="Picture 10">
            <a:extLst>
              <a:ext uri="{FF2B5EF4-FFF2-40B4-BE49-F238E27FC236}">
                <a16:creationId xmlns:a16="http://schemas.microsoft.com/office/drawing/2014/main" id="{47A7E87B-8BC8-4F5F-B34A-8AF9426F8D1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675882" y="716024"/>
            <a:ext cx="5594181" cy="491738"/>
          </a:xfrm>
        </p:spPr>
        <p:txBody>
          <a:bodyPr>
            <a:noAutofit/>
          </a:bodyPr>
          <a:lstStyle/>
          <a:p>
            <a:pPr algn="ctr"/>
            <a:r>
              <a:rPr lang="en-IE" sz="3600" b="1" dirty="0">
                <a:solidFill>
                  <a:srgbClr val="BE1522"/>
                </a:solidFill>
                <a:latin typeface="Segoe UI" panose="020B0502040204020203" pitchFamily="34" charset="0"/>
                <a:ea typeface="Source Sans Pro Bold" panose="020B0703030403020204" pitchFamily="34" charset="0"/>
                <a:cs typeface="Segoe UI" panose="020B0502040204020203" pitchFamily="34" charset="0"/>
              </a:rPr>
              <a:t> </a:t>
            </a:r>
            <a:r>
              <a:rPr lang="pt-PT" sz="3600" b="1" dirty="0" err="1">
                <a:solidFill>
                  <a:srgbClr val="BE1522"/>
                </a:solidFill>
                <a:latin typeface="Segoe UI" panose="020B0502040204020203" pitchFamily="34" charset="0"/>
                <a:cs typeface="Segoe UI" panose="020B0502040204020203" pitchFamily="34" charset="0"/>
              </a:rPr>
              <a:t>Remote</a:t>
            </a:r>
            <a:r>
              <a:rPr lang="pt-PT" sz="3600" b="1" dirty="0">
                <a:solidFill>
                  <a:srgbClr val="BE1522"/>
                </a:solidFill>
                <a:latin typeface="Segoe UI" panose="020B0502040204020203" pitchFamily="34" charset="0"/>
                <a:cs typeface="Segoe UI" panose="020B0502040204020203" pitchFamily="34" charset="0"/>
              </a:rPr>
              <a:t> </a:t>
            </a:r>
            <a:r>
              <a:rPr lang="pt-PT" sz="3600" b="1" dirty="0" err="1">
                <a:solidFill>
                  <a:srgbClr val="BE1522"/>
                </a:solidFill>
                <a:latin typeface="Segoe UI" panose="020B0502040204020203" pitchFamily="34" charset="0"/>
                <a:cs typeface="Segoe UI" panose="020B0502040204020203" pitchFamily="34" charset="0"/>
              </a:rPr>
              <a:t>work</a:t>
            </a:r>
            <a:r>
              <a:rPr lang="pt-PT" sz="3600" b="1" dirty="0">
                <a:solidFill>
                  <a:srgbClr val="BE1522"/>
                </a:solidFill>
                <a:latin typeface="Segoe UI" panose="020B0502040204020203" pitchFamily="34" charset="0"/>
                <a:cs typeface="Segoe UI" panose="020B0502040204020203" pitchFamily="34" charset="0"/>
              </a:rPr>
              <a:t> </a:t>
            </a:r>
            <a:r>
              <a:rPr lang="pt-PT" sz="3600" b="1" dirty="0" err="1">
                <a:solidFill>
                  <a:srgbClr val="BE1522"/>
                </a:solidFill>
                <a:latin typeface="Segoe UI" panose="020B0502040204020203" pitchFamily="34" charset="0"/>
                <a:cs typeface="Segoe UI" panose="020B0502040204020203" pitchFamily="34" charset="0"/>
              </a:rPr>
              <a:t>statistics</a:t>
            </a:r>
            <a:br>
              <a:rPr lang="pt-PT" sz="1400" b="1" i="0" dirty="0">
                <a:solidFill>
                  <a:srgbClr val="38382C"/>
                </a:solidFill>
                <a:effectLst/>
                <a:latin typeface="Proxima Nova Rg"/>
              </a:rPr>
            </a:br>
            <a:endParaRPr lang="en-IE" sz="3600" b="1" dirty="0">
              <a:solidFill>
                <a:srgbClr val="BE1522"/>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61%</a:t>
            </a:r>
          </a:p>
        </p:txBody>
      </p:sp>
      <p:sp>
        <p:nvSpPr>
          <p:cNvPr id="15" name="Title 1">
            <a:extLst>
              <a:ext uri="{FF2B5EF4-FFF2-40B4-BE49-F238E27FC236}">
                <a16:creationId xmlns:a16="http://schemas.microsoft.com/office/drawing/2014/main" id="{B613844C-D20E-4B6B-9B38-0014A6A395E0}"/>
              </a:ext>
            </a:extLst>
          </p:cNvPr>
          <p:cNvSpPr txBox="1">
            <a:spLocks/>
          </p:cNvSpPr>
          <p:nvPr/>
        </p:nvSpPr>
        <p:spPr>
          <a:xfrm>
            <a:off x="3741209" y="1458437"/>
            <a:ext cx="7261149"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Employees prefer being fully remote. </a:t>
            </a:r>
          </a:p>
        </p:txBody>
      </p:sp>
      <p:sp>
        <p:nvSpPr>
          <p:cNvPr id="16" name="Title 1">
            <a:extLst>
              <a:ext uri="{FF2B5EF4-FFF2-40B4-BE49-F238E27FC236}">
                <a16:creationId xmlns:a16="http://schemas.microsoft.com/office/drawing/2014/main"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76%</a:t>
            </a:r>
          </a:p>
        </p:txBody>
      </p:sp>
      <p:sp>
        <p:nvSpPr>
          <p:cNvPr id="17" name="Title 1">
            <a:extLst>
              <a:ext uri="{FF2B5EF4-FFF2-40B4-BE49-F238E27FC236}">
                <a16:creationId xmlns:a16="http://schemas.microsoft.com/office/drawing/2014/main" id="{38F59BD4-4CAA-4F4C-85FB-5C87043F4003}"/>
              </a:ext>
            </a:extLst>
          </p:cNvPr>
          <p:cNvSpPr txBox="1">
            <a:spLocks/>
          </p:cNvSpPr>
          <p:nvPr/>
        </p:nvSpPr>
        <p:spPr>
          <a:xfrm>
            <a:off x="3741209" y="2720838"/>
            <a:ext cx="7261149"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New hires agree they have what they need to do their job from home.</a:t>
            </a:r>
          </a:p>
        </p:txBody>
      </p:sp>
      <p:sp>
        <p:nvSpPr>
          <p:cNvPr id="18" name="Title 1">
            <a:extLst>
              <a:ext uri="{FF2B5EF4-FFF2-40B4-BE49-F238E27FC236}">
                <a16:creationId xmlns:a16="http://schemas.microsoft.com/office/drawing/2014/main"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77%</a:t>
            </a:r>
          </a:p>
        </p:txBody>
      </p:sp>
      <p:sp>
        <p:nvSpPr>
          <p:cNvPr id="19" name="Title 1">
            <a:extLst>
              <a:ext uri="{FF2B5EF4-FFF2-40B4-BE49-F238E27FC236}">
                <a16:creationId xmlns:a16="http://schemas.microsoft.com/office/drawing/2014/main" id="{F3632FC2-5D5F-4526-8F2E-B1387289CCBB}"/>
              </a:ext>
            </a:extLst>
          </p:cNvPr>
          <p:cNvSpPr txBox="1">
            <a:spLocks/>
          </p:cNvSpPr>
          <p:nvPr/>
        </p:nvSpPr>
        <p:spPr>
          <a:xfrm>
            <a:off x="3741208" y="3882592"/>
            <a:ext cx="7261149"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Remote employees confirmed improved productivity.</a:t>
            </a:r>
          </a:p>
        </p:txBody>
      </p:sp>
      <p:sp>
        <p:nvSpPr>
          <p:cNvPr id="20" name="Title 1">
            <a:extLst>
              <a:ext uri="{FF2B5EF4-FFF2-40B4-BE49-F238E27FC236}">
                <a16:creationId xmlns:a16="http://schemas.microsoft.com/office/drawing/2014/main" id="{E1179226-08F3-4176-A662-AEFD9DDC43BB}"/>
              </a:ext>
            </a:extLst>
          </p:cNvPr>
          <p:cNvSpPr txBox="1">
            <a:spLocks/>
          </p:cNvSpPr>
          <p:nvPr/>
        </p:nvSpPr>
        <p:spPr>
          <a:xfrm>
            <a:off x="2251311" y="5158500"/>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62%</a:t>
            </a:r>
          </a:p>
        </p:txBody>
      </p:sp>
      <p:sp>
        <p:nvSpPr>
          <p:cNvPr id="21" name="Title 1">
            <a:extLst>
              <a:ext uri="{FF2B5EF4-FFF2-40B4-BE49-F238E27FC236}">
                <a16:creationId xmlns:a16="http://schemas.microsoft.com/office/drawing/2014/main" id="{47567D2E-4A65-4757-8E71-5D385602F374}"/>
              </a:ext>
            </a:extLst>
          </p:cNvPr>
          <p:cNvSpPr txBox="1">
            <a:spLocks/>
          </p:cNvSpPr>
          <p:nvPr/>
        </p:nvSpPr>
        <p:spPr>
          <a:xfrm>
            <a:off x="3741208" y="5158500"/>
            <a:ext cx="7261149"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Employees believe working remotely positively impacts engagement.</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926"/>
          <a:stretch/>
        </p:blipFill>
        <p:spPr>
          <a:xfrm>
            <a:off x="1045611" y="0"/>
            <a:ext cx="897978" cy="5820508"/>
          </a:xfrm>
          <a:prstGeom prst="rect">
            <a:avLst/>
          </a:prstGeom>
        </p:spPr>
      </p:pic>
      <p:pic>
        <p:nvPicPr>
          <p:cNvPr id="22" name="Graphic 9">
            <a:extLst>
              <a:ext uri="{FF2B5EF4-FFF2-40B4-BE49-F238E27FC236}">
                <a16:creationId xmlns:a16="http://schemas.microsoft.com/office/drawing/2014/main" id="{2E78EE09-123E-4FF3-8A25-BFF954B5EA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24" name="Picture 23">
            <a:extLst>
              <a:ext uri="{FF2B5EF4-FFF2-40B4-BE49-F238E27FC236}">
                <a16:creationId xmlns:a16="http://schemas.microsoft.com/office/drawing/2014/main" id="{AD9CEEC8-4168-458D-B1E7-1F14DE851E4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7" name="CaixaDeTexto 26">
            <a:extLst>
              <a:ext uri="{FF2B5EF4-FFF2-40B4-BE49-F238E27FC236}">
                <a16:creationId xmlns:a16="http://schemas.microsoft.com/office/drawing/2014/main" id="{E5F426DA-D228-FC16-25A8-42EA465F4127}"/>
              </a:ext>
            </a:extLst>
          </p:cNvPr>
          <p:cNvSpPr txBox="1"/>
          <p:nvPr/>
        </p:nvSpPr>
        <p:spPr>
          <a:xfrm>
            <a:off x="7958666" y="6350339"/>
            <a:ext cx="4233334" cy="369332"/>
          </a:xfrm>
          <a:prstGeom prst="rect">
            <a:avLst/>
          </a:prstGeom>
          <a:noFill/>
        </p:spPr>
        <p:txBody>
          <a:bodyPr wrap="square">
            <a:spAutoFit/>
          </a:bodyPr>
          <a:lstStyle/>
          <a:p>
            <a:r>
              <a:rPr lang="pt-PT" sz="9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https://www.shrm.org/resourcesandtools/hr-topics/benefits/pages/employers-boost-benefits-to-win-and-keep-talent.aspx</a:t>
            </a:r>
          </a:p>
        </p:txBody>
      </p:sp>
    </p:spTree>
    <p:extLst>
      <p:ext uri="{BB962C8B-B14F-4D97-AF65-F5344CB8AC3E}">
        <p14:creationId xmlns:p14="http://schemas.microsoft.com/office/powerpoint/2010/main" val="101197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1336440"/>
            <a:ext cx="7014257" cy="4524315"/>
          </a:xfrm>
          <a:prstGeom prst="rect">
            <a:avLst/>
          </a:prstGeom>
          <a:noFill/>
        </p:spPr>
        <p:txBody>
          <a:bodyPr wrap="square">
            <a:spAutoFit/>
          </a:bodyPr>
          <a:lstStyle/>
          <a:p>
            <a:r>
              <a:rPr lang="en-US" sz="3200" b="1" dirty="0">
                <a:solidFill>
                  <a:srgbClr val="662483"/>
                </a:solidFill>
                <a:latin typeface="Segoe UI" panose="020B0502040204020203" pitchFamily="34" charset="0"/>
                <a:cs typeface="Segoe UI" panose="020B0502040204020203" pitchFamily="34" charset="0"/>
              </a:rPr>
              <a:t>Managers have to be especially diligent about the tools and processes that they introduce to make sure that teammates feel like they have an outlet to bond. Hosting office hours and happy hours virtually can be a great way to make people feel more connected.</a:t>
            </a:r>
            <a:endParaRPr lang="en-IE" sz="3200" b="1" dirty="0">
              <a:solidFill>
                <a:srgbClr val="662483"/>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8606" t="-10505" b="-1"/>
          <a:stretch/>
        </p:blipFill>
        <p:spPr>
          <a:xfrm rot="5400000">
            <a:off x="4460480" y="-321833"/>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185234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3765723" y="572937"/>
            <a:ext cx="4609591"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lgn="ctr"/>
            <a:r>
              <a:rPr lang="en-US" b="1" dirty="0">
                <a:solidFill>
                  <a:srgbClr val="662483"/>
                </a:solidFill>
                <a:latin typeface="Segoe UI" panose="020B0502040204020203" pitchFamily="34" charset="0"/>
                <a:cs typeface="Segoe UI" panose="020B0502040204020203" pitchFamily="34" charset="0"/>
              </a:rPr>
              <a:t>How to engage remote employees</a:t>
            </a:r>
          </a:p>
          <a:p>
            <a:pPr marL="0" lvl="0" indent="0" algn="ctr" rtl="0">
              <a:spcBef>
                <a:spcPts val="0"/>
              </a:spcBef>
              <a:spcAft>
                <a:spcPts val="0"/>
              </a:spcAft>
              <a:buNone/>
            </a:pPr>
            <a:endParaRPr lang="en-GB" b="1" dirty="0">
              <a:solidFill>
                <a:srgbClr val="662483"/>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9" name="Google Shape;1129;p41">
            <a:extLst>
              <a:ext uri="{FF2B5EF4-FFF2-40B4-BE49-F238E27FC236}">
                <a16:creationId xmlns:a16="http://schemas.microsoft.com/office/drawing/2014/main" id="{5CA13AD8-242A-4AB2-93D9-03A6E88B51AB}"/>
              </a:ext>
            </a:extLst>
          </p:cNvPr>
          <p:cNvSpPr txBox="1">
            <a:spLocks noGrp="1"/>
          </p:cNvSpPr>
          <p:nvPr/>
        </p:nvSpPr>
        <p:spPr>
          <a:xfrm>
            <a:off x="265169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pt-PT" sz="1200" dirty="0" err="1">
                <a:latin typeface="Segoe UI" panose="020B0502040204020203" pitchFamily="34" charset="0"/>
                <a:ea typeface="Source Sans Pro" panose="020B0503030403020204" pitchFamily="34" charset="0"/>
                <a:cs typeface="Segoe UI" panose="020B0502040204020203" pitchFamily="34" charset="0"/>
              </a:rPr>
              <a:t>Stay</a:t>
            </a:r>
            <a:r>
              <a:rPr lang="pt-PT"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err="1">
                <a:latin typeface="Segoe UI" panose="020B0502040204020203" pitchFamily="34" charset="0"/>
                <a:ea typeface="Source Sans Pro" panose="020B0503030403020204" pitchFamily="34" charset="0"/>
                <a:cs typeface="Segoe UI" panose="020B0502040204020203" pitchFamily="34" charset="0"/>
              </a:rPr>
              <a:t>connected</a:t>
            </a:r>
            <a:r>
              <a:rPr lang="pt-PT"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err="1">
                <a:latin typeface="Segoe UI" panose="020B0502040204020203" pitchFamily="34" charset="0"/>
                <a:ea typeface="Source Sans Pro" panose="020B0503030403020204" pitchFamily="34" charset="0"/>
                <a:cs typeface="Segoe UI" panose="020B0502040204020203" pitchFamily="34" charset="0"/>
              </a:rPr>
              <a:t>through</a:t>
            </a:r>
            <a:r>
              <a:rPr lang="pt-PT"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err="1">
                <a:latin typeface="Segoe UI" panose="020B0502040204020203" pitchFamily="34" charset="0"/>
                <a:ea typeface="Source Sans Pro" panose="020B0503030403020204" pitchFamily="34" charset="0"/>
                <a:cs typeface="Segoe UI" panose="020B0502040204020203" pitchFamily="34" charset="0"/>
              </a:rPr>
              <a:t>technology</a:t>
            </a:r>
            <a:endParaRPr lang="pt-PT"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Clr>
                <a:schemeClr val="dk1"/>
              </a:buClr>
              <a:buSzPts val="1100"/>
              <a:buFont typeface="Arial"/>
              <a:buNone/>
            </a:pPr>
            <a:endParaRPr sz="1200" dirty="0">
              <a:latin typeface="Grandview" panose="020B0502040204020203" pitchFamily="34" charset="0"/>
              <a:ea typeface="Source Sans Pro" panose="020B0503030403020204" pitchFamily="34" charset="0"/>
              <a:cs typeface="Arial" panose="020B0604020202020204" pitchFamily="34" charset="0"/>
            </a:endParaRPr>
          </a:p>
        </p:txBody>
      </p:sp>
      <p:sp>
        <p:nvSpPr>
          <p:cNvPr id="11" name="Google Shape;1131;p41">
            <a:extLst>
              <a:ext uri="{FF2B5EF4-FFF2-40B4-BE49-F238E27FC236}">
                <a16:creationId xmlns:a16="http://schemas.microsoft.com/office/drawing/2014/main" id="{60D63B1F-373A-4F28-87A4-7F7A199B6734}"/>
              </a:ext>
            </a:extLst>
          </p:cNvPr>
          <p:cNvSpPr txBox="1">
            <a:spLocks noGrp="1"/>
          </p:cNvSpPr>
          <p:nvPr/>
        </p:nvSpPr>
        <p:spPr>
          <a:xfrm>
            <a:off x="504894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en-US" sz="1200" dirty="0">
                <a:latin typeface="Segoe UI" panose="020B0502040204020203" pitchFamily="34" charset="0"/>
                <a:ea typeface="Source Sans Pro" panose="020B0503030403020204" pitchFamily="34" charset="0"/>
                <a:cs typeface="Segoe UI" panose="020B0502040204020203" pitchFamily="34" charset="0"/>
              </a:rPr>
              <a:t>Show appreciation and recognition for their contributions</a:t>
            </a:r>
          </a:p>
          <a:p>
            <a:pPr marL="0" lvl="0" indent="0" algn="ctr" rtl="0">
              <a:spcBef>
                <a:spcPts val="0"/>
              </a:spcBef>
              <a:spcAft>
                <a:spcPts val="0"/>
              </a:spcAft>
              <a:buClr>
                <a:schemeClr val="dk1"/>
              </a:buClr>
              <a:buSzPts val="1100"/>
              <a:buFont typeface="Arial"/>
              <a:buNone/>
            </a:pPr>
            <a:endParaRPr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None/>
            </a:pPr>
            <a:endParaRPr sz="1200" dirty="0">
              <a:latin typeface="Grandview" panose="020B0502040204020203" pitchFamily="34" charset="0"/>
              <a:ea typeface="Source Sans Pro" panose="020B0503030403020204" pitchFamily="34" charset="0"/>
              <a:cs typeface="Arial" panose="020B0604020202020204" pitchFamily="34" charset="0"/>
            </a:endParaRPr>
          </a:p>
        </p:txBody>
      </p:sp>
      <p:sp>
        <p:nvSpPr>
          <p:cNvPr id="13" name="Google Shape;1133;p41">
            <a:extLst>
              <a:ext uri="{FF2B5EF4-FFF2-40B4-BE49-F238E27FC236}">
                <a16:creationId xmlns:a16="http://schemas.microsoft.com/office/drawing/2014/main" id="{B2304488-4A77-4CF8-A4A7-9E8BE4E58B8C}"/>
              </a:ext>
            </a:extLst>
          </p:cNvPr>
          <p:cNvSpPr txBox="1">
            <a:spLocks noGrp="1"/>
          </p:cNvSpPr>
          <p:nvPr/>
        </p:nvSpPr>
        <p:spPr>
          <a:xfrm>
            <a:off x="744619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pt-PT" sz="1200" dirty="0" err="1">
                <a:latin typeface="Segoe UI" panose="020B0502040204020203" pitchFamily="34" charset="0"/>
                <a:ea typeface="Source Sans Pro" panose="020B0503030403020204" pitchFamily="34" charset="0"/>
                <a:cs typeface="Segoe UI" panose="020B0502040204020203" pitchFamily="34" charset="0"/>
              </a:rPr>
              <a:t>Prioritize</a:t>
            </a:r>
            <a:r>
              <a:rPr lang="pt-PT" sz="1200" dirty="0">
                <a:latin typeface="Segoe UI" panose="020B0502040204020203" pitchFamily="34" charset="0"/>
                <a:ea typeface="Source Sans Pro" panose="020B0503030403020204" pitchFamily="34" charset="0"/>
                <a:cs typeface="Segoe UI" panose="020B0502040204020203" pitchFamily="34" charset="0"/>
              </a:rPr>
              <a:t> team </a:t>
            </a:r>
            <a:r>
              <a:rPr lang="pt-PT" sz="1200" dirty="0" err="1">
                <a:latin typeface="Segoe UI" panose="020B0502040204020203" pitchFamily="34" charset="0"/>
                <a:ea typeface="Source Sans Pro" panose="020B0503030403020204" pitchFamily="34" charset="0"/>
                <a:cs typeface="Segoe UI" panose="020B0502040204020203" pitchFamily="34" charset="0"/>
              </a:rPr>
              <a:t>building</a:t>
            </a:r>
            <a:endParaRPr lang="pt-PT"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Clr>
                <a:schemeClr val="dk1"/>
              </a:buClr>
              <a:buSzPts val="1100"/>
              <a:buFont typeface="Arial"/>
              <a:buNone/>
            </a:pPr>
            <a:endParaRPr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None/>
            </a:pPr>
            <a:endParaRPr sz="1200" dirty="0">
              <a:latin typeface="Grandview" panose="020B0502040204020203" pitchFamily="34" charset="0"/>
              <a:ea typeface="Source Sans Pro" panose="020B0503030403020204" pitchFamily="34" charset="0"/>
              <a:cs typeface="Arial" panose="020B0604020202020204" pitchFamily="34" charset="0"/>
            </a:endParaRPr>
          </a:p>
        </p:txBody>
      </p:sp>
      <p:sp>
        <p:nvSpPr>
          <p:cNvPr id="15" name="Google Shape;1135;p41">
            <a:extLst>
              <a:ext uri="{FF2B5EF4-FFF2-40B4-BE49-F238E27FC236}">
                <a16:creationId xmlns:a16="http://schemas.microsoft.com/office/drawing/2014/main" id="{4A095844-A63A-44AC-93CC-3EF21D98453B}"/>
              </a:ext>
            </a:extLst>
          </p:cNvPr>
          <p:cNvSpPr txBox="1">
            <a:spLocks noGrp="1"/>
          </p:cNvSpPr>
          <p:nvPr/>
        </p:nvSpPr>
        <p:spPr>
          <a:xfrm>
            <a:off x="2651699" y="5480983"/>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r>
              <a:rPr lang="en-US" sz="1200" dirty="0">
                <a:latin typeface="Segoe UI" panose="020B0502040204020203" pitchFamily="34" charset="0"/>
                <a:ea typeface="Source Sans Pro" panose="020B0503030403020204" pitchFamily="34" charset="0"/>
                <a:cs typeface="Segoe UI" panose="020B0502040204020203" pitchFamily="34" charset="0"/>
              </a:rPr>
              <a:t>Give employees the right tools and resources</a:t>
            </a:r>
          </a:p>
          <a:p>
            <a:pPr marL="0" lvl="0" indent="0" algn="ctr" rtl="0">
              <a:spcBef>
                <a:spcPts val="0"/>
              </a:spcBef>
              <a:spcAft>
                <a:spcPts val="0"/>
              </a:spcAft>
              <a:buNone/>
            </a:pPr>
            <a:endParaRPr sz="12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7" name="Google Shape;1137;p41">
            <a:extLst>
              <a:ext uri="{FF2B5EF4-FFF2-40B4-BE49-F238E27FC236}">
                <a16:creationId xmlns:a16="http://schemas.microsoft.com/office/drawing/2014/main" id="{D5280029-04EE-4BB6-B535-5AB72521E4EF}"/>
              </a:ext>
            </a:extLst>
          </p:cNvPr>
          <p:cNvSpPr txBox="1">
            <a:spLocks noGrp="1"/>
          </p:cNvSpPr>
          <p:nvPr/>
        </p:nvSpPr>
        <p:spPr>
          <a:xfrm>
            <a:off x="5048949" y="5504087"/>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en"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a:latin typeface="Segoe UI" panose="020B0502040204020203" pitchFamily="34" charset="0"/>
                <a:ea typeface="Source Sans Pro" panose="020B0503030403020204" pitchFamily="34" charset="0"/>
                <a:cs typeface="Segoe UI" panose="020B0502040204020203" pitchFamily="34" charset="0"/>
              </a:rPr>
              <a:t>Set clear </a:t>
            </a:r>
            <a:r>
              <a:rPr lang="pt-PT" sz="1200" dirty="0" err="1">
                <a:latin typeface="Segoe UI" panose="020B0502040204020203" pitchFamily="34" charset="0"/>
                <a:ea typeface="Source Sans Pro" panose="020B0503030403020204" pitchFamily="34" charset="0"/>
                <a:cs typeface="Segoe UI" panose="020B0502040204020203" pitchFamily="34" charset="0"/>
              </a:rPr>
              <a:t>expectations</a:t>
            </a:r>
            <a:endParaRPr lang="pt-PT"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Clr>
                <a:schemeClr val="dk1"/>
              </a:buClr>
              <a:buSzPts val="1100"/>
              <a:buFont typeface="Arial"/>
              <a:buNone/>
            </a:pPr>
            <a:endParaRPr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None/>
            </a:pPr>
            <a:endParaRPr sz="1200" dirty="0">
              <a:latin typeface="Grandview" panose="020B0502040204020203" pitchFamily="34" charset="0"/>
              <a:ea typeface="Source Sans Pro" panose="020B0503030403020204" pitchFamily="34" charset="0"/>
              <a:cs typeface="Arial" panose="020B0604020202020204" pitchFamily="34" charset="0"/>
            </a:endParaRPr>
          </a:p>
        </p:txBody>
      </p:sp>
      <p:sp>
        <p:nvSpPr>
          <p:cNvPr id="19" name="Google Shape;1139;p41">
            <a:extLst>
              <a:ext uri="{FF2B5EF4-FFF2-40B4-BE49-F238E27FC236}">
                <a16:creationId xmlns:a16="http://schemas.microsoft.com/office/drawing/2014/main" id="{3E44618A-1BF0-4AED-BBD0-190B8ADD721C}"/>
              </a:ext>
            </a:extLst>
          </p:cNvPr>
          <p:cNvSpPr txBox="1">
            <a:spLocks noGrp="1"/>
          </p:cNvSpPr>
          <p:nvPr/>
        </p:nvSpPr>
        <p:spPr>
          <a:xfrm>
            <a:off x="7446199" y="5504087"/>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r>
              <a:rPr lang="pt-PT" sz="1200" dirty="0" err="1">
                <a:latin typeface="Segoe UI" panose="020B0502040204020203" pitchFamily="34" charset="0"/>
                <a:ea typeface="Source Sans Pro" panose="020B0503030403020204" pitchFamily="34" charset="0"/>
                <a:cs typeface="Segoe UI" panose="020B0502040204020203" pitchFamily="34" charset="0"/>
              </a:rPr>
              <a:t>Streamline</a:t>
            </a:r>
            <a:r>
              <a:rPr lang="pt-PT"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err="1">
                <a:latin typeface="Segoe UI" panose="020B0502040204020203" pitchFamily="34" charset="0"/>
                <a:ea typeface="Source Sans Pro" panose="020B0503030403020204" pitchFamily="34" charset="0"/>
                <a:cs typeface="Segoe UI" panose="020B0502040204020203" pitchFamily="34" charset="0"/>
              </a:rPr>
              <a:t>communication</a:t>
            </a:r>
            <a:r>
              <a:rPr lang="pt-PT" sz="1200" dirty="0">
                <a:latin typeface="Segoe UI" panose="020B0502040204020203" pitchFamily="34" charset="0"/>
                <a:ea typeface="Source Sans Pro" panose="020B0503030403020204" pitchFamily="34" charset="0"/>
                <a:cs typeface="Segoe UI" panose="020B0502040204020203" pitchFamily="34" charset="0"/>
              </a:rPr>
              <a:t> processes</a:t>
            </a:r>
          </a:p>
          <a:p>
            <a:pPr marL="0" lvl="0" indent="0" algn="ctr" rtl="0">
              <a:spcBef>
                <a:spcPts val="0"/>
              </a:spcBef>
              <a:spcAft>
                <a:spcPts val="0"/>
              </a:spcAft>
              <a:buNone/>
            </a:pPr>
            <a:endParaRPr sz="12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41" name="Graphic 40">
            <a:extLst>
              <a:ext uri="{FF2B5EF4-FFF2-40B4-BE49-F238E27FC236}">
                <a16:creationId xmlns:a16="http://schemas.microsoft.com/office/drawing/2014/main" id="{73C5A8F2-10D4-41CF-8800-5F751B5958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1831" y="2054631"/>
            <a:ext cx="431135" cy="675977"/>
          </a:xfrm>
          <a:prstGeom prst="rect">
            <a:avLst/>
          </a:prstGeom>
        </p:spPr>
      </p:pic>
      <p:pic>
        <p:nvPicPr>
          <p:cNvPr id="47" name="Graphic 46">
            <a:extLst>
              <a:ext uri="{FF2B5EF4-FFF2-40B4-BE49-F238E27FC236}">
                <a16:creationId xmlns:a16="http://schemas.microsoft.com/office/drawing/2014/main" id="{DC846551-7565-4845-B629-3DAA6BA915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51641" y="2058054"/>
            <a:ext cx="466015" cy="660615"/>
          </a:xfrm>
          <a:prstGeom prst="rect">
            <a:avLst/>
          </a:prstGeom>
        </p:spPr>
      </p:pic>
      <p:pic>
        <p:nvPicPr>
          <p:cNvPr id="49" name="Graphic 48">
            <a:extLst>
              <a:ext uri="{FF2B5EF4-FFF2-40B4-BE49-F238E27FC236}">
                <a16:creationId xmlns:a16="http://schemas.microsoft.com/office/drawing/2014/main" id="{266B112A-875F-4C44-ACED-86340BFDF8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8891" y="2132973"/>
            <a:ext cx="466015" cy="675978"/>
          </a:xfrm>
          <a:prstGeom prst="rect">
            <a:avLst/>
          </a:prstGeom>
        </p:spPr>
      </p:pic>
      <p:pic>
        <p:nvPicPr>
          <p:cNvPr id="51" name="Graphic 50">
            <a:extLst>
              <a:ext uri="{FF2B5EF4-FFF2-40B4-BE49-F238E27FC236}">
                <a16:creationId xmlns:a16="http://schemas.microsoft.com/office/drawing/2014/main" id="{80642DD5-1589-4F61-BDE7-4E456FB23C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39028" y="4390903"/>
            <a:ext cx="496742" cy="650373"/>
          </a:xfrm>
          <a:prstGeom prst="rect">
            <a:avLst/>
          </a:prstGeom>
        </p:spPr>
      </p:pic>
      <p:pic>
        <p:nvPicPr>
          <p:cNvPr id="53" name="Graphic 52">
            <a:extLst>
              <a:ext uri="{FF2B5EF4-FFF2-40B4-BE49-F238E27FC236}">
                <a16:creationId xmlns:a16="http://schemas.microsoft.com/office/drawing/2014/main" id="{7621A13D-66FE-4C09-83C7-99EA2F1BF0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51641" y="4395319"/>
            <a:ext cx="466015" cy="660615"/>
          </a:xfrm>
          <a:prstGeom prst="rect">
            <a:avLst/>
          </a:prstGeom>
        </p:spPr>
      </p:pic>
      <p:pic>
        <p:nvPicPr>
          <p:cNvPr id="55" name="Graphic 54">
            <a:extLst>
              <a:ext uri="{FF2B5EF4-FFF2-40B4-BE49-F238E27FC236}">
                <a16:creationId xmlns:a16="http://schemas.microsoft.com/office/drawing/2014/main" id="{15BFBF42-EF39-4CEF-9309-87B562B5302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44867" y="4395319"/>
            <a:ext cx="460894" cy="675978"/>
          </a:xfrm>
          <a:prstGeom prst="rect">
            <a:avLst/>
          </a:prstGeom>
        </p:spPr>
      </p:pic>
      <p:sp>
        <p:nvSpPr>
          <p:cNvPr id="26" name="Rectangle 25">
            <a:extLst>
              <a:ext uri="{FF2B5EF4-FFF2-40B4-BE49-F238E27FC236}">
                <a16:creationId xmlns:a16="http://schemas.microsoft.com/office/drawing/2014/main" id="{DCA096D6-2F8E-431E-A871-04662A05611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9">
            <a:extLst>
              <a:ext uri="{FF2B5EF4-FFF2-40B4-BE49-F238E27FC236}">
                <a16:creationId xmlns:a16="http://schemas.microsoft.com/office/drawing/2014/main" id="{E32596E2-F21A-4B8C-BB0D-BBC2A4D6828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8" name="Rectangle 27">
            <a:extLst>
              <a:ext uri="{FF2B5EF4-FFF2-40B4-BE49-F238E27FC236}">
                <a16:creationId xmlns:a16="http://schemas.microsoft.com/office/drawing/2014/main" id="{0E64B43A-4EEB-45F2-BA95-19F653DB083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9" name="Picture 28">
            <a:extLst>
              <a:ext uri="{FF2B5EF4-FFF2-40B4-BE49-F238E27FC236}">
                <a16:creationId xmlns:a16="http://schemas.microsoft.com/office/drawing/2014/main" id="{F85DE0CA-7BE8-4A4B-8A7B-70CB3554F763}"/>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58948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13" y="7125"/>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3765723" y="572937"/>
            <a:ext cx="4609591"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lgn="ctr"/>
            <a:r>
              <a:rPr lang="en-US" b="1" dirty="0">
                <a:solidFill>
                  <a:srgbClr val="662483"/>
                </a:solidFill>
                <a:latin typeface="Segoe UI" panose="020B0502040204020203" pitchFamily="34" charset="0"/>
                <a:cs typeface="Segoe UI" panose="020B0502040204020203" pitchFamily="34" charset="0"/>
              </a:rPr>
              <a:t>How to engage remote employees</a:t>
            </a:r>
          </a:p>
          <a:p>
            <a:pPr marL="0" lvl="0" indent="0" algn="ctr" rtl="0">
              <a:spcBef>
                <a:spcPts val="0"/>
              </a:spcBef>
              <a:spcAft>
                <a:spcPts val="0"/>
              </a:spcAft>
              <a:buNone/>
            </a:pPr>
            <a:endParaRPr lang="en-GB" b="1" dirty="0">
              <a:solidFill>
                <a:srgbClr val="662483"/>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9" name="Google Shape;1129;p41">
            <a:extLst>
              <a:ext uri="{FF2B5EF4-FFF2-40B4-BE49-F238E27FC236}">
                <a16:creationId xmlns:a16="http://schemas.microsoft.com/office/drawing/2014/main" id="{5CA13AD8-242A-4AB2-93D9-03A6E88B51AB}"/>
              </a:ext>
            </a:extLst>
          </p:cNvPr>
          <p:cNvSpPr txBox="1">
            <a:spLocks noGrp="1"/>
          </p:cNvSpPr>
          <p:nvPr/>
        </p:nvSpPr>
        <p:spPr>
          <a:xfrm>
            <a:off x="265169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en-US" sz="1200" dirty="0">
                <a:latin typeface="Segoe UI" panose="020B0502040204020203" pitchFamily="34" charset="0"/>
                <a:ea typeface="Source Sans Pro" panose="020B0503030403020204" pitchFamily="34" charset="0"/>
                <a:cs typeface="Segoe UI" panose="020B0502040204020203" pitchFamily="34" charset="0"/>
              </a:rPr>
              <a:t>Ask for and give constructive feedback</a:t>
            </a:r>
          </a:p>
          <a:p>
            <a:pPr marL="0" lvl="0" indent="0" algn="ctr" rtl="0">
              <a:spcBef>
                <a:spcPts val="0"/>
              </a:spcBef>
              <a:spcAft>
                <a:spcPts val="0"/>
              </a:spcAft>
              <a:buClr>
                <a:schemeClr val="dk1"/>
              </a:buClr>
              <a:buSzPts val="1100"/>
              <a:buFont typeface="Arial"/>
              <a:buNone/>
            </a:pPr>
            <a:endParaRPr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None/>
            </a:pPr>
            <a:endParaRPr sz="1200" dirty="0">
              <a:latin typeface="Grandview" panose="020B0502040204020203" pitchFamily="34" charset="0"/>
              <a:ea typeface="Source Sans Pro" panose="020B0503030403020204" pitchFamily="34" charset="0"/>
              <a:cs typeface="Arial" panose="020B0604020202020204" pitchFamily="34" charset="0"/>
            </a:endParaRPr>
          </a:p>
        </p:txBody>
      </p:sp>
      <p:sp>
        <p:nvSpPr>
          <p:cNvPr id="11" name="Google Shape;1131;p41">
            <a:extLst>
              <a:ext uri="{FF2B5EF4-FFF2-40B4-BE49-F238E27FC236}">
                <a16:creationId xmlns:a16="http://schemas.microsoft.com/office/drawing/2014/main" id="{60D63B1F-373A-4F28-87A4-7F7A199B6734}"/>
              </a:ext>
            </a:extLst>
          </p:cNvPr>
          <p:cNvSpPr txBox="1">
            <a:spLocks noGrp="1"/>
          </p:cNvSpPr>
          <p:nvPr/>
        </p:nvSpPr>
        <p:spPr>
          <a:xfrm>
            <a:off x="504894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en-US" sz="1200" dirty="0">
                <a:latin typeface="Segoe UI" panose="020B0502040204020203" pitchFamily="34" charset="0"/>
                <a:ea typeface="Source Sans Pro" panose="020B0503030403020204" pitchFamily="34" charset="0"/>
                <a:cs typeface="Segoe UI" panose="020B0502040204020203" pitchFamily="34" charset="0"/>
              </a:rPr>
              <a:t>Keep workers in the loop on company news and changes</a:t>
            </a:r>
          </a:p>
          <a:p>
            <a:pPr marL="0" lvl="0" indent="0" algn="ctr" rtl="0">
              <a:spcBef>
                <a:spcPts val="0"/>
              </a:spcBef>
              <a:spcAft>
                <a:spcPts val="0"/>
              </a:spcAft>
              <a:buClr>
                <a:schemeClr val="dk1"/>
              </a:buClr>
              <a:buSzPts val="1100"/>
              <a:buFont typeface="Arial"/>
              <a:buNone/>
            </a:pPr>
            <a:endParaRPr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None/>
            </a:pPr>
            <a:endParaRPr sz="1200" dirty="0">
              <a:latin typeface="Grandview" panose="020B0502040204020203" pitchFamily="34" charset="0"/>
              <a:ea typeface="Source Sans Pro" panose="020B0503030403020204" pitchFamily="34" charset="0"/>
              <a:cs typeface="Arial" panose="020B0604020202020204" pitchFamily="34" charset="0"/>
            </a:endParaRPr>
          </a:p>
        </p:txBody>
      </p:sp>
      <p:sp>
        <p:nvSpPr>
          <p:cNvPr id="13" name="Google Shape;1133;p41">
            <a:extLst>
              <a:ext uri="{FF2B5EF4-FFF2-40B4-BE49-F238E27FC236}">
                <a16:creationId xmlns:a16="http://schemas.microsoft.com/office/drawing/2014/main" id="{B2304488-4A77-4CF8-A4A7-9E8BE4E58B8C}"/>
              </a:ext>
            </a:extLst>
          </p:cNvPr>
          <p:cNvSpPr txBox="1">
            <a:spLocks noGrp="1"/>
          </p:cNvSpPr>
          <p:nvPr/>
        </p:nvSpPr>
        <p:spPr>
          <a:xfrm>
            <a:off x="7446199" y="3141825"/>
            <a:ext cx="1871400" cy="5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en"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err="1">
                <a:latin typeface="Segoe UI" panose="020B0502040204020203" pitchFamily="34" charset="0"/>
                <a:ea typeface="Source Sans Pro" panose="020B0503030403020204" pitchFamily="34" charset="0"/>
                <a:cs typeface="Segoe UI" panose="020B0502040204020203" pitchFamily="34" charset="0"/>
              </a:rPr>
              <a:t>Be</a:t>
            </a:r>
            <a:r>
              <a:rPr lang="pt-PT"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err="1">
                <a:latin typeface="Segoe UI" panose="020B0502040204020203" pitchFamily="34" charset="0"/>
                <a:ea typeface="Source Sans Pro" panose="020B0503030403020204" pitchFamily="34" charset="0"/>
                <a:cs typeface="Segoe UI" panose="020B0502040204020203" pitchFamily="34" charset="0"/>
              </a:rPr>
              <a:t>flexible</a:t>
            </a:r>
            <a:r>
              <a:rPr lang="pt-PT"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err="1">
                <a:latin typeface="Segoe UI" panose="020B0502040204020203" pitchFamily="34" charset="0"/>
                <a:ea typeface="Source Sans Pro" panose="020B0503030403020204" pitchFamily="34" charset="0"/>
                <a:cs typeface="Segoe UI" panose="020B0502040204020203" pitchFamily="34" charset="0"/>
              </a:rPr>
              <a:t>and</a:t>
            </a:r>
            <a:r>
              <a:rPr lang="pt-PT" sz="1200" dirty="0">
                <a:latin typeface="Segoe UI" panose="020B0502040204020203" pitchFamily="34" charset="0"/>
                <a:ea typeface="Source Sans Pro" panose="020B0503030403020204" pitchFamily="34" charset="0"/>
                <a:cs typeface="Segoe UI" panose="020B0502040204020203" pitchFamily="34" charset="0"/>
              </a:rPr>
              <a:t> </a:t>
            </a:r>
            <a:r>
              <a:rPr lang="pt-PT" sz="1200" dirty="0" err="1">
                <a:latin typeface="Segoe UI" panose="020B0502040204020203" pitchFamily="34" charset="0"/>
                <a:ea typeface="Source Sans Pro" panose="020B0503030403020204" pitchFamily="34" charset="0"/>
                <a:cs typeface="Segoe UI" panose="020B0502040204020203" pitchFamily="34" charset="0"/>
              </a:rPr>
              <a:t>empathetic</a:t>
            </a:r>
            <a:endParaRPr lang="pt-PT" sz="1200" dirty="0">
              <a:latin typeface="Segoe UI" panose="020B0502040204020203" pitchFamily="34" charset="0"/>
              <a:ea typeface="Source Sans Pro" panose="020B0503030403020204" pitchFamily="34" charset="0"/>
              <a:cs typeface="Segoe UI" panose="020B0502040204020203" pitchFamily="34" charset="0"/>
            </a:endParaRPr>
          </a:p>
          <a:p>
            <a:pPr marL="0" lvl="0" indent="0" algn="ctr" rtl="0">
              <a:spcBef>
                <a:spcPts val="0"/>
              </a:spcBef>
              <a:spcAft>
                <a:spcPts val="0"/>
              </a:spcAft>
              <a:buClr>
                <a:schemeClr val="dk1"/>
              </a:buClr>
              <a:buSzPts val="1100"/>
              <a:buFont typeface="Arial"/>
              <a:buNone/>
            </a:pPr>
            <a:endParaRPr sz="1200" dirty="0">
              <a:latin typeface="Grandview" panose="020B0502040204020203" pitchFamily="34" charset="0"/>
              <a:ea typeface="Source Sans Pro" panose="020B0503030403020204" pitchFamily="34" charset="0"/>
              <a:cs typeface="Arial" panose="020B0604020202020204" pitchFamily="34" charset="0"/>
            </a:endParaRPr>
          </a:p>
        </p:txBody>
      </p:sp>
      <p:sp>
        <p:nvSpPr>
          <p:cNvPr id="15" name="Google Shape;1135;p41">
            <a:extLst>
              <a:ext uri="{FF2B5EF4-FFF2-40B4-BE49-F238E27FC236}">
                <a16:creationId xmlns:a16="http://schemas.microsoft.com/office/drawing/2014/main" id="{4A095844-A63A-44AC-93CC-3EF21D98453B}"/>
              </a:ext>
            </a:extLst>
          </p:cNvPr>
          <p:cNvSpPr txBox="1">
            <a:spLocks noGrp="1"/>
          </p:cNvSpPr>
          <p:nvPr/>
        </p:nvSpPr>
        <p:spPr>
          <a:xfrm>
            <a:off x="2651699" y="5480983"/>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r>
              <a:rPr lang="en-US" sz="1200" dirty="0">
                <a:latin typeface="Segoe UI" panose="020B0502040204020203" pitchFamily="34" charset="0"/>
                <a:ea typeface="Source Sans Pro" panose="020B0503030403020204" pitchFamily="34" charset="0"/>
                <a:cs typeface="Segoe UI" panose="020B0502040204020203" pitchFamily="34" charset="0"/>
              </a:rPr>
              <a:t>Implement a clear onboarding process</a:t>
            </a:r>
          </a:p>
          <a:p>
            <a:pPr marL="0" lvl="0" indent="0" algn="ctr" rtl="0">
              <a:spcBef>
                <a:spcPts val="0"/>
              </a:spcBef>
              <a:spcAft>
                <a:spcPts val="0"/>
              </a:spcAft>
              <a:buNone/>
            </a:pPr>
            <a:endParaRPr sz="12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7" name="Google Shape;1137;p41">
            <a:extLst>
              <a:ext uri="{FF2B5EF4-FFF2-40B4-BE49-F238E27FC236}">
                <a16:creationId xmlns:a16="http://schemas.microsoft.com/office/drawing/2014/main" id="{D5280029-04EE-4BB6-B535-5AB72521E4EF}"/>
              </a:ext>
            </a:extLst>
          </p:cNvPr>
          <p:cNvSpPr txBox="1">
            <a:spLocks noGrp="1"/>
          </p:cNvSpPr>
          <p:nvPr/>
        </p:nvSpPr>
        <p:spPr>
          <a:xfrm>
            <a:off x="5048949" y="5504087"/>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pt-PT" sz="1200" dirty="0" err="1">
                <a:latin typeface="Segoe UI" panose="020B0502040204020203" pitchFamily="34" charset="0"/>
                <a:ea typeface="Source Sans Pro" panose="020B0503030403020204" pitchFamily="34" charset="0"/>
                <a:cs typeface="Segoe UI" panose="020B0502040204020203" pitchFamily="34" charset="0"/>
              </a:rPr>
              <a:t>Hold</a:t>
            </a:r>
            <a:r>
              <a:rPr lang="pt-PT" sz="1200" dirty="0">
                <a:latin typeface="Segoe UI" panose="020B0502040204020203" pitchFamily="34" charset="0"/>
                <a:ea typeface="Source Sans Pro" panose="020B0503030403020204" pitchFamily="34" charset="0"/>
                <a:cs typeface="Segoe UI" panose="020B0502040204020203" pitchFamily="34" charset="0"/>
              </a:rPr>
              <a:t> regular team meetings</a:t>
            </a:r>
          </a:p>
          <a:p>
            <a:pPr marL="0" lvl="0" indent="0" algn="ctr" rtl="0">
              <a:spcBef>
                <a:spcPts val="0"/>
              </a:spcBef>
              <a:spcAft>
                <a:spcPts val="0"/>
              </a:spcAft>
              <a:buClr>
                <a:schemeClr val="dk1"/>
              </a:buClr>
              <a:buSzPts val="1100"/>
              <a:buFont typeface="Arial"/>
              <a:buNone/>
            </a:pPr>
            <a:endParaRPr sz="1200" dirty="0">
              <a:latin typeface="Grandview" panose="020B0502040204020203" pitchFamily="34" charset="0"/>
              <a:ea typeface="Source Sans Pro" panose="020B0503030403020204" pitchFamily="34" charset="0"/>
              <a:cs typeface="Arial" panose="020B0604020202020204" pitchFamily="34" charset="0"/>
            </a:endParaRPr>
          </a:p>
        </p:txBody>
      </p:sp>
      <p:sp>
        <p:nvSpPr>
          <p:cNvPr id="19" name="Google Shape;1139;p41">
            <a:extLst>
              <a:ext uri="{FF2B5EF4-FFF2-40B4-BE49-F238E27FC236}">
                <a16:creationId xmlns:a16="http://schemas.microsoft.com/office/drawing/2014/main" id="{3E44618A-1BF0-4AED-BBD0-190B8ADD721C}"/>
              </a:ext>
            </a:extLst>
          </p:cNvPr>
          <p:cNvSpPr txBox="1">
            <a:spLocks noGrp="1"/>
          </p:cNvSpPr>
          <p:nvPr/>
        </p:nvSpPr>
        <p:spPr>
          <a:xfrm>
            <a:off x="7446199" y="5504087"/>
            <a:ext cx="1871400" cy="583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ct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r>
              <a:rPr lang="en-US" sz="1200" dirty="0">
                <a:latin typeface="Segoe UI" panose="020B0502040204020203" pitchFamily="34" charset="0"/>
                <a:ea typeface="Source Sans Pro" panose="020B0503030403020204" pitchFamily="34" charset="0"/>
                <a:cs typeface="Segoe UI" panose="020B0502040204020203" pitchFamily="34" charset="0"/>
              </a:rPr>
              <a:t>Check in for consistent one-on-ones</a:t>
            </a:r>
          </a:p>
          <a:p>
            <a:pPr marL="0" lvl="0" indent="0" algn="ctr" rtl="0">
              <a:spcBef>
                <a:spcPts val="0"/>
              </a:spcBef>
              <a:spcAft>
                <a:spcPts val="0"/>
              </a:spcAft>
              <a:buNone/>
            </a:pPr>
            <a:endParaRPr sz="12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DCA096D6-2F8E-431E-A871-04662A056117}"/>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9">
            <a:extLst>
              <a:ext uri="{FF2B5EF4-FFF2-40B4-BE49-F238E27FC236}">
                <a16:creationId xmlns:a16="http://schemas.microsoft.com/office/drawing/2014/main" id="{E32596E2-F21A-4B8C-BB0D-BBC2A4D682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sp>
        <p:nvSpPr>
          <p:cNvPr id="28" name="Rectangle 27">
            <a:extLst>
              <a:ext uri="{FF2B5EF4-FFF2-40B4-BE49-F238E27FC236}">
                <a16:creationId xmlns:a16="http://schemas.microsoft.com/office/drawing/2014/main" id="{0E64B43A-4EEB-45F2-BA95-19F653DB083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9" name="Picture 28">
            <a:extLst>
              <a:ext uri="{FF2B5EF4-FFF2-40B4-BE49-F238E27FC236}">
                <a16:creationId xmlns:a16="http://schemas.microsoft.com/office/drawing/2014/main" id="{F85DE0CA-7BE8-4A4B-8A7B-70CB3554F76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pic>
        <p:nvPicPr>
          <p:cNvPr id="34" name="Graphic 40">
            <a:extLst>
              <a:ext uri="{FF2B5EF4-FFF2-40B4-BE49-F238E27FC236}">
                <a16:creationId xmlns:a16="http://schemas.microsoft.com/office/drawing/2014/main" id="{78FE8A0F-56DC-D00C-5DD1-D024D97717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61412" y="4360538"/>
            <a:ext cx="431135" cy="675977"/>
          </a:xfrm>
          <a:prstGeom prst="rect">
            <a:avLst/>
          </a:prstGeom>
        </p:spPr>
      </p:pic>
      <p:pic>
        <p:nvPicPr>
          <p:cNvPr id="35" name="Graphic 40">
            <a:extLst>
              <a:ext uri="{FF2B5EF4-FFF2-40B4-BE49-F238E27FC236}">
                <a16:creationId xmlns:a16="http://schemas.microsoft.com/office/drawing/2014/main" id="{6F1BAFF9-7C7A-3510-1324-8F1FAD17EA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02088" y="4365299"/>
            <a:ext cx="431135" cy="675977"/>
          </a:xfrm>
          <a:prstGeom prst="rect">
            <a:avLst/>
          </a:prstGeom>
        </p:spPr>
      </p:pic>
      <p:pic>
        <p:nvPicPr>
          <p:cNvPr id="36" name="Graphic 40">
            <a:extLst>
              <a:ext uri="{FF2B5EF4-FFF2-40B4-BE49-F238E27FC236}">
                <a16:creationId xmlns:a16="http://schemas.microsoft.com/office/drawing/2014/main" id="{E474DAE4-7E01-955A-944D-24C41EF170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25097" y="4390903"/>
            <a:ext cx="431135" cy="675977"/>
          </a:xfrm>
          <a:prstGeom prst="rect">
            <a:avLst/>
          </a:prstGeom>
        </p:spPr>
      </p:pic>
      <p:pic>
        <p:nvPicPr>
          <p:cNvPr id="37" name="Graphic 46">
            <a:extLst>
              <a:ext uri="{FF2B5EF4-FFF2-40B4-BE49-F238E27FC236}">
                <a16:creationId xmlns:a16="http://schemas.microsoft.com/office/drawing/2014/main" id="{22555E39-9DD8-80BA-D792-10F3831F10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75314" y="4406265"/>
            <a:ext cx="466015" cy="660615"/>
          </a:xfrm>
          <a:prstGeom prst="rect">
            <a:avLst/>
          </a:prstGeom>
        </p:spPr>
      </p:pic>
      <p:sp>
        <p:nvSpPr>
          <p:cNvPr id="23" name="CaixaDeTexto 22">
            <a:extLst>
              <a:ext uri="{FF2B5EF4-FFF2-40B4-BE49-F238E27FC236}">
                <a16:creationId xmlns:a16="http://schemas.microsoft.com/office/drawing/2014/main" id="{5E8BEB4A-0D46-5EFA-A399-8E033C3EDBB2}"/>
              </a:ext>
            </a:extLst>
          </p:cNvPr>
          <p:cNvSpPr txBox="1"/>
          <p:nvPr/>
        </p:nvSpPr>
        <p:spPr>
          <a:xfrm>
            <a:off x="3277263" y="1800255"/>
            <a:ext cx="464400" cy="1200329"/>
          </a:xfrm>
          <a:prstGeom prst="rect">
            <a:avLst/>
          </a:prstGeom>
          <a:noFill/>
        </p:spPr>
        <p:txBody>
          <a:bodyPr wrap="square" rtlCol="0">
            <a:spAutoFit/>
          </a:bodyPr>
          <a:lstStyle/>
          <a:p>
            <a:r>
              <a:rPr lang="pt-PT" sz="7200" b="1" dirty="0">
                <a:solidFill>
                  <a:srgbClr val="662483"/>
                </a:solidFill>
                <a:latin typeface="Segoe UI" panose="020B0502040204020203" pitchFamily="34" charset="0"/>
                <a:cs typeface="Segoe UI" panose="020B0502040204020203" pitchFamily="34" charset="0"/>
                <a:sym typeface="Fjalla One"/>
              </a:rPr>
              <a:t>7</a:t>
            </a:r>
          </a:p>
        </p:txBody>
      </p:sp>
      <p:pic>
        <p:nvPicPr>
          <p:cNvPr id="39" name="Graphic 40">
            <a:extLst>
              <a:ext uri="{FF2B5EF4-FFF2-40B4-BE49-F238E27FC236}">
                <a16:creationId xmlns:a16="http://schemas.microsoft.com/office/drawing/2014/main" id="{D35F1B0A-C542-05EC-42FE-3B75446ECE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02388" y="4431394"/>
            <a:ext cx="431135" cy="675977"/>
          </a:xfrm>
          <a:prstGeom prst="rect">
            <a:avLst/>
          </a:prstGeom>
        </p:spPr>
      </p:pic>
      <p:sp>
        <p:nvSpPr>
          <p:cNvPr id="40" name="CaixaDeTexto 39">
            <a:extLst>
              <a:ext uri="{FF2B5EF4-FFF2-40B4-BE49-F238E27FC236}">
                <a16:creationId xmlns:a16="http://schemas.microsoft.com/office/drawing/2014/main" id="{FA227A7D-BBDF-2516-AB67-0FC4B809EC92}"/>
              </a:ext>
            </a:extLst>
          </p:cNvPr>
          <p:cNvSpPr txBox="1"/>
          <p:nvPr/>
        </p:nvSpPr>
        <p:spPr>
          <a:xfrm>
            <a:off x="5674513" y="1800256"/>
            <a:ext cx="464400" cy="1200329"/>
          </a:xfrm>
          <a:prstGeom prst="rect">
            <a:avLst/>
          </a:prstGeom>
          <a:noFill/>
        </p:spPr>
        <p:txBody>
          <a:bodyPr wrap="square" rtlCol="0">
            <a:spAutoFit/>
          </a:bodyPr>
          <a:lstStyle/>
          <a:p>
            <a:r>
              <a:rPr lang="pt-PT" sz="7200" b="1" dirty="0">
                <a:solidFill>
                  <a:srgbClr val="662483"/>
                </a:solidFill>
                <a:latin typeface="Segoe UI" panose="020B0502040204020203" pitchFamily="34" charset="0"/>
                <a:cs typeface="Segoe UI" panose="020B0502040204020203" pitchFamily="34" charset="0"/>
                <a:sym typeface="Fjalla One"/>
              </a:rPr>
              <a:t>8</a:t>
            </a:r>
          </a:p>
        </p:txBody>
      </p:sp>
      <p:sp>
        <p:nvSpPr>
          <p:cNvPr id="42" name="CaixaDeTexto 41">
            <a:extLst>
              <a:ext uri="{FF2B5EF4-FFF2-40B4-BE49-F238E27FC236}">
                <a16:creationId xmlns:a16="http://schemas.microsoft.com/office/drawing/2014/main" id="{2B18A5ED-06A8-6272-6E79-B809BA007C94}"/>
              </a:ext>
            </a:extLst>
          </p:cNvPr>
          <p:cNvSpPr txBox="1"/>
          <p:nvPr/>
        </p:nvSpPr>
        <p:spPr>
          <a:xfrm>
            <a:off x="8032151" y="1800257"/>
            <a:ext cx="464400" cy="1200329"/>
          </a:xfrm>
          <a:prstGeom prst="rect">
            <a:avLst/>
          </a:prstGeom>
          <a:noFill/>
        </p:spPr>
        <p:txBody>
          <a:bodyPr wrap="square" rtlCol="0">
            <a:spAutoFit/>
          </a:bodyPr>
          <a:lstStyle/>
          <a:p>
            <a:r>
              <a:rPr lang="pt-PT" sz="7200" b="1" dirty="0">
                <a:solidFill>
                  <a:srgbClr val="662483"/>
                </a:solidFill>
                <a:latin typeface="Segoe UI" panose="020B0502040204020203" pitchFamily="34" charset="0"/>
                <a:cs typeface="Segoe UI" panose="020B0502040204020203" pitchFamily="34" charset="0"/>
                <a:sym typeface="Fjalla One"/>
              </a:rPr>
              <a:t>9</a:t>
            </a:r>
          </a:p>
        </p:txBody>
      </p:sp>
      <p:sp>
        <p:nvSpPr>
          <p:cNvPr id="43" name="CaixaDeTexto 42">
            <a:extLst>
              <a:ext uri="{FF2B5EF4-FFF2-40B4-BE49-F238E27FC236}">
                <a16:creationId xmlns:a16="http://schemas.microsoft.com/office/drawing/2014/main" id="{AAD2DD0C-7722-383E-906E-BFF56D3666F3}"/>
              </a:ext>
            </a:extLst>
          </p:cNvPr>
          <p:cNvSpPr txBox="1"/>
          <p:nvPr/>
        </p:nvSpPr>
        <p:spPr>
          <a:xfrm>
            <a:off x="3386074" y="4169217"/>
            <a:ext cx="464400" cy="1200329"/>
          </a:xfrm>
          <a:prstGeom prst="rect">
            <a:avLst/>
          </a:prstGeom>
          <a:noFill/>
        </p:spPr>
        <p:txBody>
          <a:bodyPr wrap="square" rtlCol="0">
            <a:spAutoFit/>
          </a:bodyPr>
          <a:lstStyle/>
          <a:p>
            <a:r>
              <a:rPr lang="pt-PT" sz="7200" b="1" dirty="0">
                <a:solidFill>
                  <a:srgbClr val="662483"/>
                </a:solidFill>
                <a:latin typeface="Segoe UI" panose="020B0502040204020203" pitchFamily="34" charset="0"/>
                <a:cs typeface="Segoe UI" panose="020B0502040204020203" pitchFamily="34" charset="0"/>
                <a:sym typeface="Fjalla One"/>
              </a:rPr>
              <a:t>0</a:t>
            </a:r>
          </a:p>
        </p:txBody>
      </p:sp>
    </p:spTree>
    <p:extLst>
      <p:ext uri="{BB962C8B-B14F-4D97-AF65-F5344CB8AC3E}">
        <p14:creationId xmlns:p14="http://schemas.microsoft.com/office/powerpoint/2010/main" val="1636765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5743</TotalTime>
  <Words>2103</Words>
  <Application>Microsoft Office PowerPoint</Application>
  <PresentationFormat>Ecrã Panorâmico</PresentationFormat>
  <Paragraphs>223</Paragraphs>
  <Slides>36</Slides>
  <Notes>33</Notes>
  <HiddenSlides>0</HiddenSlides>
  <MMClips>1</MMClips>
  <ScaleCrop>false</ScaleCrop>
  <HeadingPairs>
    <vt:vector size="6" baseType="variant">
      <vt:variant>
        <vt:lpstr>Tipos de letra usados</vt:lpstr>
      </vt:variant>
      <vt:variant>
        <vt:i4>11</vt:i4>
      </vt:variant>
      <vt:variant>
        <vt:lpstr>Tema</vt:lpstr>
      </vt:variant>
      <vt:variant>
        <vt:i4>1</vt:i4>
      </vt:variant>
      <vt:variant>
        <vt:lpstr>Títulos dos diapositivos</vt:lpstr>
      </vt:variant>
      <vt:variant>
        <vt:i4>36</vt:i4>
      </vt:variant>
    </vt:vector>
  </HeadingPairs>
  <TitlesOfParts>
    <vt:vector size="48" baseType="lpstr">
      <vt:lpstr>Abel</vt:lpstr>
      <vt:lpstr>Arial</vt:lpstr>
      <vt:lpstr>Calibri</vt:lpstr>
      <vt:lpstr>Calibri Light</vt:lpstr>
      <vt:lpstr>Fjalla One</vt:lpstr>
      <vt:lpstr>Grandview</vt:lpstr>
      <vt:lpstr>Lora</vt:lpstr>
      <vt:lpstr>Montserrat</vt:lpstr>
      <vt:lpstr>Museo Sans</vt:lpstr>
      <vt:lpstr>Proxima Nova Rg</vt:lpstr>
      <vt:lpstr>Segoe UI</vt:lpstr>
      <vt:lpstr>Office Theme</vt:lpstr>
      <vt:lpstr>Introduction to Remote Work</vt:lpstr>
      <vt:lpstr>Table of contents</vt:lpstr>
      <vt:lpstr>Apresentação do PowerPoint</vt:lpstr>
      <vt:lpstr>Apresentação do PowerPoint</vt:lpstr>
      <vt:lpstr>Apresentação do PowerPoint</vt:lpstr>
      <vt:lpstr> Remote work statistics </vt:lpstr>
      <vt:lpstr>Apresentação do PowerPoint</vt:lpstr>
      <vt:lpstr>Apresentação do PowerPoint</vt:lpstr>
      <vt:lpstr>Apresentação do PowerPoint</vt:lpstr>
      <vt:lpstr>Culture-boosting remote working tools  </vt:lpstr>
      <vt:lpstr>Culture-boosting remote working tools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Paula Carvalho</cp:lastModifiedBy>
  <cp:revision>224</cp:revision>
  <dcterms:created xsi:type="dcterms:W3CDTF">2021-04-20T08:47:25Z</dcterms:created>
  <dcterms:modified xsi:type="dcterms:W3CDTF">2022-08-29T13:56:22Z</dcterms:modified>
</cp:coreProperties>
</file>